
<file path=[Content_Types].xml><?xml version="1.0" encoding="utf-8"?>
<Types xmlns="http://schemas.openxmlformats.org/package/2006/content-types">
  <Override PartName="/ppt/diagrams/drawing1.xml" ContentType="application/vnd.ms-office.drawingml.diagramDrawing+xml"/>
  <Default Extension="rels" ContentType="application/vnd.openxmlformats-package.relationships+xml"/>
  <Override PartName="/ppt/slides/slide14.xml" ContentType="application/vnd.openxmlformats-officedocument.presentationml.slide+xml"/>
  <Default Extension="xlsx" ContentType="application/vnd.openxmlformats-officedocument.spreadsheetml.sheet"/>
  <Override PartName="/ppt/diagrams/colors1.xml" ContentType="application/vnd.openxmlformats-officedocument.drawingml.diagramColors+xml"/>
  <Override PartName="/ppt/slides/slide45.xml" ContentType="application/vnd.openxmlformats-officedocument.presentationml.slide+xml"/>
  <Default Extension="xml" ContentType="application/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diagrams/layout1.xml" ContentType="application/vnd.openxmlformats-officedocument.drawingml.diagramLayout+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slides/slide12.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charts/chart3.xml" ContentType="application/vnd.openxmlformats-officedocument.drawingml.chart+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s/slide25.xml" ContentType="application/vnd.openxmlformats-officedocument.presentationml.slide+xml"/>
  <Override PartName="/ppt/charts/chart2.xml" ContentType="application/vnd.openxmlformats-officedocument.drawingml.chart+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diagrams/data1.xml" ContentType="application/vnd.openxmlformats-officedocument.drawingml.diagramData+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diagrams/quickStyle1.xml" ContentType="application/vnd.openxmlformats-officedocument.drawingml.diagramStyle+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s/slide24.xml" ContentType="application/vnd.openxmlformats-officedocument.presentationml.slide+xml"/>
  <Override PartName="/ppt/charts/chart1.xml" ContentType="application/vnd.openxmlformats-officedocument.drawingml.chart+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51"/>
  </p:notesMasterIdLst>
  <p:handoutMasterIdLst>
    <p:handoutMasterId r:id="rId52"/>
  </p:handoutMasterIdLst>
  <p:sldIdLst>
    <p:sldId id="256" r:id="rId2"/>
    <p:sldId id="323" r:id="rId3"/>
    <p:sldId id="260" r:id="rId4"/>
    <p:sldId id="302" r:id="rId5"/>
    <p:sldId id="320" r:id="rId6"/>
    <p:sldId id="286" r:id="rId7"/>
    <p:sldId id="319" r:id="rId8"/>
    <p:sldId id="310" r:id="rId9"/>
    <p:sldId id="311" r:id="rId10"/>
    <p:sldId id="322" r:id="rId11"/>
    <p:sldId id="266" r:id="rId12"/>
    <p:sldId id="317" r:id="rId13"/>
    <p:sldId id="318" r:id="rId14"/>
    <p:sldId id="321" r:id="rId15"/>
    <p:sldId id="315" r:id="rId16"/>
    <p:sldId id="303" r:id="rId17"/>
    <p:sldId id="304" r:id="rId18"/>
    <p:sldId id="305" r:id="rId19"/>
    <p:sldId id="297" r:id="rId20"/>
    <p:sldId id="267" r:id="rId21"/>
    <p:sldId id="290" r:id="rId22"/>
    <p:sldId id="298" r:id="rId23"/>
    <p:sldId id="269" r:id="rId24"/>
    <p:sldId id="291" r:id="rId25"/>
    <p:sldId id="299" r:id="rId26"/>
    <p:sldId id="270" r:id="rId27"/>
    <p:sldId id="292" r:id="rId28"/>
    <p:sldId id="300" r:id="rId29"/>
    <p:sldId id="271" r:id="rId30"/>
    <p:sldId id="293" r:id="rId31"/>
    <p:sldId id="301" r:id="rId32"/>
    <p:sldId id="272" r:id="rId33"/>
    <p:sldId id="294" r:id="rId34"/>
    <p:sldId id="306" r:id="rId35"/>
    <p:sldId id="307" r:id="rId36"/>
    <p:sldId id="308" r:id="rId37"/>
    <p:sldId id="273" r:id="rId38"/>
    <p:sldId id="295" r:id="rId39"/>
    <p:sldId id="275" r:id="rId40"/>
    <p:sldId id="276" r:id="rId41"/>
    <p:sldId id="277" r:id="rId42"/>
    <p:sldId id="278" r:id="rId43"/>
    <p:sldId id="279" r:id="rId44"/>
    <p:sldId id="280" r:id="rId45"/>
    <p:sldId id="281" r:id="rId46"/>
    <p:sldId id="282" r:id="rId47"/>
    <p:sldId id="283" r:id="rId48"/>
    <p:sldId id="284" r:id="rId49"/>
    <p:sldId id="296" r:id="rId5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146BA8"/>
    <a:srgbClr val="F45C2E"/>
    <a:srgbClr val="CC5E04"/>
    <a:srgbClr val="2E2E2E"/>
    <a:srgbClr val="E4E4E4"/>
    <a:srgbClr val="767676"/>
    <a:srgbClr val="BCBCBC"/>
    <a:srgbClr val="6FA61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horzBarState="maximized">
    <p:restoredLeft sz="5160" autoAdjust="0"/>
    <p:restoredTop sz="94676" autoAdjust="0"/>
  </p:normalViewPr>
  <p:slideViewPr>
    <p:cSldViewPr>
      <p:cViewPr>
        <p:scale>
          <a:sx n="100" d="100"/>
          <a:sy n="100" d="100"/>
        </p:scale>
        <p:origin x="-3632" y="-14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handoutMaster" Target="handoutMasters/handout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autoTitleDeleted val="1"/>
    <c:plotArea>
      <c:layout>
        <c:manualLayout>
          <c:layoutTarget val="inner"/>
          <c:xMode val="edge"/>
          <c:yMode val="edge"/>
          <c:x val="0.0473932863655202"/>
          <c:y val="0.0"/>
          <c:w val="0.952606635071092"/>
          <c:h val="0.892727272727273"/>
        </c:manualLayout>
      </c:layout>
      <c:barChart>
        <c:barDir val="col"/>
        <c:grouping val="clustered"/>
        <c:ser>
          <c:idx val="0"/>
          <c:order val="0"/>
          <c:tx>
            <c:strRef>
              <c:f>Sheet1!$A$2</c:f>
              <c:strCache>
                <c:ptCount val="1"/>
                <c:pt idx="0">
                  <c:v>Revenue</c:v>
                </c:pt>
              </c:strCache>
            </c:strRef>
          </c:tx>
          <c:spPr>
            <a:solidFill>
              <a:schemeClr val="accent2"/>
            </a:solidFill>
            <a:ln w="4723">
              <a:solidFill>
                <a:schemeClr val="tx1"/>
              </a:solidFill>
              <a:prstDash val="solid"/>
            </a:ln>
          </c:spPr>
          <c:dLbls>
            <c:spPr>
              <a:noFill/>
              <a:ln w="9447">
                <a:noFill/>
              </a:ln>
            </c:spPr>
            <c:txPr>
              <a:bodyPr/>
              <a:lstStyle/>
              <a:p>
                <a:pPr>
                  <a:defRPr sz="521" b="1" i="0" u="none" strike="noStrike" baseline="0">
                    <a:solidFill>
                      <a:schemeClr val="tx1"/>
                    </a:solidFill>
                    <a:latin typeface="Arial"/>
                    <a:ea typeface="Arial"/>
                    <a:cs typeface="Arial"/>
                  </a:defRPr>
                </a:pPr>
                <a:endParaRPr lang="en-US"/>
              </a:p>
            </c:txPr>
            <c:showVal val="1"/>
          </c:dLbls>
          <c:cat>
            <c:strRef>
              <c:f>Sheet1!$B$1:$H$1</c:f>
              <c:strCache>
                <c:ptCount val="5"/>
                <c:pt idx="0">
                  <c:v>FY05</c:v>
                </c:pt>
                <c:pt idx="1">
                  <c:v>FY06</c:v>
                </c:pt>
                <c:pt idx="2">
                  <c:v>FY07</c:v>
                </c:pt>
                <c:pt idx="3">
                  <c:v>FY08</c:v>
                </c:pt>
                <c:pt idx="4">
                  <c:v>FY09</c:v>
                </c:pt>
              </c:strCache>
            </c:strRef>
          </c:cat>
          <c:val>
            <c:numRef>
              <c:f>Sheet1!$B$2:$H$2</c:f>
              <c:numCache>
                <c:formatCode>#,##0</c:formatCode>
                <c:ptCount val="5"/>
                <c:pt idx="0">
                  <c:v>8805.0</c:v>
                </c:pt>
                <c:pt idx="1">
                  <c:v>15183.0</c:v>
                </c:pt>
                <c:pt idx="2">
                  <c:v>20107.0</c:v>
                </c:pt>
                <c:pt idx="3">
                  <c:v>29784.0</c:v>
                </c:pt>
                <c:pt idx="4">
                  <c:v>36179.0</c:v>
                </c:pt>
              </c:numCache>
            </c:numRef>
          </c:val>
        </c:ser>
        <c:axId val="553422280"/>
        <c:axId val="553573336"/>
      </c:barChart>
      <c:catAx>
        <c:axId val="553422280"/>
        <c:scaling>
          <c:orientation val="minMax"/>
        </c:scaling>
        <c:axPos val="b"/>
        <c:numFmt formatCode="General" sourceLinked="1"/>
        <c:tickLblPos val="nextTo"/>
        <c:spPr>
          <a:ln w="1181">
            <a:solidFill>
              <a:schemeClr val="tx1"/>
            </a:solidFill>
            <a:prstDash val="solid"/>
          </a:ln>
        </c:spPr>
        <c:txPr>
          <a:bodyPr rot="0" vert="horz"/>
          <a:lstStyle/>
          <a:p>
            <a:pPr>
              <a:defRPr sz="446" b="1" i="0" u="none" strike="noStrike" baseline="0">
                <a:solidFill>
                  <a:schemeClr val="tx1"/>
                </a:solidFill>
                <a:latin typeface="Arial"/>
                <a:ea typeface="Arial"/>
                <a:cs typeface="Arial"/>
              </a:defRPr>
            </a:pPr>
            <a:endParaRPr lang="en-US"/>
          </a:p>
        </c:txPr>
        <c:crossAx val="553573336"/>
        <c:crosses val="autoZero"/>
        <c:auto val="1"/>
        <c:lblAlgn val="ctr"/>
        <c:lblOffset val="100"/>
        <c:tickLblSkip val="1"/>
        <c:tickMarkSkip val="1"/>
      </c:catAx>
      <c:valAx>
        <c:axId val="553573336"/>
        <c:scaling>
          <c:orientation val="minMax"/>
        </c:scaling>
        <c:delete val="1"/>
        <c:axPos val="l"/>
        <c:numFmt formatCode="#,##0" sourceLinked="1"/>
        <c:tickLblPos val="none"/>
        <c:crossAx val="553422280"/>
        <c:crosses val="autoZero"/>
        <c:crossBetween val="between"/>
      </c:valAx>
      <c:spPr>
        <a:solidFill>
          <a:schemeClr val="lt1"/>
        </a:solidFill>
        <a:ln w="25400" cap="flat" cmpd="sng" algn="ctr">
          <a:solidFill>
            <a:schemeClr val="dk1"/>
          </a:solidFill>
          <a:prstDash val="solid"/>
        </a:ln>
        <a:effectLst/>
      </c:spPr>
    </c:plotArea>
    <c:plotVisOnly val="1"/>
    <c:dispBlanksAs val="gap"/>
  </c:chart>
  <c:spPr>
    <a:noFill/>
    <a:ln>
      <a:noFill/>
    </a:ln>
  </c:spPr>
  <c:txPr>
    <a:bodyPr/>
    <a:lstStyle/>
    <a:p>
      <a:pPr>
        <a:defRPr sz="669" b="1" i="0" u="none" strike="noStrike" baseline="0">
          <a:solidFill>
            <a:schemeClr val="tx1"/>
          </a:solidFill>
          <a:latin typeface="Arial"/>
          <a:ea typeface="Arial"/>
          <a:cs typeface="Arial"/>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
  <c:chart>
    <c:autoTitleDeleted val="1"/>
    <c:plotArea>
      <c:layout>
        <c:manualLayout>
          <c:layoutTarget val="inner"/>
          <c:xMode val="edge"/>
          <c:yMode val="edge"/>
          <c:x val="0.122086614173228"/>
          <c:y val="0.00174337362759233"/>
          <c:w val="0.877913385826772"/>
          <c:h val="0.815050301810865"/>
        </c:manualLayout>
      </c:layout>
      <c:lineChart>
        <c:grouping val="standard"/>
        <c:ser>
          <c:idx val="0"/>
          <c:order val="0"/>
          <c:tx>
            <c:strRef>
              <c:f>Sheet1!$A$2</c:f>
              <c:strCache>
                <c:ptCount val="1"/>
                <c:pt idx="0">
                  <c:v>Customers</c:v>
                </c:pt>
              </c:strCache>
            </c:strRef>
          </c:tx>
          <c:dLbls>
            <c:spPr>
              <a:noFill/>
              <a:ln w="14581">
                <a:noFill/>
              </a:ln>
            </c:spPr>
            <c:txPr>
              <a:bodyPr/>
              <a:lstStyle/>
              <a:p>
                <a:pPr>
                  <a:defRPr sz="610" b="1" i="0" u="none" strike="noStrike" baseline="0">
                    <a:solidFill>
                      <a:schemeClr val="tx1"/>
                    </a:solidFill>
                    <a:latin typeface="Arial"/>
                    <a:ea typeface="Arial"/>
                    <a:cs typeface="Arial"/>
                  </a:defRPr>
                </a:pPr>
                <a:endParaRPr lang="en-US"/>
              </a:p>
            </c:txPr>
            <c:showVal val="1"/>
          </c:dLbls>
          <c:cat>
            <c:numRef>
              <c:f>Sheet1!$B$1:$G$1</c:f>
              <c:numCache>
                <c:formatCode>General</c:formatCode>
                <c:ptCount val="6"/>
                <c:pt idx="0">
                  <c:v>2004.0</c:v>
                </c:pt>
                <c:pt idx="1">
                  <c:v>2005.0</c:v>
                </c:pt>
                <c:pt idx="2">
                  <c:v>2006.0</c:v>
                </c:pt>
                <c:pt idx="3">
                  <c:v>2007.0</c:v>
                </c:pt>
                <c:pt idx="4">
                  <c:v>2008.0</c:v>
                </c:pt>
                <c:pt idx="5">
                  <c:v>2009.0</c:v>
                </c:pt>
              </c:numCache>
            </c:numRef>
          </c:cat>
          <c:val>
            <c:numRef>
              <c:f>Sheet1!$B$2:$G$2</c:f>
              <c:numCache>
                <c:formatCode>General</c:formatCode>
                <c:ptCount val="6"/>
                <c:pt idx="0">
                  <c:v>48.0</c:v>
                </c:pt>
                <c:pt idx="1">
                  <c:v>63.0</c:v>
                </c:pt>
                <c:pt idx="2">
                  <c:v>84.0</c:v>
                </c:pt>
                <c:pt idx="3">
                  <c:v>107.0</c:v>
                </c:pt>
                <c:pt idx="4">
                  <c:v>127.0</c:v>
                </c:pt>
                <c:pt idx="5">
                  <c:v>156.0</c:v>
                </c:pt>
              </c:numCache>
            </c:numRef>
          </c:val>
        </c:ser>
        <c:marker val="1"/>
        <c:axId val="599855256"/>
        <c:axId val="553544472"/>
      </c:lineChart>
      <c:catAx>
        <c:axId val="599855256"/>
        <c:scaling>
          <c:orientation val="minMax"/>
        </c:scaling>
        <c:axPos val="b"/>
        <c:numFmt formatCode="General" sourceLinked="1"/>
        <c:tickLblPos val="nextTo"/>
        <c:spPr>
          <a:ln w="1823">
            <a:solidFill>
              <a:schemeClr val="tx1"/>
            </a:solidFill>
            <a:prstDash val="solid"/>
          </a:ln>
        </c:spPr>
        <c:txPr>
          <a:bodyPr rot="0" vert="horz"/>
          <a:lstStyle/>
          <a:p>
            <a:pPr>
              <a:defRPr sz="460" b="1" i="0" u="none" strike="noStrike" baseline="0">
                <a:solidFill>
                  <a:schemeClr val="tx1"/>
                </a:solidFill>
                <a:latin typeface="Arial"/>
                <a:ea typeface="Arial"/>
                <a:cs typeface="Arial"/>
              </a:defRPr>
            </a:pPr>
            <a:endParaRPr lang="en-US"/>
          </a:p>
        </c:txPr>
        <c:crossAx val="553544472"/>
        <c:crosses val="autoZero"/>
        <c:auto val="1"/>
        <c:lblAlgn val="ctr"/>
        <c:lblOffset val="100"/>
        <c:tickLblSkip val="1"/>
        <c:tickMarkSkip val="1"/>
      </c:catAx>
      <c:valAx>
        <c:axId val="553544472"/>
        <c:scaling>
          <c:orientation val="minMax"/>
        </c:scaling>
        <c:delete val="1"/>
        <c:axPos val="l"/>
        <c:numFmt formatCode="General" sourceLinked="1"/>
        <c:tickLblPos val="none"/>
        <c:crossAx val="599855256"/>
        <c:crosses val="autoZero"/>
        <c:crossBetween val="between"/>
      </c:valAx>
      <c:spPr>
        <a:solidFill>
          <a:schemeClr val="lt1"/>
        </a:solidFill>
        <a:ln w="25400" cap="flat" cmpd="sng" algn="ctr">
          <a:solidFill>
            <a:schemeClr val="dk1"/>
          </a:solidFill>
          <a:prstDash val="solid"/>
        </a:ln>
        <a:effectLst/>
      </c:spPr>
    </c:plotArea>
    <c:plotVisOnly val="1"/>
    <c:dispBlanksAs val="gap"/>
  </c:chart>
  <c:spPr>
    <a:noFill/>
    <a:ln>
      <a:noFill/>
    </a:ln>
  </c:spPr>
  <c:txPr>
    <a:bodyPr/>
    <a:lstStyle/>
    <a:p>
      <a:pPr>
        <a:defRPr sz="1033" b="1" i="0" u="none" strike="noStrike" baseline="0">
          <a:solidFill>
            <a:schemeClr val="tx1"/>
          </a:solidFill>
          <a:latin typeface="Arial"/>
          <a:ea typeface="Arial"/>
          <a:cs typeface="Arial"/>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manualLayout>
          <c:layoutTarget val="inner"/>
          <c:xMode val="edge"/>
          <c:yMode val="edge"/>
          <c:x val="0.0540540540540541"/>
          <c:y val="0.0950218131517345"/>
          <c:w val="0.900900900900901"/>
          <c:h val="0.695518727388807"/>
        </c:manualLayout>
      </c:layout>
      <c:barChart>
        <c:barDir val="col"/>
        <c:grouping val="stacked"/>
        <c:ser>
          <c:idx val="0"/>
          <c:order val="0"/>
          <c:tx>
            <c:strRef>
              <c:f>Sheet1!$A$2</c:f>
              <c:strCache>
                <c:ptCount val="1"/>
                <c:pt idx="0">
                  <c:v>Free Cash Flow</c:v>
                </c:pt>
              </c:strCache>
            </c:strRef>
          </c:tx>
          <c:dLbls>
            <c:dLbl>
              <c:idx val="0"/>
              <c:layout>
                <c:manualLayout>
                  <c:x val="0.0"/>
                  <c:y val="0.114864864864865"/>
                </c:manualLayout>
              </c:layout>
              <c:showVal val="1"/>
            </c:dLbl>
            <c:dLbl>
              <c:idx val="1"/>
              <c:layout>
                <c:manualLayout>
                  <c:x val="0.0"/>
                  <c:y val="-0.101351351351351"/>
                </c:manualLayout>
              </c:layout>
              <c:showVal val="1"/>
            </c:dLbl>
            <c:dLbl>
              <c:idx val="2"/>
              <c:layout>
                <c:manualLayout>
                  <c:x val="0.0045045045045045"/>
                  <c:y val="-0.135135135135135"/>
                </c:manualLayout>
              </c:layout>
              <c:showVal val="1"/>
            </c:dLbl>
            <c:dLbl>
              <c:idx val="3"/>
              <c:layout>
                <c:manualLayout>
                  <c:x val="-0.00900900900900902"/>
                  <c:y val="-0.202702702702703"/>
                </c:manualLayout>
              </c:layout>
              <c:showVal val="1"/>
            </c:dLbl>
            <c:dLbl>
              <c:idx val="4"/>
              <c:layout>
                <c:manualLayout>
                  <c:x val="-0.0045045045045045"/>
                  <c:y val="-0.222972972972973"/>
                </c:manualLayout>
              </c:layout>
              <c:showVal val="1"/>
            </c:dLbl>
            <c:txPr>
              <a:bodyPr/>
              <a:lstStyle/>
              <a:p>
                <a:pPr>
                  <a:defRPr sz="700"/>
                </a:pPr>
                <a:endParaRPr lang="en-US"/>
              </a:p>
            </c:txPr>
            <c:showVal val="1"/>
          </c:dLbls>
          <c:cat>
            <c:strRef>
              <c:f>Sheet1!$B$1:$F$1</c:f>
              <c:strCache>
                <c:ptCount val="5"/>
                <c:pt idx="0">
                  <c:v>FY05</c:v>
                </c:pt>
                <c:pt idx="1">
                  <c:v>FY06</c:v>
                </c:pt>
                <c:pt idx="2">
                  <c:v>FY07</c:v>
                </c:pt>
                <c:pt idx="3">
                  <c:v>FY08</c:v>
                </c:pt>
                <c:pt idx="4">
                  <c:v>FY09</c:v>
                </c:pt>
              </c:strCache>
            </c:strRef>
          </c:cat>
          <c:val>
            <c:numRef>
              <c:f>Sheet1!$B$2:$F$2</c:f>
              <c:numCache>
                <c:formatCode>#,##0_);[Red]\(#,##0\)</c:formatCode>
                <c:ptCount val="5"/>
                <c:pt idx="0">
                  <c:v>-2403.0</c:v>
                </c:pt>
                <c:pt idx="1">
                  <c:v>1636.0</c:v>
                </c:pt>
                <c:pt idx="2">
                  <c:v>3636.0</c:v>
                </c:pt>
                <c:pt idx="3">
                  <c:v>6003.0</c:v>
                </c:pt>
                <c:pt idx="4" formatCode="General">
                  <c:v>6785.0</c:v>
                </c:pt>
              </c:numCache>
            </c:numRef>
          </c:val>
        </c:ser>
        <c:ser>
          <c:idx val="1"/>
          <c:order val="1"/>
          <c:tx>
            <c:strRef>
              <c:f>Sheet1!$A$3</c:f>
              <c:strCache>
                <c:ptCount val="1"/>
              </c:strCache>
            </c:strRef>
          </c:tx>
          <c:dLbls>
            <c:txPr>
              <a:bodyPr/>
              <a:lstStyle/>
              <a:p>
                <a:pPr>
                  <a:defRPr sz="700"/>
                </a:pPr>
                <a:endParaRPr lang="en-US"/>
              </a:p>
            </c:txPr>
            <c:showVal val="1"/>
          </c:dLbls>
          <c:cat>
            <c:strRef>
              <c:f>Sheet1!$B$1:$F$1</c:f>
              <c:strCache>
                <c:ptCount val="5"/>
                <c:pt idx="0">
                  <c:v>FY05</c:v>
                </c:pt>
                <c:pt idx="1">
                  <c:v>FY06</c:v>
                </c:pt>
                <c:pt idx="2">
                  <c:v>FY07</c:v>
                </c:pt>
                <c:pt idx="3">
                  <c:v>FY08</c:v>
                </c:pt>
                <c:pt idx="4">
                  <c:v>FY09</c:v>
                </c:pt>
              </c:strCache>
            </c:strRef>
          </c:cat>
          <c:val>
            <c:numRef>
              <c:f>Sheet1!$B$3:$F$3</c:f>
              <c:numCache>
                <c:formatCode>General</c:formatCode>
                <c:ptCount val="5"/>
              </c:numCache>
            </c:numRef>
          </c:val>
        </c:ser>
        <c:dLbls>
          <c:showVal val="1"/>
        </c:dLbls>
        <c:overlap val="100"/>
        <c:axId val="69359368"/>
        <c:axId val="69910728"/>
      </c:barChart>
      <c:catAx>
        <c:axId val="69359368"/>
        <c:scaling>
          <c:orientation val="minMax"/>
        </c:scaling>
        <c:axPos val="b"/>
        <c:tickLblPos val="nextTo"/>
        <c:txPr>
          <a:bodyPr/>
          <a:lstStyle/>
          <a:p>
            <a:pPr>
              <a:defRPr sz="700"/>
            </a:pPr>
            <a:endParaRPr lang="en-US"/>
          </a:p>
        </c:txPr>
        <c:crossAx val="69910728"/>
        <c:crosses val="autoZero"/>
        <c:auto val="1"/>
        <c:lblAlgn val="ctr"/>
        <c:lblOffset val="100"/>
      </c:catAx>
      <c:valAx>
        <c:axId val="69910728"/>
        <c:scaling>
          <c:orientation val="minMax"/>
        </c:scaling>
        <c:delete val="1"/>
        <c:axPos val="l"/>
        <c:numFmt formatCode="#,##0_);[Red]\(#,##0\)" sourceLinked="1"/>
        <c:tickLblPos val="none"/>
        <c:crossAx val="69359368"/>
        <c:crosses val="autoZero"/>
        <c:crossBetween val="between"/>
      </c:valAx>
      <c:spPr>
        <a:ln>
          <a:solidFill>
            <a:schemeClr val="tx1"/>
          </a:solidFill>
        </a:ln>
      </c:spPr>
    </c:plotArea>
    <c:plotVisOnly val="1"/>
  </c:chart>
  <c:spPr>
    <a:ln>
      <a:noFill/>
    </a:ln>
  </c:spPr>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6797E6-4D3D-42A6-AE67-E0CCFE54EF6E}" type="doc">
      <dgm:prSet loTypeId="urn:microsoft.com/office/officeart/2005/8/layout/cycle8" loCatId="cycle" qsTypeId="urn:microsoft.com/office/officeart/2005/8/quickstyle/simple3" qsCatId="simple" csTypeId="urn:microsoft.com/office/officeart/2005/8/colors/accent1_5" csCatId="accent1" phldr="1"/>
      <dgm:spPr/>
    </dgm:pt>
    <dgm:pt modelId="{BD49A43B-3FBB-405F-8BDA-EB79C148C62E}">
      <dgm:prSet phldrT="[Text]"/>
      <dgm:spPr/>
      <dgm:t>
        <a:bodyPr/>
        <a:lstStyle/>
        <a:p>
          <a:endParaRPr lang="en-US" dirty="0"/>
        </a:p>
      </dgm:t>
    </dgm:pt>
    <dgm:pt modelId="{E6F708D8-3EA2-4D4D-83D3-07CBBB6CF66A}" type="parTrans" cxnId="{08C56B6B-D3EC-47A6-82D2-9ABC06789154}">
      <dgm:prSet/>
      <dgm:spPr/>
      <dgm:t>
        <a:bodyPr/>
        <a:lstStyle/>
        <a:p>
          <a:endParaRPr lang="en-US"/>
        </a:p>
      </dgm:t>
    </dgm:pt>
    <dgm:pt modelId="{87F87893-72AC-467C-8FAE-9AD3B9A7A953}" type="sibTrans" cxnId="{08C56B6B-D3EC-47A6-82D2-9ABC06789154}">
      <dgm:prSet/>
      <dgm:spPr/>
      <dgm:t>
        <a:bodyPr/>
        <a:lstStyle/>
        <a:p>
          <a:endParaRPr lang="en-US"/>
        </a:p>
      </dgm:t>
    </dgm:pt>
    <dgm:pt modelId="{127D3B40-CFFD-47EB-B0AB-D71293C5C287}">
      <dgm:prSet phldrT="[Text]"/>
      <dgm:spPr/>
      <dgm:t>
        <a:bodyPr/>
        <a:lstStyle/>
        <a:p>
          <a:endParaRPr lang="en-US" dirty="0"/>
        </a:p>
      </dgm:t>
    </dgm:pt>
    <dgm:pt modelId="{BADFF73F-83DA-4DB9-8495-BD1FE4902C96}" type="parTrans" cxnId="{7417636D-A4C0-4B1A-8AE9-213782F2B319}">
      <dgm:prSet/>
      <dgm:spPr/>
      <dgm:t>
        <a:bodyPr/>
        <a:lstStyle/>
        <a:p>
          <a:endParaRPr lang="en-US"/>
        </a:p>
      </dgm:t>
    </dgm:pt>
    <dgm:pt modelId="{FDB74526-6CD2-4185-97D5-4F1D3E69756A}" type="sibTrans" cxnId="{7417636D-A4C0-4B1A-8AE9-213782F2B319}">
      <dgm:prSet/>
      <dgm:spPr/>
      <dgm:t>
        <a:bodyPr/>
        <a:lstStyle/>
        <a:p>
          <a:endParaRPr lang="en-US"/>
        </a:p>
      </dgm:t>
    </dgm:pt>
    <dgm:pt modelId="{A194F322-AEA7-4C57-BC36-3207A08149A2}">
      <dgm:prSet phldrT="[Text]"/>
      <dgm:spPr/>
      <dgm:t>
        <a:bodyPr/>
        <a:lstStyle/>
        <a:p>
          <a:endParaRPr lang="en-US" dirty="0"/>
        </a:p>
      </dgm:t>
    </dgm:pt>
    <dgm:pt modelId="{D4CA96A3-F0E1-41E8-ACFC-C57410B1E535}" type="sibTrans" cxnId="{06745992-38B1-4589-89FF-E4541442903F}">
      <dgm:prSet/>
      <dgm:spPr/>
      <dgm:t>
        <a:bodyPr/>
        <a:lstStyle/>
        <a:p>
          <a:endParaRPr lang="en-US"/>
        </a:p>
      </dgm:t>
    </dgm:pt>
    <dgm:pt modelId="{0E9D2F31-FF1C-4313-AF25-9751FA51CFB1}" type="parTrans" cxnId="{06745992-38B1-4589-89FF-E4541442903F}">
      <dgm:prSet/>
      <dgm:spPr/>
      <dgm:t>
        <a:bodyPr/>
        <a:lstStyle/>
        <a:p>
          <a:endParaRPr lang="en-US"/>
        </a:p>
      </dgm:t>
    </dgm:pt>
    <dgm:pt modelId="{3F9A572F-A7BD-4E65-88D1-BFBB15CC2406}" type="pres">
      <dgm:prSet presAssocID="{946797E6-4D3D-42A6-AE67-E0CCFE54EF6E}" presName="compositeShape" presStyleCnt="0">
        <dgm:presLayoutVars>
          <dgm:chMax val="7"/>
          <dgm:dir/>
          <dgm:resizeHandles val="exact"/>
        </dgm:presLayoutVars>
      </dgm:prSet>
      <dgm:spPr/>
    </dgm:pt>
    <dgm:pt modelId="{79ADB7F4-41CC-4E8D-B4DB-03D6724DA65A}" type="pres">
      <dgm:prSet presAssocID="{946797E6-4D3D-42A6-AE67-E0CCFE54EF6E}" presName="wedge1" presStyleLbl="node1" presStyleIdx="0" presStyleCnt="3" custLinFactNeighborX="-1809" custLinFactNeighborY="923"/>
      <dgm:spPr/>
      <dgm:t>
        <a:bodyPr/>
        <a:lstStyle/>
        <a:p>
          <a:endParaRPr lang="en-US"/>
        </a:p>
      </dgm:t>
    </dgm:pt>
    <dgm:pt modelId="{D41CD42B-DC65-4B14-97A7-C0EF68E7DD28}" type="pres">
      <dgm:prSet presAssocID="{946797E6-4D3D-42A6-AE67-E0CCFE54EF6E}" presName="dummy1a" presStyleCnt="0"/>
      <dgm:spPr/>
    </dgm:pt>
    <dgm:pt modelId="{6F669DBA-D77E-4919-BDF2-D1FA36EE2E79}" type="pres">
      <dgm:prSet presAssocID="{946797E6-4D3D-42A6-AE67-E0CCFE54EF6E}" presName="dummy1b" presStyleCnt="0"/>
      <dgm:spPr/>
    </dgm:pt>
    <dgm:pt modelId="{24B7F8BA-74B7-4F89-B350-D49E5AF9EB70}" type="pres">
      <dgm:prSet presAssocID="{946797E6-4D3D-42A6-AE67-E0CCFE54EF6E}" presName="wedge1Tx" presStyleLbl="node1" presStyleIdx="0" presStyleCnt="3">
        <dgm:presLayoutVars>
          <dgm:chMax val="0"/>
          <dgm:chPref val="0"/>
          <dgm:bulletEnabled val="1"/>
        </dgm:presLayoutVars>
      </dgm:prSet>
      <dgm:spPr/>
      <dgm:t>
        <a:bodyPr/>
        <a:lstStyle/>
        <a:p>
          <a:endParaRPr lang="en-US"/>
        </a:p>
      </dgm:t>
    </dgm:pt>
    <dgm:pt modelId="{384019AF-19A9-42E7-889F-D30A023F0A91}" type="pres">
      <dgm:prSet presAssocID="{946797E6-4D3D-42A6-AE67-E0CCFE54EF6E}" presName="wedge2" presStyleLbl="node1" presStyleIdx="1" presStyleCnt="3"/>
      <dgm:spPr/>
      <dgm:t>
        <a:bodyPr/>
        <a:lstStyle/>
        <a:p>
          <a:endParaRPr lang="en-US"/>
        </a:p>
      </dgm:t>
    </dgm:pt>
    <dgm:pt modelId="{1909F30F-C875-4F00-9C52-87D516063247}" type="pres">
      <dgm:prSet presAssocID="{946797E6-4D3D-42A6-AE67-E0CCFE54EF6E}" presName="dummy2a" presStyleCnt="0"/>
      <dgm:spPr/>
    </dgm:pt>
    <dgm:pt modelId="{31114654-F65F-4E23-AFBE-26D8930008A9}" type="pres">
      <dgm:prSet presAssocID="{946797E6-4D3D-42A6-AE67-E0CCFE54EF6E}" presName="dummy2b" presStyleCnt="0"/>
      <dgm:spPr/>
    </dgm:pt>
    <dgm:pt modelId="{D16CA223-84CE-4D36-9500-04686A8537AB}" type="pres">
      <dgm:prSet presAssocID="{946797E6-4D3D-42A6-AE67-E0CCFE54EF6E}" presName="wedge2Tx" presStyleLbl="node1" presStyleIdx="1" presStyleCnt="3">
        <dgm:presLayoutVars>
          <dgm:chMax val="0"/>
          <dgm:chPref val="0"/>
          <dgm:bulletEnabled val="1"/>
        </dgm:presLayoutVars>
      </dgm:prSet>
      <dgm:spPr/>
      <dgm:t>
        <a:bodyPr/>
        <a:lstStyle/>
        <a:p>
          <a:endParaRPr lang="en-US"/>
        </a:p>
      </dgm:t>
    </dgm:pt>
    <dgm:pt modelId="{27DF6D11-7741-48DC-9AB8-4D7746CB75CC}" type="pres">
      <dgm:prSet presAssocID="{946797E6-4D3D-42A6-AE67-E0CCFE54EF6E}" presName="wedge3" presStyleLbl="node1" presStyleIdx="2" presStyleCnt="3" custScaleX="99000" custScaleY="94585"/>
      <dgm:spPr/>
      <dgm:t>
        <a:bodyPr/>
        <a:lstStyle/>
        <a:p>
          <a:endParaRPr lang="en-US"/>
        </a:p>
      </dgm:t>
    </dgm:pt>
    <dgm:pt modelId="{AE10644E-407F-4AB0-BE83-5667F8615AB9}" type="pres">
      <dgm:prSet presAssocID="{946797E6-4D3D-42A6-AE67-E0CCFE54EF6E}" presName="dummy3a" presStyleCnt="0"/>
      <dgm:spPr/>
    </dgm:pt>
    <dgm:pt modelId="{0D48E339-7862-4F75-AB3F-E5606AFE2DA7}" type="pres">
      <dgm:prSet presAssocID="{946797E6-4D3D-42A6-AE67-E0CCFE54EF6E}" presName="dummy3b" presStyleCnt="0"/>
      <dgm:spPr/>
    </dgm:pt>
    <dgm:pt modelId="{93362933-378B-4E33-A1FC-DF2F749E6D24}" type="pres">
      <dgm:prSet presAssocID="{946797E6-4D3D-42A6-AE67-E0CCFE54EF6E}" presName="wedge3Tx" presStyleLbl="node1" presStyleIdx="2" presStyleCnt="3">
        <dgm:presLayoutVars>
          <dgm:chMax val="0"/>
          <dgm:chPref val="0"/>
          <dgm:bulletEnabled val="1"/>
        </dgm:presLayoutVars>
      </dgm:prSet>
      <dgm:spPr/>
      <dgm:t>
        <a:bodyPr/>
        <a:lstStyle/>
        <a:p>
          <a:endParaRPr lang="en-US"/>
        </a:p>
      </dgm:t>
    </dgm:pt>
    <dgm:pt modelId="{8E6E8CDB-663B-46DA-9CD8-337998E5719D}" type="pres">
      <dgm:prSet presAssocID="{87F87893-72AC-467C-8FAE-9AD3B9A7A953}" presName="arrowWedge1" presStyleLbl="fgSibTrans2D1" presStyleIdx="0" presStyleCnt="3"/>
      <dgm:spPr/>
    </dgm:pt>
    <dgm:pt modelId="{ACADDEA7-FA16-47DE-9FEA-42039A2A953E}" type="pres">
      <dgm:prSet presAssocID="{FDB74526-6CD2-4185-97D5-4F1D3E69756A}" presName="arrowWedge2" presStyleLbl="fgSibTrans2D1" presStyleIdx="1" presStyleCnt="3"/>
      <dgm:spPr/>
    </dgm:pt>
    <dgm:pt modelId="{7D5C8592-CB48-4612-995A-87282B52E8C8}" type="pres">
      <dgm:prSet presAssocID="{D4CA96A3-F0E1-41E8-ACFC-C57410B1E535}" presName="arrowWedge3" presStyleLbl="fgSibTrans2D1" presStyleIdx="2" presStyleCnt="3"/>
      <dgm:spPr/>
    </dgm:pt>
  </dgm:ptLst>
  <dgm:cxnLst>
    <dgm:cxn modelId="{9AFBE8F8-7C81-4DBE-8E4D-B3405184DA4B}" type="presOf" srcId="{127D3B40-CFFD-47EB-B0AB-D71293C5C287}" destId="{D16CA223-84CE-4D36-9500-04686A8537AB}" srcOrd="1" destOrd="0" presId="urn:microsoft.com/office/officeart/2005/8/layout/cycle8"/>
    <dgm:cxn modelId="{08C56B6B-D3EC-47A6-82D2-9ABC06789154}" srcId="{946797E6-4D3D-42A6-AE67-E0CCFE54EF6E}" destId="{BD49A43B-3FBB-405F-8BDA-EB79C148C62E}" srcOrd="0" destOrd="0" parTransId="{E6F708D8-3EA2-4D4D-83D3-07CBBB6CF66A}" sibTransId="{87F87893-72AC-467C-8FAE-9AD3B9A7A953}"/>
    <dgm:cxn modelId="{D9D87441-713D-4E03-9163-71A8B8A8491D}" type="presOf" srcId="{127D3B40-CFFD-47EB-B0AB-D71293C5C287}" destId="{384019AF-19A9-42E7-889F-D30A023F0A91}" srcOrd="0" destOrd="0" presId="urn:microsoft.com/office/officeart/2005/8/layout/cycle8"/>
    <dgm:cxn modelId="{36BBD52D-F2DA-4E71-B48F-0F01B80861E5}" type="presOf" srcId="{A194F322-AEA7-4C57-BC36-3207A08149A2}" destId="{27DF6D11-7741-48DC-9AB8-4D7746CB75CC}" srcOrd="0" destOrd="0" presId="urn:microsoft.com/office/officeart/2005/8/layout/cycle8"/>
    <dgm:cxn modelId="{06745992-38B1-4589-89FF-E4541442903F}" srcId="{946797E6-4D3D-42A6-AE67-E0CCFE54EF6E}" destId="{A194F322-AEA7-4C57-BC36-3207A08149A2}" srcOrd="2" destOrd="0" parTransId="{0E9D2F31-FF1C-4313-AF25-9751FA51CFB1}" sibTransId="{D4CA96A3-F0E1-41E8-ACFC-C57410B1E535}"/>
    <dgm:cxn modelId="{D8F24087-1015-4697-B03A-0A0690CC9131}" type="presOf" srcId="{BD49A43B-3FBB-405F-8BDA-EB79C148C62E}" destId="{79ADB7F4-41CC-4E8D-B4DB-03D6724DA65A}" srcOrd="0" destOrd="0" presId="urn:microsoft.com/office/officeart/2005/8/layout/cycle8"/>
    <dgm:cxn modelId="{87AF7FE6-C177-4AE8-9409-BA22239E2A74}" type="presOf" srcId="{BD49A43B-3FBB-405F-8BDA-EB79C148C62E}" destId="{24B7F8BA-74B7-4F89-B350-D49E5AF9EB70}" srcOrd="1" destOrd="0" presId="urn:microsoft.com/office/officeart/2005/8/layout/cycle8"/>
    <dgm:cxn modelId="{81D1BEF8-5C9C-413E-B18A-F1CC29B00A4F}" type="presOf" srcId="{946797E6-4D3D-42A6-AE67-E0CCFE54EF6E}" destId="{3F9A572F-A7BD-4E65-88D1-BFBB15CC2406}" srcOrd="0" destOrd="0" presId="urn:microsoft.com/office/officeart/2005/8/layout/cycle8"/>
    <dgm:cxn modelId="{7417636D-A4C0-4B1A-8AE9-213782F2B319}" srcId="{946797E6-4D3D-42A6-AE67-E0CCFE54EF6E}" destId="{127D3B40-CFFD-47EB-B0AB-D71293C5C287}" srcOrd="1" destOrd="0" parTransId="{BADFF73F-83DA-4DB9-8495-BD1FE4902C96}" sibTransId="{FDB74526-6CD2-4185-97D5-4F1D3E69756A}"/>
    <dgm:cxn modelId="{A3C3F47C-5EB6-40D0-B8E4-4FD36F9B3A49}" type="presOf" srcId="{A194F322-AEA7-4C57-BC36-3207A08149A2}" destId="{93362933-378B-4E33-A1FC-DF2F749E6D24}" srcOrd="1" destOrd="0" presId="urn:microsoft.com/office/officeart/2005/8/layout/cycle8"/>
    <dgm:cxn modelId="{E62F829E-183E-4409-A702-7BB511FF2C07}" type="presParOf" srcId="{3F9A572F-A7BD-4E65-88D1-BFBB15CC2406}" destId="{79ADB7F4-41CC-4E8D-B4DB-03D6724DA65A}" srcOrd="0" destOrd="0" presId="urn:microsoft.com/office/officeart/2005/8/layout/cycle8"/>
    <dgm:cxn modelId="{52BC4D01-7C6C-497F-B630-2B41CFAC9081}" type="presParOf" srcId="{3F9A572F-A7BD-4E65-88D1-BFBB15CC2406}" destId="{D41CD42B-DC65-4B14-97A7-C0EF68E7DD28}" srcOrd="1" destOrd="0" presId="urn:microsoft.com/office/officeart/2005/8/layout/cycle8"/>
    <dgm:cxn modelId="{1135F877-28F2-475F-9517-F2F3B27F36DB}" type="presParOf" srcId="{3F9A572F-A7BD-4E65-88D1-BFBB15CC2406}" destId="{6F669DBA-D77E-4919-BDF2-D1FA36EE2E79}" srcOrd="2" destOrd="0" presId="urn:microsoft.com/office/officeart/2005/8/layout/cycle8"/>
    <dgm:cxn modelId="{04996C0E-620D-4416-A227-A53AE7135715}" type="presParOf" srcId="{3F9A572F-A7BD-4E65-88D1-BFBB15CC2406}" destId="{24B7F8BA-74B7-4F89-B350-D49E5AF9EB70}" srcOrd="3" destOrd="0" presId="urn:microsoft.com/office/officeart/2005/8/layout/cycle8"/>
    <dgm:cxn modelId="{1E20BECB-FEC5-48DF-87F4-8E7613D97A90}" type="presParOf" srcId="{3F9A572F-A7BD-4E65-88D1-BFBB15CC2406}" destId="{384019AF-19A9-42E7-889F-D30A023F0A91}" srcOrd="4" destOrd="0" presId="urn:microsoft.com/office/officeart/2005/8/layout/cycle8"/>
    <dgm:cxn modelId="{D9FD7DA8-17FF-4EDD-BF50-07F285C2E6A3}" type="presParOf" srcId="{3F9A572F-A7BD-4E65-88D1-BFBB15CC2406}" destId="{1909F30F-C875-4F00-9C52-87D516063247}" srcOrd="5" destOrd="0" presId="urn:microsoft.com/office/officeart/2005/8/layout/cycle8"/>
    <dgm:cxn modelId="{C2896B0D-043A-4974-8EE9-254DBEC4E1A7}" type="presParOf" srcId="{3F9A572F-A7BD-4E65-88D1-BFBB15CC2406}" destId="{31114654-F65F-4E23-AFBE-26D8930008A9}" srcOrd="6" destOrd="0" presId="urn:microsoft.com/office/officeart/2005/8/layout/cycle8"/>
    <dgm:cxn modelId="{2497A48D-CB2B-4DEE-BD69-BBF65358141B}" type="presParOf" srcId="{3F9A572F-A7BD-4E65-88D1-BFBB15CC2406}" destId="{D16CA223-84CE-4D36-9500-04686A8537AB}" srcOrd="7" destOrd="0" presId="urn:microsoft.com/office/officeart/2005/8/layout/cycle8"/>
    <dgm:cxn modelId="{43BA50F8-A364-45BC-9A93-39EF2D0C5D5B}" type="presParOf" srcId="{3F9A572F-A7BD-4E65-88D1-BFBB15CC2406}" destId="{27DF6D11-7741-48DC-9AB8-4D7746CB75CC}" srcOrd="8" destOrd="0" presId="urn:microsoft.com/office/officeart/2005/8/layout/cycle8"/>
    <dgm:cxn modelId="{B078F9A6-5D5E-4295-93ED-D4901234A3C4}" type="presParOf" srcId="{3F9A572F-A7BD-4E65-88D1-BFBB15CC2406}" destId="{AE10644E-407F-4AB0-BE83-5667F8615AB9}" srcOrd="9" destOrd="0" presId="urn:microsoft.com/office/officeart/2005/8/layout/cycle8"/>
    <dgm:cxn modelId="{80009834-4939-44BC-B69F-968312E696DE}" type="presParOf" srcId="{3F9A572F-A7BD-4E65-88D1-BFBB15CC2406}" destId="{0D48E339-7862-4F75-AB3F-E5606AFE2DA7}" srcOrd="10" destOrd="0" presId="urn:microsoft.com/office/officeart/2005/8/layout/cycle8"/>
    <dgm:cxn modelId="{C3DB604A-0ECA-409F-9B03-ECABEEF36F0E}" type="presParOf" srcId="{3F9A572F-A7BD-4E65-88D1-BFBB15CC2406}" destId="{93362933-378B-4E33-A1FC-DF2F749E6D24}" srcOrd="11" destOrd="0" presId="urn:microsoft.com/office/officeart/2005/8/layout/cycle8"/>
    <dgm:cxn modelId="{56793E2A-51E0-4883-9A0B-27ED8A960C26}" type="presParOf" srcId="{3F9A572F-A7BD-4E65-88D1-BFBB15CC2406}" destId="{8E6E8CDB-663B-46DA-9CD8-337998E5719D}" srcOrd="12" destOrd="0" presId="urn:microsoft.com/office/officeart/2005/8/layout/cycle8"/>
    <dgm:cxn modelId="{99599AE4-2D5A-4C24-A188-07AD4599A932}" type="presParOf" srcId="{3F9A572F-A7BD-4E65-88D1-BFBB15CC2406}" destId="{ACADDEA7-FA16-47DE-9FEA-42039A2A953E}" srcOrd="13" destOrd="0" presId="urn:microsoft.com/office/officeart/2005/8/layout/cycle8"/>
    <dgm:cxn modelId="{27D4CFE5-4A35-4609-A2A4-DFF969B5BD5C}" type="presParOf" srcId="{3F9A572F-A7BD-4E65-88D1-BFBB15CC2406}" destId="{7D5C8592-CB48-4612-995A-87282B52E8C8}" srcOrd="14" destOrd="0" presId="urn:microsoft.com/office/officeart/2005/8/layout/cycle8"/>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63842"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lvl1pPr defTabSz="932330">
              <a:defRPr sz="1300"/>
            </a:lvl1pPr>
          </a:lstStyle>
          <a:p>
            <a:pPr>
              <a:defRPr/>
            </a:pPr>
            <a:endParaRPr lang="en-US" dirty="0"/>
          </a:p>
        </p:txBody>
      </p:sp>
      <p:sp>
        <p:nvSpPr>
          <p:cNvPr id="163843"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lvl1pPr algn="r" defTabSz="932330">
              <a:defRPr sz="1300"/>
            </a:lvl1pPr>
          </a:lstStyle>
          <a:p>
            <a:pPr>
              <a:defRPr/>
            </a:pPr>
            <a:endParaRPr lang="en-US" dirty="0"/>
          </a:p>
        </p:txBody>
      </p:sp>
      <p:sp>
        <p:nvSpPr>
          <p:cNvPr id="163844"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3166" tIns="46583" rIns="93166" bIns="46583" numCol="1" anchor="b" anchorCtr="0" compatLnSpc="1">
            <a:prstTxWarp prst="textNoShape">
              <a:avLst/>
            </a:prstTxWarp>
          </a:bodyPr>
          <a:lstStyle>
            <a:lvl1pPr defTabSz="932330">
              <a:defRPr sz="1300"/>
            </a:lvl1pPr>
          </a:lstStyle>
          <a:p>
            <a:pPr>
              <a:defRPr/>
            </a:pPr>
            <a:endParaRPr lang="en-US" dirty="0"/>
          </a:p>
        </p:txBody>
      </p:sp>
      <p:sp>
        <p:nvSpPr>
          <p:cNvPr id="163845"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3166" tIns="46583" rIns="93166" bIns="46583" numCol="1" anchor="b" anchorCtr="0" compatLnSpc="1">
            <a:prstTxWarp prst="textNoShape">
              <a:avLst/>
            </a:prstTxWarp>
          </a:bodyPr>
          <a:lstStyle>
            <a:lvl1pPr algn="r" defTabSz="932330">
              <a:defRPr sz="1300"/>
            </a:lvl1pPr>
          </a:lstStyle>
          <a:p>
            <a:pPr>
              <a:defRPr/>
            </a:pPr>
            <a:fld id="{9F2F64EE-123A-42A8-BE90-8AC35FD0428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lvl1pPr defTabSz="932330">
              <a:defRPr sz="1300"/>
            </a:lvl1pPr>
          </a:lstStyle>
          <a:p>
            <a:pPr>
              <a:defRPr/>
            </a:pPr>
            <a:endParaRPr lang="en-US" dirty="0"/>
          </a:p>
        </p:txBody>
      </p:sp>
      <p:sp>
        <p:nvSpPr>
          <p:cNvPr id="40963"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lvl1pPr algn="r" defTabSz="932330">
              <a:defRPr sz="1300"/>
            </a:lvl1pPr>
          </a:lstStyle>
          <a:p>
            <a:pPr>
              <a:defRPr/>
            </a:pPr>
            <a:endParaRPr lang="en-US" dirty="0"/>
          </a:p>
        </p:txBody>
      </p:sp>
      <p:sp>
        <p:nvSpPr>
          <p:cNvPr id="532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700088" y="4416425"/>
            <a:ext cx="5610225" cy="4181475"/>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66"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3166" tIns="46583" rIns="93166" bIns="46583" numCol="1" anchor="b" anchorCtr="0" compatLnSpc="1">
            <a:prstTxWarp prst="textNoShape">
              <a:avLst/>
            </a:prstTxWarp>
          </a:bodyPr>
          <a:lstStyle>
            <a:lvl1pPr defTabSz="932330">
              <a:defRPr sz="1300"/>
            </a:lvl1pPr>
          </a:lstStyle>
          <a:p>
            <a:pPr>
              <a:defRPr/>
            </a:pPr>
            <a:endParaRPr lang="en-US" dirty="0"/>
          </a:p>
        </p:txBody>
      </p:sp>
      <p:sp>
        <p:nvSpPr>
          <p:cNvPr id="40967"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3166" tIns="46583" rIns="93166" bIns="46583" numCol="1" anchor="b" anchorCtr="0" compatLnSpc="1">
            <a:prstTxWarp prst="textNoShape">
              <a:avLst/>
            </a:prstTxWarp>
          </a:bodyPr>
          <a:lstStyle>
            <a:lvl1pPr algn="r" defTabSz="932330">
              <a:defRPr sz="1300"/>
            </a:lvl1pPr>
          </a:lstStyle>
          <a:p>
            <a:pPr>
              <a:defRPr/>
            </a:pPr>
            <a:fld id="{D9A1FB6E-648F-4BC4-8F42-D1BDC17270A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lIns="93126" tIns="46563" rIns="93126" bIns="46563"/>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94583A6-95C5-4C48-B5ED-D1547141E935}" type="slidenum">
              <a:rPr lang="en-US" smtClean="0"/>
              <a:pPr>
                <a:defRPr/>
              </a:pPr>
              <a:t>10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pic>
        <p:nvPicPr>
          <p:cNvPr id="4" name="Picture 51" descr="title_woman-computer1"/>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Text Box 52"/>
          <p:cNvSpPr txBox="1">
            <a:spLocks noChangeArrowheads="1"/>
          </p:cNvSpPr>
          <p:nvPr userDrawn="1"/>
        </p:nvSpPr>
        <p:spPr bwMode="auto">
          <a:xfrm>
            <a:off x="7848600" y="6673850"/>
            <a:ext cx="1828800" cy="184150"/>
          </a:xfrm>
          <a:prstGeom prst="rect">
            <a:avLst/>
          </a:prstGeom>
          <a:noFill/>
          <a:ln w="9525">
            <a:noFill/>
            <a:miter lim="800000"/>
            <a:headEnd/>
            <a:tailEnd/>
          </a:ln>
          <a:effectLst/>
        </p:spPr>
        <p:txBody>
          <a:bodyPr>
            <a:spAutoFit/>
          </a:bodyPr>
          <a:lstStyle/>
          <a:p>
            <a:pPr>
              <a:spcBef>
                <a:spcPct val="50000"/>
              </a:spcBef>
              <a:defRPr/>
            </a:pPr>
            <a:r>
              <a:rPr lang="en-US" sz="600" dirty="0">
                <a:cs typeface="Arial" charset="0"/>
              </a:rPr>
              <a:t>©</a:t>
            </a:r>
            <a:r>
              <a:rPr lang="en-US" sz="600" dirty="0" smtClean="0">
                <a:cs typeface="Arial" charset="0"/>
              </a:rPr>
              <a:t>2010 </a:t>
            </a:r>
            <a:r>
              <a:rPr lang="en-US" sz="600" dirty="0">
                <a:cs typeface="Arial" charset="0"/>
              </a:rPr>
              <a:t>SciQuest, Inc. Confidential</a:t>
            </a:r>
          </a:p>
        </p:txBody>
      </p:sp>
      <p:sp>
        <p:nvSpPr>
          <p:cNvPr id="4099" name="Rectangle 3"/>
          <p:cNvSpPr>
            <a:spLocks noGrp="1" noChangeArrowheads="1"/>
          </p:cNvSpPr>
          <p:nvPr>
            <p:ph type="ctrTitle"/>
          </p:nvPr>
        </p:nvSpPr>
        <p:spPr>
          <a:xfrm>
            <a:off x="381000" y="685800"/>
            <a:ext cx="8458200" cy="609600"/>
          </a:xfrm>
        </p:spPr>
        <p:txBody>
          <a:bodyPr anchor="t"/>
          <a:lstStyle>
            <a:lvl1pPr>
              <a:defRPr sz="4000">
                <a:solidFill>
                  <a:srgbClr val="146BA8"/>
                </a:solidFill>
              </a:defRPr>
            </a:lvl1pPr>
          </a:lstStyle>
          <a:p>
            <a:r>
              <a:rPr lang="en-US"/>
              <a:t>Click to edit Master title style</a:t>
            </a:r>
          </a:p>
        </p:txBody>
      </p:sp>
      <p:sp>
        <p:nvSpPr>
          <p:cNvPr id="4100" name="Rectangle 4"/>
          <p:cNvSpPr>
            <a:spLocks noGrp="1" noChangeArrowheads="1"/>
          </p:cNvSpPr>
          <p:nvPr>
            <p:ph type="subTitle" idx="1"/>
          </p:nvPr>
        </p:nvSpPr>
        <p:spPr>
          <a:xfrm>
            <a:off x="381000" y="1676400"/>
            <a:ext cx="6934200" cy="685800"/>
          </a:xfrm>
        </p:spPr>
        <p:txBody>
          <a:bodyPr/>
          <a:lstStyle>
            <a:lvl1pPr marL="0" indent="0">
              <a:buFontTx/>
              <a:buNone/>
              <a:defRPr sz="2000" b="1"/>
            </a:lvl1pPr>
          </a:lstStyle>
          <a:p>
            <a:r>
              <a:rPr lang="en-US"/>
              <a:t>Click to edit Master subtitle style</a:t>
            </a: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588"/>
            <a:ext cx="2114550" cy="6399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588"/>
            <a:ext cx="6191250" cy="6399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066800"/>
            <a:ext cx="4114800"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066800"/>
            <a:ext cx="4114800"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solidFill>
          <a:schemeClr val="bg1"/>
        </a:solidFill>
        <a:effectLst/>
      </p:bgPr>
    </p:bg>
    <p:spTree>
      <p:nvGrpSpPr>
        <p:cNvPr id="1" name=""/>
        <p:cNvGrpSpPr/>
        <p:nvPr/>
      </p:nvGrpSpPr>
      <p:grpSpPr>
        <a:xfrm>
          <a:off x="0" y="0"/>
          <a:ext cx="0" cy="0"/>
          <a:chOff x="0" y="0"/>
          <a:chExt cx="0" cy="0"/>
        </a:xfrm>
      </p:grpSpPr>
      <p:pic>
        <p:nvPicPr>
          <p:cNvPr id="2050" name="Picture 70" descr="interior_Final"/>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228600" y="1588"/>
            <a:ext cx="8001000" cy="736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slide and see what hpp</a:t>
            </a:r>
          </a:p>
        </p:txBody>
      </p:sp>
      <p:sp>
        <p:nvSpPr>
          <p:cNvPr id="2052" name="Rectangle 63"/>
          <p:cNvSpPr>
            <a:spLocks noGrp="1" noChangeArrowheads="1"/>
          </p:cNvSpPr>
          <p:nvPr>
            <p:ph type="body" idx="1"/>
          </p:nvPr>
        </p:nvSpPr>
        <p:spPr bwMode="auto">
          <a:xfrm>
            <a:off x="304800" y="1066800"/>
            <a:ext cx="8382000" cy="533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93" name="Text Box 69"/>
          <p:cNvSpPr txBox="1">
            <a:spLocks noChangeArrowheads="1"/>
          </p:cNvSpPr>
          <p:nvPr/>
        </p:nvSpPr>
        <p:spPr bwMode="auto">
          <a:xfrm>
            <a:off x="8763000" y="6477000"/>
            <a:ext cx="457200" cy="244475"/>
          </a:xfrm>
          <a:prstGeom prst="rect">
            <a:avLst/>
          </a:prstGeom>
          <a:noFill/>
          <a:ln w="9525">
            <a:noFill/>
            <a:miter lim="800000"/>
            <a:headEnd/>
            <a:tailEnd/>
          </a:ln>
          <a:effectLst/>
        </p:spPr>
        <p:txBody>
          <a:bodyPr>
            <a:spAutoFit/>
          </a:bodyPr>
          <a:lstStyle/>
          <a:p>
            <a:pPr algn="ctr">
              <a:spcBef>
                <a:spcPct val="50000"/>
              </a:spcBef>
              <a:defRPr/>
            </a:pPr>
            <a:r>
              <a:rPr lang="en-US" sz="1000" dirty="0">
                <a:solidFill>
                  <a:schemeClr val="bg1"/>
                </a:solidFill>
              </a:rPr>
              <a:t> </a:t>
            </a:r>
            <a:fld id="{0A58326C-F0C0-48E4-B8C2-43B88E991746}" type="slidenum">
              <a:rPr lang="en-US" sz="1000" b="1">
                <a:solidFill>
                  <a:schemeClr val="bg1"/>
                </a:solidFill>
              </a:rPr>
              <a:pPr algn="ctr">
                <a:spcBef>
                  <a:spcPct val="50000"/>
                </a:spcBef>
                <a:defRPr/>
              </a:pPr>
              <a:t>‹#›</a:t>
            </a:fld>
            <a:endParaRPr lang="en-US" sz="1000" b="1" dirty="0">
              <a:solidFill>
                <a:schemeClr val="bg1"/>
              </a:solidFill>
            </a:endParaRPr>
          </a:p>
        </p:txBody>
      </p:sp>
      <p:sp>
        <p:nvSpPr>
          <p:cNvPr id="1095" name="Text Box 71"/>
          <p:cNvSpPr txBox="1">
            <a:spLocks noChangeArrowheads="1"/>
          </p:cNvSpPr>
          <p:nvPr/>
        </p:nvSpPr>
        <p:spPr bwMode="auto">
          <a:xfrm>
            <a:off x="3886200" y="6673850"/>
            <a:ext cx="1828800" cy="184150"/>
          </a:xfrm>
          <a:prstGeom prst="rect">
            <a:avLst/>
          </a:prstGeom>
          <a:noFill/>
          <a:ln w="9525">
            <a:noFill/>
            <a:miter lim="800000"/>
            <a:headEnd/>
            <a:tailEnd/>
          </a:ln>
          <a:effectLst/>
        </p:spPr>
        <p:txBody>
          <a:bodyPr>
            <a:spAutoFit/>
          </a:bodyPr>
          <a:lstStyle/>
          <a:p>
            <a:pPr>
              <a:spcBef>
                <a:spcPct val="50000"/>
              </a:spcBef>
              <a:defRPr/>
            </a:pPr>
            <a:r>
              <a:rPr lang="en-US" sz="600" dirty="0">
                <a:solidFill>
                  <a:schemeClr val="bg1"/>
                </a:solidFill>
                <a:cs typeface="Arial" charset="0"/>
              </a:rPr>
              <a:t>©</a:t>
            </a:r>
            <a:r>
              <a:rPr lang="en-US" sz="600" dirty="0" smtClean="0">
                <a:solidFill>
                  <a:schemeClr val="bg1"/>
                </a:solidFill>
                <a:cs typeface="Arial" charset="0"/>
              </a:rPr>
              <a:t>2010 </a:t>
            </a:r>
            <a:r>
              <a:rPr lang="en-US" sz="600" dirty="0">
                <a:solidFill>
                  <a:schemeClr val="bg1"/>
                </a:solidFill>
                <a:cs typeface="Arial" charset="0"/>
              </a:rPr>
              <a:t>SciQuest, Inc. Confidential</a:t>
            </a:r>
          </a:p>
        </p:txBody>
      </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ransition>
    <p:wipe dir="r"/>
  </p:transition>
  <p:txStyles>
    <p:titleStyle>
      <a:lvl1pPr algn="l" rtl="0" eaLnBrk="0" fontAlgn="base" hangingPunct="0">
        <a:lnSpc>
          <a:spcPct val="75000"/>
        </a:lnSpc>
        <a:spcBef>
          <a:spcPct val="0"/>
        </a:spcBef>
        <a:spcAft>
          <a:spcPct val="0"/>
        </a:spcAft>
        <a:defRPr sz="3200" b="1">
          <a:solidFill>
            <a:schemeClr val="bg1"/>
          </a:solidFill>
          <a:latin typeface="+mj-lt"/>
          <a:ea typeface="+mj-ea"/>
          <a:cs typeface="+mj-cs"/>
        </a:defRPr>
      </a:lvl1pPr>
      <a:lvl2pPr algn="l" rtl="0" eaLnBrk="0" fontAlgn="base" hangingPunct="0">
        <a:lnSpc>
          <a:spcPct val="75000"/>
        </a:lnSpc>
        <a:spcBef>
          <a:spcPct val="0"/>
        </a:spcBef>
        <a:spcAft>
          <a:spcPct val="0"/>
        </a:spcAft>
        <a:defRPr sz="3200" b="1">
          <a:solidFill>
            <a:schemeClr val="bg1"/>
          </a:solidFill>
          <a:latin typeface="Arial" charset="0"/>
        </a:defRPr>
      </a:lvl2pPr>
      <a:lvl3pPr algn="l" rtl="0" eaLnBrk="0" fontAlgn="base" hangingPunct="0">
        <a:lnSpc>
          <a:spcPct val="75000"/>
        </a:lnSpc>
        <a:spcBef>
          <a:spcPct val="0"/>
        </a:spcBef>
        <a:spcAft>
          <a:spcPct val="0"/>
        </a:spcAft>
        <a:defRPr sz="3200" b="1">
          <a:solidFill>
            <a:schemeClr val="bg1"/>
          </a:solidFill>
          <a:latin typeface="Arial" charset="0"/>
        </a:defRPr>
      </a:lvl3pPr>
      <a:lvl4pPr algn="l" rtl="0" eaLnBrk="0" fontAlgn="base" hangingPunct="0">
        <a:lnSpc>
          <a:spcPct val="75000"/>
        </a:lnSpc>
        <a:spcBef>
          <a:spcPct val="0"/>
        </a:spcBef>
        <a:spcAft>
          <a:spcPct val="0"/>
        </a:spcAft>
        <a:defRPr sz="3200" b="1">
          <a:solidFill>
            <a:schemeClr val="bg1"/>
          </a:solidFill>
          <a:latin typeface="Arial" charset="0"/>
        </a:defRPr>
      </a:lvl4pPr>
      <a:lvl5pPr algn="l" rtl="0" eaLnBrk="0" fontAlgn="base" hangingPunct="0">
        <a:lnSpc>
          <a:spcPct val="75000"/>
        </a:lnSpc>
        <a:spcBef>
          <a:spcPct val="0"/>
        </a:spcBef>
        <a:spcAft>
          <a:spcPct val="0"/>
        </a:spcAft>
        <a:defRPr sz="3200" b="1">
          <a:solidFill>
            <a:schemeClr val="bg1"/>
          </a:solidFill>
          <a:latin typeface="Arial" charset="0"/>
        </a:defRPr>
      </a:lvl5pPr>
      <a:lvl6pPr marL="457200" algn="l" rtl="0" fontAlgn="base">
        <a:lnSpc>
          <a:spcPct val="75000"/>
        </a:lnSpc>
        <a:spcBef>
          <a:spcPct val="0"/>
        </a:spcBef>
        <a:spcAft>
          <a:spcPct val="0"/>
        </a:spcAft>
        <a:defRPr sz="3200" b="1">
          <a:solidFill>
            <a:schemeClr val="bg1"/>
          </a:solidFill>
          <a:latin typeface="Arial" charset="0"/>
        </a:defRPr>
      </a:lvl6pPr>
      <a:lvl7pPr marL="914400" algn="l" rtl="0" fontAlgn="base">
        <a:lnSpc>
          <a:spcPct val="75000"/>
        </a:lnSpc>
        <a:spcBef>
          <a:spcPct val="0"/>
        </a:spcBef>
        <a:spcAft>
          <a:spcPct val="0"/>
        </a:spcAft>
        <a:defRPr sz="3200" b="1">
          <a:solidFill>
            <a:schemeClr val="bg1"/>
          </a:solidFill>
          <a:latin typeface="Arial" charset="0"/>
        </a:defRPr>
      </a:lvl7pPr>
      <a:lvl8pPr marL="1371600" algn="l" rtl="0" fontAlgn="base">
        <a:lnSpc>
          <a:spcPct val="75000"/>
        </a:lnSpc>
        <a:spcBef>
          <a:spcPct val="0"/>
        </a:spcBef>
        <a:spcAft>
          <a:spcPct val="0"/>
        </a:spcAft>
        <a:defRPr sz="3200" b="1">
          <a:solidFill>
            <a:schemeClr val="bg1"/>
          </a:solidFill>
          <a:latin typeface="Arial" charset="0"/>
        </a:defRPr>
      </a:lvl8pPr>
      <a:lvl9pPr marL="1828800" algn="l" rtl="0" fontAlgn="base">
        <a:lnSpc>
          <a:spcPct val="75000"/>
        </a:lnSpc>
        <a:spcBef>
          <a:spcPct val="0"/>
        </a:spcBef>
        <a:spcAft>
          <a:spcPct val="0"/>
        </a:spcAft>
        <a:defRPr sz="3200" b="1">
          <a:solidFill>
            <a:schemeClr val="bg1"/>
          </a:solidFill>
          <a:latin typeface="Arial" charset="0"/>
        </a:defRPr>
      </a:lvl9pPr>
    </p:titleStyle>
    <p:bodyStyle>
      <a:lvl1pPr marL="234950" indent="-234950" algn="l" rtl="0" eaLnBrk="0" fontAlgn="base" hangingPunct="0">
        <a:spcBef>
          <a:spcPct val="2000"/>
        </a:spcBef>
        <a:spcAft>
          <a:spcPct val="0"/>
        </a:spcAft>
        <a:buClr>
          <a:srgbClr val="146BA8"/>
        </a:buClr>
        <a:buChar char="•"/>
        <a:defRPr sz="2400">
          <a:solidFill>
            <a:schemeClr val="tx1"/>
          </a:solidFill>
          <a:latin typeface="+mn-lt"/>
          <a:ea typeface="+mn-ea"/>
          <a:cs typeface="+mn-cs"/>
        </a:defRPr>
      </a:lvl1pPr>
      <a:lvl2pPr marL="692150" indent="-234950" algn="l" rtl="0" eaLnBrk="0" fontAlgn="base" hangingPunct="0">
        <a:spcBef>
          <a:spcPct val="2000"/>
        </a:spcBef>
        <a:spcAft>
          <a:spcPct val="0"/>
        </a:spcAft>
        <a:buChar char="•"/>
        <a:defRPr sz="2000">
          <a:solidFill>
            <a:srgbClr val="146BA8"/>
          </a:solidFill>
          <a:latin typeface="+mn-lt"/>
        </a:defRPr>
      </a:lvl2pPr>
      <a:lvl3pPr marL="1143000" indent="-228600" algn="l" rtl="0" eaLnBrk="0" fontAlgn="base" hangingPunct="0">
        <a:spcBef>
          <a:spcPct val="2000"/>
        </a:spcBef>
        <a:spcAft>
          <a:spcPct val="0"/>
        </a:spcAft>
        <a:buSzPct val="85000"/>
        <a:buChar char="•"/>
        <a:defRPr>
          <a:solidFill>
            <a:srgbClr val="146BA8"/>
          </a:solidFill>
          <a:latin typeface="+mn-lt"/>
        </a:defRPr>
      </a:lvl3pPr>
      <a:lvl4pPr marL="1600200" indent="-228600" algn="l" rtl="0" eaLnBrk="0" fontAlgn="base" hangingPunct="0">
        <a:spcBef>
          <a:spcPct val="2000"/>
        </a:spcBef>
        <a:spcAft>
          <a:spcPct val="0"/>
        </a:spcAft>
        <a:buSzPct val="80000"/>
        <a:buChar char="•"/>
        <a:defRPr>
          <a:solidFill>
            <a:srgbClr val="146BA8"/>
          </a:solidFill>
          <a:latin typeface="+mn-lt"/>
        </a:defRPr>
      </a:lvl4pPr>
      <a:lvl5pPr marL="2057400" indent="-228600" algn="l" rtl="0" eaLnBrk="0" fontAlgn="base" hangingPunct="0">
        <a:spcBef>
          <a:spcPct val="2000"/>
        </a:spcBef>
        <a:spcAft>
          <a:spcPct val="0"/>
        </a:spcAft>
        <a:buChar char="»"/>
        <a:defRPr>
          <a:solidFill>
            <a:srgbClr val="146BA8"/>
          </a:solidFill>
          <a:latin typeface="+mn-lt"/>
        </a:defRPr>
      </a:lvl5pPr>
      <a:lvl6pPr marL="2514600" indent="-228600" algn="l" rtl="0" fontAlgn="base">
        <a:spcBef>
          <a:spcPct val="2000"/>
        </a:spcBef>
        <a:spcAft>
          <a:spcPct val="0"/>
        </a:spcAft>
        <a:buChar char="»"/>
        <a:defRPr>
          <a:solidFill>
            <a:srgbClr val="146BA8"/>
          </a:solidFill>
          <a:latin typeface="+mn-lt"/>
        </a:defRPr>
      </a:lvl6pPr>
      <a:lvl7pPr marL="2971800" indent="-228600" algn="l" rtl="0" fontAlgn="base">
        <a:spcBef>
          <a:spcPct val="2000"/>
        </a:spcBef>
        <a:spcAft>
          <a:spcPct val="0"/>
        </a:spcAft>
        <a:buChar char="»"/>
        <a:defRPr>
          <a:solidFill>
            <a:srgbClr val="146BA8"/>
          </a:solidFill>
          <a:latin typeface="+mn-lt"/>
        </a:defRPr>
      </a:lvl7pPr>
      <a:lvl8pPr marL="3429000" indent="-228600" algn="l" rtl="0" fontAlgn="base">
        <a:spcBef>
          <a:spcPct val="2000"/>
        </a:spcBef>
        <a:spcAft>
          <a:spcPct val="0"/>
        </a:spcAft>
        <a:buChar char="»"/>
        <a:defRPr>
          <a:solidFill>
            <a:srgbClr val="146BA8"/>
          </a:solidFill>
          <a:latin typeface="+mn-lt"/>
        </a:defRPr>
      </a:lvl8pPr>
      <a:lvl9pPr marL="3886200" indent="-228600" algn="l" rtl="0" fontAlgn="base">
        <a:spcBef>
          <a:spcPct val="2000"/>
        </a:spcBef>
        <a:spcAft>
          <a:spcPct val="0"/>
        </a:spcAft>
        <a:buChar char="»"/>
        <a:defRPr>
          <a:solidFill>
            <a:srgbClr val="146BA8"/>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chart" Target="../charts/chart1.xml"/><Relationship Id="rId7" Type="http://schemas.openxmlformats.org/officeDocument/2006/relationships/chart" Target="../charts/chart2.xml"/><Relationship Id="rId8" Type="http://schemas.openxmlformats.org/officeDocument/2006/relationships/chart" Target="../charts/chart3.xml"/><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lnSpc>
                <a:spcPct val="100000"/>
              </a:lnSpc>
            </a:pPr>
            <a:r>
              <a:rPr lang="en-US" dirty="0" smtClean="0"/>
              <a:t>Emerging from </a:t>
            </a:r>
            <a:br>
              <a:rPr lang="en-US" dirty="0" smtClean="0"/>
            </a:br>
            <a:r>
              <a:rPr lang="en-US" dirty="0" smtClean="0"/>
              <a:t>the Ashes:</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p>
        </p:txBody>
      </p:sp>
      <p:sp>
        <p:nvSpPr>
          <p:cNvPr id="4099" name="Rectangle 3"/>
          <p:cNvSpPr>
            <a:spLocks noGrp="1" noChangeArrowheads="1"/>
          </p:cNvSpPr>
          <p:nvPr>
            <p:ph type="subTitle" idx="1"/>
          </p:nvPr>
        </p:nvSpPr>
        <p:spPr>
          <a:xfrm>
            <a:off x="381000" y="2057400"/>
            <a:ext cx="6934200" cy="685800"/>
          </a:xfrm>
        </p:spPr>
        <p:txBody>
          <a:bodyPr/>
          <a:lstStyle/>
          <a:p>
            <a:pPr eaLnBrk="1" hangingPunct="1"/>
            <a:r>
              <a:rPr lang="en-US" sz="3600" dirty="0" smtClean="0"/>
              <a:t>The evolution of leadership</a:t>
            </a:r>
          </a:p>
        </p:txBody>
      </p:sp>
      <p:sp>
        <p:nvSpPr>
          <p:cNvPr id="4" name="Rectangle 3"/>
          <p:cNvSpPr txBox="1">
            <a:spLocks noChangeArrowheads="1"/>
          </p:cNvSpPr>
          <p:nvPr/>
        </p:nvSpPr>
        <p:spPr bwMode="auto">
          <a:xfrm>
            <a:off x="381000" y="5638800"/>
            <a:ext cx="6934200" cy="685800"/>
          </a:xfrm>
          <a:prstGeom prst="rect">
            <a:avLst/>
          </a:prstGeom>
          <a:noFill/>
          <a:ln w="9525">
            <a:noFill/>
            <a:miter lim="800000"/>
            <a:headEnd/>
            <a:tailEnd/>
          </a:ln>
        </p:spPr>
        <p:txBody>
          <a:bodyPr/>
          <a:lstStyle/>
          <a:p>
            <a:pPr eaLnBrk="0" hangingPunct="0">
              <a:spcBef>
                <a:spcPct val="2000"/>
              </a:spcBef>
              <a:buClr>
                <a:srgbClr val="146BA8"/>
              </a:buClr>
              <a:defRPr/>
            </a:pPr>
            <a:r>
              <a:rPr lang="en-US" sz="2000" b="1" kern="0" dirty="0">
                <a:latin typeface="+mn-lt"/>
              </a:rPr>
              <a:t>Stephen J. Wiehe</a:t>
            </a: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9" name="Diagram 8"/>
          <p:cNvGraphicFramePr/>
          <p:nvPr/>
        </p:nvGraphicFramePr>
        <p:xfrm>
          <a:off x="468352" y="657922"/>
          <a:ext cx="8207296" cy="5620215"/>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
        <p:nvSpPr>
          <p:cNvPr id="10" name="Oval 9"/>
          <p:cNvSpPr/>
          <p:nvPr/>
        </p:nvSpPr>
        <p:spPr bwMode="auto">
          <a:xfrm>
            <a:off x="2743199" y="1734014"/>
            <a:ext cx="3534936" cy="3523786"/>
          </a:xfrm>
          <a:prstGeom prst="ellipse">
            <a:avLst/>
          </a:prstGeom>
          <a:ln>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bg1"/>
                </a:solidFill>
                <a:effectLst/>
                <a:latin typeface="Arial" charset="0"/>
              </a:rPr>
              <a:t>Core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bg1"/>
                </a:solidFill>
                <a:effectLst/>
                <a:latin typeface="Arial" charset="0"/>
              </a:rPr>
              <a:t>Competencies</a:t>
            </a:r>
          </a:p>
        </p:txBody>
      </p:sp>
      <p:sp>
        <p:nvSpPr>
          <p:cNvPr id="11" name="Rectangle 10"/>
          <p:cNvSpPr/>
          <p:nvPr/>
        </p:nvSpPr>
        <p:spPr>
          <a:xfrm rot="18168907">
            <a:off x="2206217" y="1699349"/>
            <a:ext cx="3502306" cy="2800668"/>
          </a:xfrm>
          <a:prstGeom prst="rect">
            <a:avLst/>
          </a:prstGeom>
          <a:noFill/>
        </p:spPr>
        <p:txBody>
          <a:bodyPr wrap="none" lIns="91440" tIns="45720" rIns="91440" bIns="45720">
            <a:prstTxWarp prst="textArchUp">
              <a:avLst>
                <a:gd name="adj" fmla="val 10478125"/>
              </a:avLst>
            </a:prstTxWarp>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2400" b="1" dirty="0" smtClean="0">
                <a:ln>
                  <a:prstDash val="solid"/>
                </a:ln>
                <a:effectLst>
                  <a:outerShdw blurRad="88000" dist="50800" dir="5040000" algn="tl">
                    <a:schemeClr val="accent4">
                      <a:tint val="80000"/>
                      <a:satMod val="250000"/>
                      <a:alpha val="45000"/>
                    </a:schemeClr>
                  </a:outerShdw>
                </a:effectLst>
              </a:rPr>
              <a:t>Relentless Customer Focus</a:t>
            </a:r>
            <a:endParaRPr lang="en-US" sz="2400" b="1" dirty="0">
              <a:ln>
                <a:prstDash val="solid"/>
              </a:ln>
              <a:effectLst>
                <a:outerShdw blurRad="88000" dist="50800" dir="5040000" algn="tl">
                  <a:schemeClr val="accent4">
                    <a:tint val="80000"/>
                    <a:satMod val="250000"/>
                    <a:alpha val="45000"/>
                  </a:schemeClr>
                </a:outerShdw>
              </a:effectLst>
            </a:endParaRPr>
          </a:p>
        </p:txBody>
      </p:sp>
      <p:sp>
        <p:nvSpPr>
          <p:cNvPr id="12" name="Rectangle 11"/>
          <p:cNvSpPr/>
          <p:nvPr/>
        </p:nvSpPr>
        <p:spPr>
          <a:xfrm rot="3417980">
            <a:off x="3362207" y="1751390"/>
            <a:ext cx="3502306" cy="2800668"/>
          </a:xfrm>
          <a:prstGeom prst="rect">
            <a:avLst/>
          </a:prstGeom>
          <a:noFill/>
        </p:spPr>
        <p:txBody>
          <a:bodyPr wrap="none" lIns="91440" tIns="45720" rIns="91440" bIns="45720">
            <a:prstTxWarp prst="textArchUp">
              <a:avLst>
                <a:gd name="adj" fmla="val 10478125"/>
              </a:avLst>
            </a:prstTxWarp>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2400" b="1" dirty="0" smtClean="0">
                <a:ln>
                  <a:prstDash val="solid"/>
                </a:ln>
                <a:effectLst>
                  <a:outerShdw blurRad="88000" dist="50800" dir="5040000" algn="tl">
                    <a:schemeClr val="accent4">
                      <a:tint val="80000"/>
                      <a:satMod val="250000"/>
                      <a:alpha val="45000"/>
                    </a:schemeClr>
                  </a:outerShdw>
                </a:effectLst>
              </a:rPr>
              <a:t>Vertical Intimacy</a:t>
            </a:r>
            <a:endParaRPr lang="en-US" sz="2400" b="1" dirty="0">
              <a:ln>
                <a:prstDash val="solid"/>
              </a:ln>
              <a:effectLst>
                <a:outerShdw blurRad="88000" dist="50800" dir="5040000" algn="tl">
                  <a:schemeClr val="accent4">
                    <a:tint val="80000"/>
                    <a:satMod val="250000"/>
                    <a:alpha val="45000"/>
                  </a:schemeClr>
                </a:outerShdw>
              </a:effectLst>
            </a:endParaRPr>
          </a:p>
        </p:txBody>
      </p:sp>
      <p:sp>
        <p:nvSpPr>
          <p:cNvPr id="14" name="Rectangle 13"/>
          <p:cNvSpPr/>
          <p:nvPr/>
        </p:nvSpPr>
        <p:spPr>
          <a:xfrm>
            <a:off x="2820846" y="2752825"/>
            <a:ext cx="3502306" cy="2800668"/>
          </a:xfrm>
          <a:prstGeom prst="rect">
            <a:avLst/>
          </a:prstGeom>
          <a:noFill/>
        </p:spPr>
        <p:txBody>
          <a:bodyPr wrap="none" lIns="91440" tIns="45720" rIns="91440" bIns="45720">
            <a:prstTxWarp prst="textArchDown">
              <a:avLst/>
            </a:prstTxWarp>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2400" b="1" dirty="0" smtClean="0">
                <a:ln>
                  <a:prstDash val="solid"/>
                </a:ln>
                <a:effectLst>
                  <a:outerShdw blurRad="88000" dist="50800" dir="5040000" algn="tl">
                    <a:schemeClr val="accent4">
                      <a:tint val="80000"/>
                      <a:satMod val="250000"/>
                      <a:alpha val="45000"/>
                    </a:schemeClr>
                  </a:outerShdw>
                </a:effectLst>
              </a:rPr>
              <a:t>Financial Stewardship</a:t>
            </a:r>
            <a:endParaRPr lang="en-US" sz="2400" b="1" dirty="0">
              <a:ln>
                <a:prstDash val="solid"/>
              </a:ln>
              <a:effectLst>
                <a:outerShdw blurRad="88000" dist="50800" dir="5040000" algn="tl">
                  <a:schemeClr val="accent4">
                    <a:tint val="80000"/>
                    <a:satMod val="250000"/>
                    <a:alpha val="45000"/>
                  </a:schemeClr>
                </a:outerShdw>
              </a:effectLst>
            </a:endParaRPr>
          </a:p>
        </p:txBody>
      </p:sp>
      <p:sp>
        <p:nvSpPr>
          <p:cNvPr id="15" name="Title 14"/>
          <p:cNvSpPr>
            <a:spLocks noGrp="1"/>
          </p:cNvSpPr>
          <p:nvPr>
            <p:ph type="title"/>
          </p:nvPr>
        </p:nvSpPr>
        <p:spPr>
          <a:xfrm>
            <a:off x="0" y="1588"/>
            <a:ext cx="8534400" cy="736600"/>
          </a:xfrm>
        </p:spPr>
        <p:txBody>
          <a:bodyPr/>
          <a:lstStyle/>
          <a:p>
            <a:r>
              <a:rPr lang="en-US" sz="2800" dirty="0" smtClean="0"/>
              <a:t>Foundation for Profitable Growth</a:t>
            </a:r>
            <a:endParaRPr lang="en-US" sz="2800"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Title 6"/>
          <p:cNvSpPr>
            <a:spLocks noGrp="1"/>
          </p:cNvSpPr>
          <p:nvPr>
            <p:ph type="ctrTitle"/>
          </p:nvPr>
        </p:nvSpPr>
        <p:spPr/>
        <p:txBody>
          <a:bodyPr/>
          <a:lstStyle/>
          <a:p>
            <a:pPr>
              <a:lnSpc>
                <a:spcPct val="100000"/>
              </a:lnSpc>
            </a:pPr>
            <a:r>
              <a:rPr lang="en-US" dirty="0" smtClean="0"/>
              <a:t>My Leadership </a:t>
            </a:r>
            <a:br>
              <a:rPr lang="en-US" dirty="0" smtClean="0"/>
            </a:br>
            <a:r>
              <a:rPr lang="en-US" dirty="0" smtClean="0"/>
              <a:t>Misconceptions</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2"/>
          <p:cNvSpPr txBox="1">
            <a:spLocks/>
          </p:cNvSpPr>
          <p:nvPr/>
        </p:nvSpPr>
        <p:spPr bwMode="auto">
          <a:xfrm>
            <a:off x="2590800" y="1524000"/>
            <a:ext cx="32766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6600" kern="0" dirty="0">
                <a:latin typeface="+mn-lt"/>
              </a:rPr>
              <a:t>Culture</a:t>
            </a:r>
          </a:p>
        </p:txBody>
      </p:sp>
      <p:sp>
        <p:nvSpPr>
          <p:cNvPr id="3" name="Content Placeholder 2"/>
          <p:cNvSpPr txBox="1">
            <a:spLocks/>
          </p:cNvSpPr>
          <p:nvPr/>
        </p:nvSpPr>
        <p:spPr bwMode="auto">
          <a:xfrm>
            <a:off x="1295400" y="2971800"/>
            <a:ext cx="5867400" cy="2819400"/>
          </a:xfrm>
          <a:prstGeom prst="rect">
            <a:avLst/>
          </a:prstGeom>
          <a:noFill/>
          <a:ln w="9525">
            <a:noFill/>
            <a:miter lim="800000"/>
            <a:headEnd/>
            <a:tailEnd/>
          </a:ln>
        </p:spPr>
        <p:txBody>
          <a:bodyPr/>
          <a:lstStyle/>
          <a:p>
            <a:pPr marL="234950" indent="-234950" algn="ctr" eaLnBrk="0" hangingPunct="0">
              <a:spcBef>
                <a:spcPct val="2000"/>
              </a:spcBef>
              <a:buClr>
                <a:srgbClr val="146BA8"/>
              </a:buClr>
              <a:defRPr/>
            </a:pPr>
            <a:r>
              <a:rPr lang="en-US" sz="6600" kern="0" dirty="0">
                <a:latin typeface="+mn-lt"/>
              </a:rPr>
              <a:t>Is a tangible result of….</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2"/>
          <p:cNvSpPr txBox="1">
            <a:spLocks/>
          </p:cNvSpPr>
          <p:nvPr/>
        </p:nvSpPr>
        <p:spPr bwMode="auto">
          <a:xfrm>
            <a:off x="2057400" y="1981200"/>
            <a:ext cx="50292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6600" kern="0" dirty="0">
                <a:latin typeface="+mn-lt"/>
              </a:rPr>
              <a:t>Leadership</a:t>
            </a: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2"/>
          <p:cNvSpPr txBox="1">
            <a:spLocks/>
          </p:cNvSpPr>
          <p:nvPr/>
        </p:nvSpPr>
        <p:spPr bwMode="auto">
          <a:xfrm>
            <a:off x="914400" y="1219200"/>
            <a:ext cx="6629400" cy="4800600"/>
          </a:xfrm>
          <a:prstGeom prst="rect">
            <a:avLst/>
          </a:prstGeom>
          <a:noFill/>
          <a:ln w="9525">
            <a:noFill/>
            <a:miter lim="800000"/>
            <a:headEnd/>
            <a:tailEnd/>
          </a:ln>
        </p:spPr>
        <p:txBody>
          <a:bodyPr/>
          <a:lstStyle/>
          <a:p>
            <a:pPr marL="234950" indent="-234950" algn="ctr" eaLnBrk="0" hangingPunct="0">
              <a:spcBef>
                <a:spcPct val="2000"/>
              </a:spcBef>
              <a:buClr>
                <a:srgbClr val="146BA8"/>
              </a:buClr>
              <a:defRPr/>
            </a:pPr>
            <a:r>
              <a:rPr lang="en-US" sz="6600" kern="0" dirty="0">
                <a:latin typeface="+mn-lt"/>
              </a:rPr>
              <a:t>Leadership</a:t>
            </a:r>
          </a:p>
          <a:p>
            <a:pPr marL="234950" indent="-234950" algn="ctr" eaLnBrk="0" hangingPunct="0">
              <a:spcBef>
                <a:spcPct val="2000"/>
              </a:spcBef>
              <a:buClr>
                <a:srgbClr val="146BA8"/>
              </a:buClr>
              <a:defRPr/>
            </a:pPr>
            <a:r>
              <a:rPr lang="en-US" sz="6600" kern="0" dirty="0">
                <a:latin typeface="+mn-lt"/>
              </a:rPr>
              <a:t> and Management </a:t>
            </a:r>
            <a:r>
              <a:rPr lang="en-US" sz="5400" i="1" kern="0" dirty="0">
                <a:solidFill>
                  <a:srgbClr val="FF0000"/>
                </a:solidFill>
                <a:latin typeface="+mn-lt"/>
              </a:rPr>
              <a:t>aren’t the same things</a:t>
            </a: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2"/>
          <p:cNvSpPr txBox="1">
            <a:spLocks/>
          </p:cNvSpPr>
          <p:nvPr/>
        </p:nvSpPr>
        <p:spPr bwMode="auto">
          <a:xfrm>
            <a:off x="2057400" y="1981200"/>
            <a:ext cx="50292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6600" kern="0" dirty="0">
                <a:latin typeface="+mn-lt"/>
              </a:rPr>
              <a:t>Leadership</a:t>
            </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Title 6"/>
          <p:cNvSpPr>
            <a:spLocks noGrp="1"/>
          </p:cNvSpPr>
          <p:nvPr>
            <p:ph type="title"/>
          </p:nvPr>
        </p:nvSpPr>
        <p:spPr/>
        <p:txBody>
          <a:bodyPr/>
          <a:lstStyle/>
          <a:p>
            <a:r>
              <a:rPr lang="en-US" dirty="0" smtClean="0"/>
              <a:t>Leadership Misconception #1</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Leadership is a process</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Leadership is a process</a:t>
            </a:r>
          </a:p>
        </p:txBody>
      </p:sp>
      <p:sp>
        <p:nvSpPr>
          <p:cNvPr id="18435" name="Title 6"/>
          <p:cNvSpPr>
            <a:spLocks noGrp="1"/>
          </p:cNvSpPr>
          <p:nvPr>
            <p:ph type="title"/>
          </p:nvPr>
        </p:nvSpPr>
        <p:spPr/>
        <p:txBody>
          <a:bodyPr/>
          <a:lstStyle/>
          <a:p>
            <a:r>
              <a:rPr lang="en-US" dirty="0" smtClean="0"/>
              <a:t>Leadership Misconception #1</a:t>
            </a:r>
          </a:p>
        </p:txBody>
      </p:sp>
      <p:sp>
        <p:nvSpPr>
          <p:cNvPr id="5"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Leadership is a behavior</a:t>
            </a: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Why?</a:t>
            </a:r>
          </a:p>
        </p:txBody>
      </p:sp>
      <p:sp>
        <p:nvSpPr>
          <p:cNvPr id="19459" name="Content Placeholder 2"/>
          <p:cNvSpPr>
            <a:spLocks noGrp="1"/>
          </p:cNvSpPr>
          <p:nvPr>
            <p:ph idx="1"/>
          </p:nvPr>
        </p:nvSpPr>
        <p:spPr>
          <a:xfrm>
            <a:off x="762000" y="2057400"/>
            <a:ext cx="7848600" cy="3352800"/>
          </a:xfrm>
        </p:spPr>
        <p:txBody>
          <a:bodyPr/>
          <a:lstStyle/>
          <a:p>
            <a:r>
              <a:rPr lang="en-US" sz="2000" dirty="0" smtClean="0"/>
              <a:t>You lead others by what you do, not what you say.</a:t>
            </a:r>
          </a:p>
          <a:p>
            <a:pPr>
              <a:buFontTx/>
              <a:buNone/>
            </a:pPr>
            <a:endParaRPr lang="en-US" sz="1800" dirty="0" smtClean="0"/>
          </a:p>
          <a:p>
            <a:r>
              <a:rPr lang="en-US" sz="2000" dirty="0" smtClean="0"/>
              <a:t>Transparency is a vehicle, trust is the key.</a:t>
            </a:r>
          </a:p>
          <a:p>
            <a:pPr lvl="1"/>
            <a:r>
              <a:rPr lang="en-US" sz="1600" dirty="0" smtClean="0"/>
              <a:t>One of two states….Building or Breaking?</a:t>
            </a:r>
          </a:p>
          <a:p>
            <a:pPr>
              <a:buFontTx/>
              <a:buNone/>
            </a:pPr>
            <a:r>
              <a:rPr lang="en-US" sz="1800" dirty="0" smtClean="0"/>
              <a:t> </a:t>
            </a:r>
          </a:p>
          <a:p>
            <a:r>
              <a:rPr lang="en-US" sz="2000" dirty="0" smtClean="0"/>
              <a:t>It must be continual, not periodic.</a:t>
            </a:r>
          </a:p>
          <a:p>
            <a:pPr>
              <a:buFontTx/>
              <a:buNone/>
            </a:pPr>
            <a:r>
              <a:rPr lang="en-US" sz="2000" dirty="0" smtClean="0"/>
              <a:t> </a:t>
            </a:r>
          </a:p>
          <a:p>
            <a:endParaRPr lang="en-US" sz="2000" dirty="0" smtClean="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Title 6"/>
          <p:cNvSpPr>
            <a:spLocks noGrp="1"/>
          </p:cNvSpPr>
          <p:nvPr>
            <p:ph type="title"/>
          </p:nvPr>
        </p:nvSpPr>
        <p:spPr/>
        <p:txBody>
          <a:bodyPr/>
          <a:lstStyle/>
          <a:p>
            <a:r>
              <a:rPr lang="en-US" dirty="0" smtClean="0"/>
              <a:t>Leadership Misconception #2</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A leader needs to be ready with an answer</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Safe Harbor</a:t>
            </a:r>
          </a:p>
        </p:txBody>
      </p:sp>
      <p:sp>
        <p:nvSpPr>
          <p:cNvPr id="4" name="Content Placeholder 3"/>
          <p:cNvSpPr>
            <a:spLocks noGrp="1"/>
          </p:cNvSpPr>
          <p:nvPr>
            <p:ph idx="1"/>
          </p:nvPr>
        </p:nvSpPr>
        <p:spPr/>
        <p:txBody>
          <a:bodyPr/>
          <a:lstStyle/>
          <a:p>
            <a:pPr indent="-6350">
              <a:buNone/>
            </a:pPr>
            <a:r>
              <a:rPr lang="en-US" sz="1800" dirty="0" smtClean="0"/>
              <a:t>During this presentation we may make statements related to our business that are considered forward-looking statements under federal securities laws. Words such as, but not limited to, “plan”, “expects”, “anticipates”, “believes”, “goal”, “estimate”, “potential”, “may”, “will”, “might”, “could” and similar words will identify forward-looking statements.  These statements reflect our views only as of today and should not be relied upon as representing our views as of any subsequent date.  These statements reflecting our current views regarding the future are subject to a variety of risks and uncertainties that could cause actual results to differ materially from expectations.  For a discussion of the material risks and other important factors that could affect our actual results, please refer to our SEC filings available on the SEC’s Edgar system and our website.  We encourage all investors to read our SEC filings. SciQuest expressly disclaims any obligations or undertaking to release publicly any updates or revisions to any forward-looking statements made herein, except as required by law.</a:t>
            </a:r>
          </a:p>
          <a:p>
            <a:pPr indent="-6350">
              <a:buNone/>
            </a:pPr>
            <a:endParaRPr lang="en-US" sz="1800"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A leader needs to be ready with an answer</a:t>
            </a:r>
          </a:p>
        </p:txBody>
      </p:sp>
      <p:sp>
        <p:nvSpPr>
          <p:cNvPr id="21507" name="Title 6"/>
          <p:cNvSpPr>
            <a:spLocks noGrp="1"/>
          </p:cNvSpPr>
          <p:nvPr>
            <p:ph type="title"/>
          </p:nvPr>
        </p:nvSpPr>
        <p:spPr/>
        <p:txBody>
          <a:bodyPr/>
          <a:lstStyle/>
          <a:p>
            <a:r>
              <a:rPr lang="en-US" dirty="0" smtClean="0"/>
              <a:t>Leadership Misconception #2</a:t>
            </a:r>
          </a:p>
        </p:txBody>
      </p:sp>
      <p:sp>
        <p:nvSpPr>
          <p:cNvPr id="5"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A leader needs to be ready with a question</a:t>
            </a: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Why?</a:t>
            </a:r>
          </a:p>
        </p:txBody>
      </p:sp>
      <p:sp>
        <p:nvSpPr>
          <p:cNvPr id="22531" name="Content Placeholder 2"/>
          <p:cNvSpPr>
            <a:spLocks noGrp="1"/>
          </p:cNvSpPr>
          <p:nvPr>
            <p:ph idx="1"/>
          </p:nvPr>
        </p:nvSpPr>
        <p:spPr>
          <a:xfrm>
            <a:off x="533400" y="1828800"/>
            <a:ext cx="8001000" cy="3352800"/>
          </a:xfrm>
        </p:spPr>
        <p:txBody>
          <a:bodyPr/>
          <a:lstStyle/>
          <a:p>
            <a:r>
              <a:rPr lang="en-US" sz="2000" dirty="0" smtClean="0"/>
              <a:t>Initial questions allow for clarification of the issue or problem.</a:t>
            </a:r>
          </a:p>
          <a:p>
            <a:pPr>
              <a:buFontTx/>
              <a:buNone/>
            </a:pPr>
            <a:endParaRPr lang="en-US" sz="1800" dirty="0" smtClean="0"/>
          </a:p>
          <a:p>
            <a:r>
              <a:rPr lang="en-US" sz="2000" dirty="0" smtClean="0"/>
              <a:t>Questions allow for conflict without stating such.</a:t>
            </a:r>
          </a:p>
          <a:p>
            <a:pPr>
              <a:buFontTx/>
              <a:buNone/>
            </a:pPr>
            <a:r>
              <a:rPr lang="en-US" sz="1800" dirty="0" smtClean="0"/>
              <a:t> </a:t>
            </a:r>
          </a:p>
          <a:p>
            <a:r>
              <a:rPr lang="en-US" sz="2000" dirty="0" smtClean="0"/>
              <a:t>Questions allow you to send a message without embarrassment.</a:t>
            </a:r>
          </a:p>
          <a:p>
            <a:pPr>
              <a:buFontTx/>
              <a:buNone/>
            </a:pPr>
            <a:r>
              <a:rPr lang="en-US" sz="2000" dirty="0" smtClean="0"/>
              <a:t> </a:t>
            </a:r>
          </a:p>
          <a:p>
            <a:r>
              <a:rPr lang="en-US" sz="2000" dirty="0" smtClean="0"/>
              <a:t>Asking for input or ideas increases power and autonomy, it doesn’t make a leader to be weak or losing power.  </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Title 6"/>
          <p:cNvSpPr>
            <a:spLocks noGrp="1"/>
          </p:cNvSpPr>
          <p:nvPr>
            <p:ph type="title"/>
          </p:nvPr>
        </p:nvSpPr>
        <p:spPr/>
        <p:txBody>
          <a:bodyPr/>
          <a:lstStyle/>
          <a:p>
            <a:r>
              <a:rPr lang="en-US" dirty="0" smtClean="0"/>
              <a:t>Leadership Misconception #3</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A leader needs to be a great speaker</a:t>
            </a:r>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A leader needs to be a great speaker</a:t>
            </a:r>
          </a:p>
        </p:txBody>
      </p:sp>
      <p:sp>
        <p:nvSpPr>
          <p:cNvPr id="24579" name="Title 6"/>
          <p:cNvSpPr>
            <a:spLocks noGrp="1"/>
          </p:cNvSpPr>
          <p:nvPr>
            <p:ph type="title"/>
          </p:nvPr>
        </p:nvSpPr>
        <p:spPr/>
        <p:txBody>
          <a:bodyPr/>
          <a:lstStyle/>
          <a:p>
            <a:r>
              <a:rPr lang="en-US" dirty="0" smtClean="0"/>
              <a:t>Leadership Misconception #3</a:t>
            </a:r>
          </a:p>
        </p:txBody>
      </p:sp>
      <p:sp>
        <p:nvSpPr>
          <p:cNvPr id="5"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indent="-234950" eaLnBrk="0" hangingPunct="0">
              <a:spcBef>
                <a:spcPct val="2000"/>
              </a:spcBef>
              <a:buClr>
                <a:srgbClr val="146BA8"/>
              </a:buClr>
              <a:defRPr/>
            </a:pPr>
            <a:r>
              <a:rPr lang="en-US" sz="2800" kern="0" dirty="0">
                <a:latin typeface="+mn-lt"/>
              </a:rPr>
              <a:t>A leader needs to be a great speaker, but an even better listener …</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t>Why?</a:t>
            </a:r>
          </a:p>
        </p:txBody>
      </p:sp>
      <p:sp>
        <p:nvSpPr>
          <p:cNvPr id="25603" name="Content Placeholder 2"/>
          <p:cNvSpPr>
            <a:spLocks noGrp="1"/>
          </p:cNvSpPr>
          <p:nvPr>
            <p:ph idx="1"/>
          </p:nvPr>
        </p:nvSpPr>
        <p:spPr>
          <a:xfrm>
            <a:off x="685800" y="1676400"/>
            <a:ext cx="7848600" cy="3124200"/>
          </a:xfrm>
        </p:spPr>
        <p:txBody>
          <a:bodyPr/>
          <a:lstStyle/>
          <a:p>
            <a:r>
              <a:rPr lang="en-US" sz="2000" dirty="0" smtClean="0"/>
              <a:t>Seek to understand – then be understood.</a:t>
            </a:r>
          </a:p>
          <a:p>
            <a:pPr>
              <a:buFontTx/>
              <a:buNone/>
            </a:pPr>
            <a:endParaRPr lang="en-US" sz="2000" dirty="0" smtClean="0"/>
          </a:p>
          <a:p>
            <a:r>
              <a:rPr lang="en-US" sz="2000" dirty="0" smtClean="0"/>
              <a:t>Instead of ‘telling’, listen to understand, understand to empathize, empathize to change.</a:t>
            </a:r>
          </a:p>
          <a:p>
            <a:pPr>
              <a:buFontTx/>
              <a:buNone/>
            </a:pPr>
            <a:r>
              <a:rPr lang="en-US" sz="2000" dirty="0" smtClean="0"/>
              <a:t> </a:t>
            </a:r>
          </a:p>
          <a:p>
            <a:r>
              <a:rPr lang="en-US" sz="2000" dirty="0" smtClean="0"/>
              <a:t>At the center of every joke is a nugget of truth …</a:t>
            </a:r>
          </a:p>
          <a:p>
            <a:pPr>
              <a:buFontTx/>
              <a:buNone/>
            </a:pPr>
            <a:r>
              <a:rPr lang="en-US" sz="2000" dirty="0" smtClean="0"/>
              <a:t> </a:t>
            </a:r>
          </a:p>
          <a:p>
            <a:r>
              <a:rPr lang="en-US" sz="2000" dirty="0" smtClean="0"/>
              <a:t>Most people can listen and think faster than they can talk and think …</a:t>
            </a:r>
          </a:p>
          <a:p>
            <a:endParaRPr lang="en-US" dirty="0" smtClean="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Title 6"/>
          <p:cNvSpPr>
            <a:spLocks noGrp="1"/>
          </p:cNvSpPr>
          <p:nvPr>
            <p:ph type="title"/>
          </p:nvPr>
        </p:nvSpPr>
        <p:spPr/>
        <p:txBody>
          <a:bodyPr/>
          <a:lstStyle/>
          <a:p>
            <a:r>
              <a:rPr lang="en-US" dirty="0" smtClean="0"/>
              <a:t>Leadership Misconception #4</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Great ideas come from debate and conflict</a:t>
            </a: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Great ideas come from debate and conflict</a:t>
            </a:r>
          </a:p>
        </p:txBody>
      </p:sp>
      <p:sp>
        <p:nvSpPr>
          <p:cNvPr id="27651" name="Title 6"/>
          <p:cNvSpPr>
            <a:spLocks noGrp="1"/>
          </p:cNvSpPr>
          <p:nvPr>
            <p:ph type="title"/>
          </p:nvPr>
        </p:nvSpPr>
        <p:spPr/>
        <p:txBody>
          <a:bodyPr/>
          <a:lstStyle/>
          <a:p>
            <a:r>
              <a:rPr lang="en-US" dirty="0" smtClean="0"/>
              <a:t>Leadership Misconception #4</a:t>
            </a:r>
          </a:p>
        </p:txBody>
      </p:sp>
      <p:sp>
        <p:nvSpPr>
          <p:cNvPr id="5" name="Content Placeholder 2"/>
          <p:cNvSpPr txBox="1">
            <a:spLocks/>
          </p:cNvSpPr>
          <p:nvPr/>
        </p:nvSpPr>
        <p:spPr bwMode="auto">
          <a:xfrm>
            <a:off x="990600" y="3429000"/>
            <a:ext cx="7391400" cy="914400"/>
          </a:xfrm>
          <a:prstGeom prst="rect">
            <a:avLst/>
          </a:prstGeom>
          <a:noFill/>
          <a:ln w="9525">
            <a:noFill/>
            <a:miter lim="800000"/>
            <a:headEnd/>
            <a:tailEnd/>
          </a:ln>
        </p:spPr>
        <p:txBody>
          <a:bodyPr/>
          <a:lstStyle/>
          <a:p>
            <a:pPr indent="-234950" eaLnBrk="0" hangingPunct="0">
              <a:spcBef>
                <a:spcPct val="2000"/>
              </a:spcBef>
              <a:buClr>
                <a:srgbClr val="146BA8"/>
              </a:buClr>
              <a:defRPr/>
            </a:pPr>
            <a:r>
              <a:rPr lang="en-US" sz="2800" kern="0" dirty="0">
                <a:latin typeface="+mn-lt"/>
              </a:rPr>
              <a:t>Great ideas come from open, constructive and positive discussion driven by </a:t>
            </a:r>
            <a:r>
              <a:rPr lang="en-US" sz="2800" kern="0" dirty="0" smtClean="0">
                <a:latin typeface="+mn-lt"/>
              </a:rPr>
              <a:t>constructive questions</a:t>
            </a:r>
            <a:endParaRPr lang="en-US" sz="2800" kern="0" dirty="0">
              <a:latin typeface="+mn-lt"/>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t>Why?</a:t>
            </a:r>
          </a:p>
        </p:txBody>
      </p:sp>
      <p:sp>
        <p:nvSpPr>
          <p:cNvPr id="28675" name="Content Placeholder 2"/>
          <p:cNvSpPr>
            <a:spLocks noGrp="1"/>
          </p:cNvSpPr>
          <p:nvPr>
            <p:ph idx="1"/>
          </p:nvPr>
        </p:nvSpPr>
        <p:spPr>
          <a:xfrm>
            <a:off x="533400" y="1828800"/>
            <a:ext cx="7848600" cy="3886200"/>
          </a:xfrm>
        </p:spPr>
        <p:txBody>
          <a:bodyPr/>
          <a:lstStyle/>
          <a:p>
            <a:r>
              <a:rPr lang="en-US" sz="2000" dirty="0" smtClean="0"/>
              <a:t>“Facilitator” style leaders are more powerful than “Directive” style leaders.</a:t>
            </a:r>
          </a:p>
          <a:p>
            <a:endParaRPr lang="en-US" sz="1400" dirty="0" smtClean="0"/>
          </a:p>
          <a:p>
            <a:r>
              <a:rPr lang="en-US" sz="2000" dirty="0" smtClean="0"/>
              <a:t>Conflict creates situations where ideas and people become positions –  and positions become very hard to change.</a:t>
            </a:r>
          </a:p>
          <a:p>
            <a:pPr>
              <a:buFontTx/>
              <a:buNone/>
            </a:pPr>
            <a:r>
              <a:rPr lang="en-US" sz="1400" dirty="0" smtClean="0"/>
              <a:t> </a:t>
            </a:r>
          </a:p>
          <a:p>
            <a:r>
              <a:rPr lang="en-US" sz="2000" dirty="0" smtClean="0"/>
              <a:t>Everyone contributes and therefore buys-in to the idea. </a:t>
            </a:r>
          </a:p>
          <a:p>
            <a:pPr>
              <a:buFontTx/>
              <a:buNone/>
            </a:pPr>
            <a:endParaRPr lang="en-US" sz="1400" dirty="0" smtClean="0"/>
          </a:p>
          <a:p>
            <a:r>
              <a:rPr lang="en-US" sz="2000" dirty="0" smtClean="0"/>
              <a:t>The situation will change over time and course correction will be required.  </a:t>
            </a:r>
          </a:p>
          <a:p>
            <a:pPr>
              <a:buFontTx/>
              <a:buNone/>
            </a:pPr>
            <a:r>
              <a:rPr lang="en-US" sz="1800" dirty="0" smtClean="0"/>
              <a:t> </a:t>
            </a:r>
          </a:p>
          <a:p>
            <a:endParaRPr lang="en-US" sz="1800" dirty="0" smtClean="0"/>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itle 6"/>
          <p:cNvSpPr>
            <a:spLocks noGrp="1"/>
          </p:cNvSpPr>
          <p:nvPr>
            <p:ph type="title"/>
          </p:nvPr>
        </p:nvSpPr>
        <p:spPr/>
        <p:txBody>
          <a:bodyPr/>
          <a:lstStyle/>
          <a:p>
            <a:r>
              <a:rPr lang="en-US" dirty="0" smtClean="0"/>
              <a:t>Leadership Misconception #5</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A leader mandates change</a:t>
            </a: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A leader mandates change</a:t>
            </a:r>
          </a:p>
        </p:txBody>
      </p:sp>
      <p:sp>
        <p:nvSpPr>
          <p:cNvPr id="30723" name="Title 6"/>
          <p:cNvSpPr>
            <a:spLocks noGrp="1"/>
          </p:cNvSpPr>
          <p:nvPr>
            <p:ph type="title"/>
          </p:nvPr>
        </p:nvSpPr>
        <p:spPr/>
        <p:txBody>
          <a:bodyPr/>
          <a:lstStyle/>
          <a:p>
            <a:r>
              <a:rPr lang="en-US" dirty="0" smtClean="0"/>
              <a:t>Leadership Misconception #5</a:t>
            </a:r>
          </a:p>
        </p:txBody>
      </p:sp>
      <p:sp>
        <p:nvSpPr>
          <p:cNvPr id="5"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indent="-234950" eaLnBrk="0" hangingPunct="0">
              <a:spcBef>
                <a:spcPct val="2000"/>
              </a:spcBef>
              <a:buClr>
                <a:srgbClr val="146BA8"/>
              </a:buClr>
              <a:defRPr/>
            </a:pPr>
            <a:r>
              <a:rPr lang="en-US" sz="2800" kern="0" dirty="0">
                <a:latin typeface="+mn-lt"/>
              </a:rPr>
              <a:t>A leader can mandate change in times of crisis; in periods of growth, a leader must coax change</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Discussion Summary</a:t>
            </a:r>
          </a:p>
        </p:txBody>
      </p:sp>
      <p:sp>
        <p:nvSpPr>
          <p:cNvPr id="5123" name="Rectangle 3"/>
          <p:cNvSpPr>
            <a:spLocks noGrp="1" noChangeArrowheads="1"/>
          </p:cNvSpPr>
          <p:nvPr>
            <p:ph type="body" idx="1"/>
          </p:nvPr>
        </p:nvSpPr>
        <p:spPr>
          <a:xfrm>
            <a:off x="2286000" y="1752600"/>
            <a:ext cx="5486400" cy="3352800"/>
          </a:xfrm>
        </p:spPr>
        <p:txBody>
          <a:bodyPr/>
          <a:lstStyle/>
          <a:p>
            <a:r>
              <a:rPr lang="en-US" dirty="0" smtClean="0"/>
              <a:t>SciQuest Transformation Timeline </a:t>
            </a:r>
          </a:p>
          <a:p>
            <a:pPr lvl="1">
              <a:buFontTx/>
              <a:buNone/>
            </a:pPr>
            <a:r>
              <a:rPr lang="en-US" dirty="0" smtClean="0">
                <a:cs typeface="Arial" charset="0"/>
              </a:rPr>
              <a:t>	</a:t>
            </a:r>
            <a:endParaRPr lang="en-US" dirty="0" smtClean="0"/>
          </a:p>
          <a:p>
            <a:r>
              <a:rPr lang="en-US" dirty="0" smtClean="0"/>
              <a:t>My Leadership Misconceptions</a:t>
            </a:r>
          </a:p>
          <a:p>
            <a:endParaRPr lang="en-US" dirty="0" smtClean="0"/>
          </a:p>
          <a:p>
            <a:r>
              <a:rPr lang="en-US" dirty="0" smtClean="0"/>
              <a:t>Our Key Leadership Concepts</a:t>
            </a:r>
          </a:p>
          <a:p>
            <a:endParaRPr lang="en-US" dirty="0" smtClean="0"/>
          </a:p>
          <a:p>
            <a:r>
              <a:rPr lang="en-US" dirty="0" smtClean="0"/>
              <a:t>Principles We Live By</a:t>
            </a:r>
          </a:p>
          <a:p>
            <a:endParaRPr lang="en-US" dirty="0" smtClean="0"/>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Why?</a:t>
            </a:r>
          </a:p>
        </p:txBody>
      </p:sp>
      <p:sp>
        <p:nvSpPr>
          <p:cNvPr id="31747" name="Content Placeholder 2"/>
          <p:cNvSpPr>
            <a:spLocks noGrp="1"/>
          </p:cNvSpPr>
          <p:nvPr>
            <p:ph idx="1"/>
          </p:nvPr>
        </p:nvSpPr>
        <p:spPr>
          <a:xfrm>
            <a:off x="609600" y="1981200"/>
            <a:ext cx="7391400" cy="3124200"/>
          </a:xfrm>
        </p:spPr>
        <p:txBody>
          <a:bodyPr/>
          <a:lstStyle/>
          <a:p>
            <a:pPr marL="285750" indent="-285750"/>
            <a:r>
              <a:rPr lang="en-US" sz="2000" dirty="0" smtClean="0"/>
              <a:t>CEOs are used to being direct – “tell” is the normal behavior “ask” is more powerful and longer lasting.</a:t>
            </a:r>
          </a:p>
          <a:p>
            <a:pPr marL="285750" indent="-285750">
              <a:buFontTx/>
              <a:buNone/>
            </a:pPr>
            <a:r>
              <a:rPr lang="en-US" sz="2000" dirty="0" smtClean="0"/>
              <a:t> </a:t>
            </a:r>
          </a:p>
          <a:p>
            <a:pPr marL="285750" indent="-285750"/>
            <a:r>
              <a:rPr lang="en-US" sz="2000" dirty="0" smtClean="0"/>
              <a:t>Focus on positive reinforcement, not negative.  Negative reinforcement looses effectiveness over time.  Positive never does.</a:t>
            </a:r>
          </a:p>
          <a:p>
            <a:pPr marL="285750" lvl="1" indent="-285750"/>
            <a:endParaRPr lang="en-US" sz="1800" dirty="0" smtClean="0"/>
          </a:p>
          <a:p>
            <a:pPr marL="285750" indent="-285750"/>
            <a:r>
              <a:rPr lang="en-US" sz="2000" dirty="0" smtClean="0"/>
              <a:t>Removal of stress from a situation yields significantly better results than the addition of stress.</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Title 6"/>
          <p:cNvSpPr>
            <a:spLocks noGrp="1"/>
          </p:cNvSpPr>
          <p:nvPr>
            <p:ph type="title"/>
          </p:nvPr>
        </p:nvSpPr>
        <p:spPr/>
        <p:txBody>
          <a:bodyPr/>
          <a:lstStyle/>
          <a:p>
            <a:r>
              <a:rPr lang="en-US" dirty="0" smtClean="0"/>
              <a:t>Leadership Misconception #6</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A leader needs to be tough:</a:t>
            </a:r>
          </a:p>
          <a:p>
            <a:pPr marL="692150" lvl="1" indent="-234950" eaLnBrk="0" hangingPunct="0">
              <a:spcBef>
                <a:spcPct val="2000"/>
              </a:spcBef>
              <a:buClr>
                <a:srgbClr val="146BA8"/>
              </a:buClr>
              <a:buFont typeface="Arial" pitchFamily="34" charset="0"/>
              <a:buChar char="•"/>
              <a:defRPr/>
            </a:pPr>
            <a:r>
              <a:rPr lang="en-US" sz="2800" kern="0" dirty="0">
                <a:latin typeface="+mn-lt"/>
              </a:rPr>
              <a:t>they set the standard</a:t>
            </a:r>
          </a:p>
          <a:p>
            <a:pPr marL="692150" lvl="1" indent="-234950" eaLnBrk="0" hangingPunct="0">
              <a:spcBef>
                <a:spcPct val="2000"/>
              </a:spcBef>
              <a:buClr>
                <a:srgbClr val="146BA8"/>
              </a:buClr>
              <a:buFont typeface="Arial" pitchFamily="34" charset="0"/>
              <a:buChar char="•"/>
              <a:defRPr/>
            </a:pPr>
            <a:r>
              <a:rPr lang="en-US" sz="2800" kern="0" dirty="0">
                <a:latin typeface="+mn-lt"/>
              </a:rPr>
              <a:t>they need to maintain power and an air of authority</a:t>
            </a:r>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A leader needs to be tough:</a:t>
            </a:r>
          </a:p>
          <a:p>
            <a:pPr lvl="1">
              <a:defRPr/>
            </a:pPr>
            <a:r>
              <a:rPr lang="en-US" dirty="0" smtClean="0">
                <a:solidFill>
                  <a:schemeClr val="bg1">
                    <a:lumMod val="65000"/>
                  </a:schemeClr>
                </a:solidFill>
              </a:rPr>
              <a:t>they set the standard</a:t>
            </a:r>
          </a:p>
          <a:p>
            <a:pPr lvl="1">
              <a:defRPr/>
            </a:pPr>
            <a:r>
              <a:rPr lang="en-US" dirty="0" smtClean="0">
                <a:solidFill>
                  <a:schemeClr val="bg1">
                    <a:lumMod val="65000"/>
                  </a:schemeClr>
                </a:solidFill>
              </a:rPr>
              <a:t>they need to maintain power and an air of authority</a:t>
            </a:r>
          </a:p>
        </p:txBody>
      </p:sp>
      <p:sp>
        <p:nvSpPr>
          <p:cNvPr id="33795" name="Title 6"/>
          <p:cNvSpPr>
            <a:spLocks noGrp="1"/>
          </p:cNvSpPr>
          <p:nvPr>
            <p:ph type="title"/>
          </p:nvPr>
        </p:nvSpPr>
        <p:spPr/>
        <p:txBody>
          <a:bodyPr/>
          <a:lstStyle/>
          <a:p>
            <a:r>
              <a:rPr lang="en-US" dirty="0" smtClean="0"/>
              <a:t>Leadership Misconception #6</a:t>
            </a:r>
          </a:p>
        </p:txBody>
      </p:sp>
      <p:sp>
        <p:nvSpPr>
          <p:cNvPr id="5"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indent="-234950" eaLnBrk="0" hangingPunct="0">
              <a:spcBef>
                <a:spcPct val="2000"/>
              </a:spcBef>
              <a:buClr>
                <a:srgbClr val="146BA8"/>
              </a:buClr>
              <a:defRPr/>
            </a:pPr>
            <a:r>
              <a:rPr lang="en-US" sz="2800" kern="0" dirty="0">
                <a:latin typeface="+mn-lt"/>
              </a:rPr>
              <a:t>A leader needs to demonstrate the correct use of:</a:t>
            </a:r>
          </a:p>
          <a:p>
            <a:pPr marL="694944" lvl="1" indent="-234950" eaLnBrk="0" hangingPunct="0">
              <a:spcBef>
                <a:spcPct val="2000"/>
              </a:spcBef>
              <a:buClr>
                <a:srgbClr val="146BA8"/>
              </a:buClr>
              <a:buFont typeface="Arial" pitchFamily="34" charset="0"/>
              <a:buChar char="•"/>
              <a:defRPr/>
            </a:pPr>
            <a:r>
              <a:rPr lang="en-US" sz="2800" kern="0" dirty="0" smtClean="0">
                <a:latin typeface="+mn-lt"/>
              </a:rPr>
              <a:t>Respect </a:t>
            </a:r>
          </a:p>
          <a:p>
            <a:pPr marL="694944" lvl="1" indent="-234950" eaLnBrk="0" hangingPunct="0">
              <a:spcBef>
                <a:spcPct val="2000"/>
              </a:spcBef>
              <a:buClr>
                <a:srgbClr val="146BA8"/>
              </a:buClr>
              <a:buFont typeface="Arial" pitchFamily="34" charset="0"/>
              <a:buChar char="•"/>
              <a:defRPr/>
            </a:pPr>
            <a:r>
              <a:rPr lang="en-US" sz="2800" kern="0" dirty="0" smtClean="0">
                <a:latin typeface="+mn-lt"/>
              </a:rPr>
              <a:t>Feedback</a:t>
            </a:r>
          </a:p>
          <a:p>
            <a:pPr marL="694944" lvl="1" indent="-234950" eaLnBrk="0" hangingPunct="0">
              <a:spcBef>
                <a:spcPct val="2000"/>
              </a:spcBef>
              <a:buClr>
                <a:srgbClr val="146BA8"/>
              </a:buClr>
              <a:buFont typeface="Arial" pitchFamily="34" charset="0"/>
              <a:buChar char="•"/>
              <a:defRPr/>
            </a:pPr>
            <a:r>
              <a:rPr lang="en-US" sz="2800" kern="0" dirty="0" smtClean="0">
                <a:latin typeface="+mn-lt"/>
              </a:rPr>
              <a:t>Power</a:t>
            </a:r>
            <a:endParaRPr lang="en-US" sz="2800" kern="0" dirty="0">
              <a:latin typeface="+mn-lt"/>
            </a:endParaRPr>
          </a:p>
          <a:p>
            <a:pPr marL="694944" lvl="1" indent="-234950" eaLnBrk="0" hangingPunct="0">
              <a:spcBef>
                <a:spcPct val="2000"/>
              </a:spcBef>
              <a:buClr>
                <a:srgbClr val="146BA8"/>
              </a:buClr>
              <a:buFont typeface="Arial" pitchFamily="34" charset="0"/>
              <a:buChar char="•"/>
              <a:defRPr/>
            </a:pPr>
            <a:r>
              <a:rPr lang="en-US" sz="2800" kern="0" dirty="0" smtClean="0">
                <a:latin typeface="+mn-lt"/>
              </a:rPr>
              <a:t>Anger</a:t>
            </a:r>
            <a:endParaRPr lang="en-US" sz="2800" kern="0" dirty="0">
              <a:latin typeface="+mn-lt"/>
            </a:endParaRPr>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Why?</a:t>
            </a:r>
          </a:p>
        </p:txBody>
      </p:sp>
      <p:sp>
        <p:nvSpPr>
          <p:cNvPr id="34819" name="Content Placeholder 2"/>
          <p:cNvSpPr>
            <a:spLocks noGrp="1"/>
          </p:cNvSpPr>
          <p:nvPr>
            <p:ph idx="1"/>
          </p:nvPr>
        </p:nvSpPr>
        <p:spPr>
          <a:xfrm>
            <a:off x="533400" y="1295400"/>
            <a:ext cx="8001000" cy="4800600"/>
          </a:xfrm>
        </p:spPr>
        <p:txBody>
          <a:bodyPr/>
          <a:lstStyle/>
          <a:p>
            <a:pPr>
              <a:buFontTx/>
              <a:buNone/>
            </a:pPr>
            <a:r>
              <a:rPr lang="en-US" sz="1600" b="1" u="sng" dirty="0" smtClean="0"/>
              <a:t>Respect:</a:t>
            </a:r>
          </a:p>
          <a:p>
            <a:r>
              <a:rPr lang="en-US" sz="1600" dirty="0" smtClean="0"/>
              <a:t>Always give respect unconditionally – then you can expect it back.</a:t>
            </a:r>
          </a:p>
          <a:p>
            <a:endParaRPr lang="en-US" sz="1600" dirty="0" smtClean="0"/>
          </a:p>
          <a:p>
            <a:pPr>
              <a:buFontTx/>
              <a:buNone/>
            </a:pPr>
            <a:r>
              <a:rPr lang="en-US" sz="1600" b="1" u="sng" dirty="0" smtClean="0"/>
              <a:t>Feedback</a:t>
            </a:r>
          </a:p>
          <a:p>
            <a:r>
              <a:rPr lang="en-US" sz="1600" dirty="0" smtClean="0"/>
              <a:t>Asking for it opens a dialog.</a:t>
            </a:r>
          </a:p>
          <a:p>
            <a:pPr>
              <a:buFontTx/>
              <a:buNone/>
            </a:pPr>
            <a:endParaRPr lang="en-US" sz="800" dirty="0" smtClean="0"/>
          </a:p>
          <a:p>
            <a:r>
              <a:rPr lang="en-US" sz="1600" dirty="0" smtClean="0"/>
              <a:t>If you are willing to receive it, you are teaching others how to receive it so they are more willing to take it.</a:t>
            </a:r>
          </a:p>
          <a:p>
            <a:endParaRPr lang="en-US" sz="1600" dirty="0" smtClean="0"/>
          </a:p>
          <a:p>
            <a:pPr>
              <a:buNone/>
            </a:pPr>
            <a:r>
              <a:rPr lang="en-US" sz="1600" b="1" u="sng" dirty="0" smtClean="0"/>
              <a:t>Power:</a:t>
            </a:r>
          </a:p>
          <a:p>
            <a:r>
              <a:rPr lang="en-US" sz="1600" dirty="0" smtClean="0"/>
              <a:t>Give power and authority away daily.</a:t>
            </a:r>
          </a:p>
          <a:p>
            <a:endParaRPr lang="en-US" sz="1600" dirty="0" smtClean="0"/>
          </a:p>
          <a:p>
            <a:r>
              <a:rPr lang="en-US" sz="1600" dirty="0" smtClean="0"/>
              <a:t>Understand where the power is and always respect </a:t>
            </a:r>
            <a:r>
              <a:rPr lang="en-US" sz="1600" u="sng" dirty="0" smtClean="0"/>
              <a:t>the lack of it</a:t>
            </a:r>
            <a:r>
              <a:rPr lang="en-US" sz="1600" dirty="0" smtClean="0"/>
              <a:t>.</a:t>
            </a:r>
          </a:p>
          <a:p>
            <a:pPr>
              <a:buFontTx/>
              <a:buChar char="•"/>
            </a:pPr>
            <a:endParaRPr lang="en-US" sz="1600" dirty="0" smtClean="0"/>
          </a:p>
          <a:p>
            <a:pPr>
              <a:buFontTx/>
              <a:buNone/>
            </a:pPr>
            <a:r>
              <a:rPr lang="en-US" sz="1600" b="1" u="sng" dirty="0" smtClean="0"/>
              <a:t>Anger </a:t>
            </a:r>
          </a:p>
          <a:p>
            <a:r>
              <a:rPr lang="en-US" sz="1600" dirty="0" smtClean="0"/>
              <a:t>It’s counterproductive.</a:t>
            </a:r>
          </a:p>
          <a:p>
            <a:endParaRPr lang="en-US" sz="800" dirty="0" smtClean="0"/>
          </a:p>
          <a:p>
            <a:r>
              <a:rPr lang="en-US" sz="1600" dirty="0" smtClean="0"/>
              <a:t>Stops all dialog and problem solving – at the worse possible time: when you need it.</a:t>
            </a:r>
          </a:p>
          <a:p>
            <a:endParaRPr lang="en-US" sz="800" dirty="0" smtClean="0"/>
          </a:p>
          <a:p>
            <a:r>
              <a:rPr lang="en-US" sz="1600" dirty="0" smtClean="0"/>
              <a:t>People will pass it on.</a:t>
            </a:r>
          </a:p>
          <a:p>
            <a:endParaRPr lang="en-US" sz="800" dirty="0" smtClean="0"/>
          </a:p>
          <a:p>
            <a:pPr>
              <a:buFontTx/>
              <a:buNone/>
            </a:pPr>
            <a:endParaRPr lang="en-US" sz="800" dirty="0" smtClean="0"/>
          </a:p>
          <a:p>
            <a:endParaRPr lang="en-US" sz="1400" dirty="0" smtClean="0"/>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Title 6"/>
          <p:cNvSpPr>
            <a:spLocks noGrp="1"/>
          </p:cNvSpPr>
          <p:nvPr>
            <p:ph type="title"/>
          </p:nvPr>
        </p:nvSpPr>
        <p:spPr/>
        <p:txBody>
          <a:bodyPr/>
          <a:lstStyle/>
          <a:p>
            <a:r>
              <a:rPr lang="en-US" dirty="0" smtClean="0"/>
              <a:t>Leadership Misconception #7</a:t>
            </a:r>
          </a:p>
        </p:txBody>
      </p:sp>
      <p:sp>
        <p:nvSpPr>
          <p:cNvPr id="4"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marL="234950" indent="-234950" eaLnBrk="0" hangingPunct="0">
              <a:spcBef>
                <a:spcPct val="2000"/>
              </a:spcBef>
              <a:buClr>
                <a:srgbClr val="146BA8"/>
              </a:buClr>
              <a:defRPr/>
            </a:pPr>
            <a:r>
              <a:rPr lang="en-US" sz="2800" kern="0" dirty="0">
                <a:latin typeface="+mn-lt"/>
              </a:rPr>
              <a:t>Great leaders are successful people</a:t>
            </a:r>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990600" y="1447800"/>
            <a:ext cx="7162800" cy="914400"/>
          </a:xfrm>
        </p:spPr>
        <p:txBody>
          <a:bodyPr/>
          <a:lstStyle/>
          <a:p>
            <a:pPr>
              <a:buFontTx/>
              <a:buNone/>
              <a:defRPr/>
            </a:pPr>
            <a:r>
              <a:rPr lang="en-US" sz="2800" dirty="0" smtClean="0">
                <a:solidFill>
                  <a:schemeClr val="bg1">
                    <a:lumMod val="65000"/>
                  </a:schemeClr>
                </a:solidFill>
              </a:rPr>
              <a:t>Great leaders are successful people</a:t>
            </a:r>
          </a:p>
        </p:txBody>
      </p:sp>
      <p:sp>
        <p:nvSpPr>
          <p:cNvPr id="36867" name="Title 6"/>
          <p:cNvSpPr>
            <a:spLocks noGrp="1"/>
          </p:cNvSpPr>
          <p:nvPr>
            <p:ph type="title"/>
          </p:nvPr>
        </p:nvSpPr>
        <p:spPr/>
        <p:txBody>
          <a:bodyPr/>
          <a:lstStyle/>
          <a:p>
            <a:r>
              <a:rPr lang="en-US" dirty="0" smtClean="0"/>
              <a:t>Leadership Misconception #7</a:t>
            </a:r>
          </a:p>
        </p:txBody>
      </p:sp>
      <p:sp>
        <p:nvSpPr>
          <p:cNvPr id="5" name="Content Placeholder 2"/>
          <p:cNvSpPr txBox="1">
            <a:spLocks/>
          </p:cNvSpPr>
          <p:nvPr/>
        </p:nvSpPr>
        <p:spPr bwMode="auto">
          <a:xfrm>
            <a:off x="990600" y="3429000"/>
            <a:ext cx="7162800" cy="914400"/>
          </a:xfrm>
          <a:prstGeom prst="rect">
            <a:avLst/>
          </a:prstGeom>
          <a:noFill/>
          <a:ln w="9525">
            <a:noFill/>
            <a:miter lim="800000"/>
            <a:headEnd/>
            <a:tailEnd/>
          </a:ln>
        </p:spPr>
        <p:txBody>
          <a:bodyPr/>
          <a:lstStyle/>
          <a:p>
            <a:pPr indent="-234950" eaLnBrk="0" hangingPunct="0">
              <a:spcBef>
                <a:spcPct val="2000"/>
              </a:spcBef>
              <a:buClr>
                <a:srgbClr val="146BA8"/>
              </a:buClr>
              <a:defRPr/>
            </a:pPr>
            <a:r>
              <a:rPr lang="en-US" sz="2800" kern="0" dirty="0">
                <a:latin typeface="+mn-lt"/>
              </a:rPr>
              <a:t>Great leaders surround themselves with successful people</a:t>
            </a: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dirty="0" smtClean="0"/>
              <a:t>Why?</a:t>
            </a:r>
          </a:p>
        </p:txBody>
      </p:sp>
      <p:sp>
        <p:nvSpPr>
          <p:cNvPr id="37891" name="Content Placeholder 2"/>
          <p:cNvSpPr>
            <a:spLocks noGrp="1"/>
          </p:cNvSpPr>
          <p:nvPr>
            <p:ph idx="1"/>
          </p:nvPr>
        </p:nvSpPr>
        <p:spPr>
          <a:xfrm>
            <a:off x="533400" y="1828800"/>
            <a:ext cx="7543800" cy="3352800"/>
          </a:xfrm>
        </p:spPr>
        <p:txBody>
          <a:bodyPr/>
          <a:lstStyle/>
          <a:p>
            <a:r>
              <a:rPr lang="en-US" sz="2000" dirty="0" smtClean="0"/>
              <a:t>Growth and opportunity come from below, not above.</a:t>
            </a:r>
          </a:p>
          <a:p>
            <a:pPr>
              <a:buFontTx/>
              <a:buNone/>
            </a:pPr>
            <a:endParaRPr lang="en-US" sz="1800" dirty="0" smtClean="0"/>
          </a:p>
          <a:p>
            <a:r>
              <a:rPr lang="en-US" sz="2000" dirty="0" smtClean="0"/>
              <a:t>Behold the turtle; he makes progress only when he sticks his neck out. Get everyone to stick their necks out…</a:t>
            </a:r>
          </a:p>
          <a:p>
            <a:pPr>
              <a:buFontTx/>
              <a:buNone/>
            </a:pPr>
            <a:r>
              <a:rPr lang="en-US" sz="1800" dirty="0" smtClean="0"/>
              <a:t> </a:t>
            </a:r>
          </a:p>
          <a:p>
            <a:r>
              <a:rPr lang="en-US" sz="2000" dirty="0" smtClean="0"/>
              <a:t>Inputs are coached and outputs are measured.</a:t>
            </a:r>
          </a:p>
          <a:p>
            <a:endParaRPr lang="en-US" sz="2000" dirty="0" smtClean="0"/>
          </a:p>
          <a:p>
            <a:r>
              <a:rPr lang="en-US" sz="2000" dirty="0" smtClean="0"/>
              <a:t>Don’t think of problems are personal.  Great leaders always put needs of the company, its customers, and employees first.</a:t>
            </a:r>
          </a:p>
          <a:p>
            <a:pPr>
              <a:buFontTx/>
              <a:buNone/>
            </a:pPr>
            <a:r>
              <a:rPr lang="en-US" sz="2000" dirty="0" smtClean="0"/>
              <a:t> </a:t>
            </a:r>
          </a:p>
          <a:p>
            <a:endParaRPr lang="en-US" sz="2000" dirty="0" smtClean="0"/>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Title 3"/>
          <p:cNvSpPr>
            <a:spLocks noGrp="1"/>
          </p:cNvSpPr>
          <p:nvPr>
            <p:ph type="ctrTitle"/>
          </p:nvPr>
        </p:nvSpPr>
        <p:spPr/>
        <p:txBody>
          <a:bodyPr/>
          <a:lstStyle/>
          <a:p>
            <a:pPr>
              <a:lnSpc>
                <a:spcPct val="100000"/>
              </a:lnSpc>
            </a:pPr>
            <a:r>
              <a:rPr lang="en-US" dirty="0" smtClean="0"/>
              <a:t>Our Key Leadership </a:t>
            </a:r>
            <a:br>
              <a:rPr lang="en-US" dirty="0" smtClean="0"/>
            </a:br>
            <a:r>
              <a:rPr lang="en-US" dirty="0" smtClean="0"/>
              <a:t>Concepts</a:t>
            </a: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dirty="0" smtClean="0"/>
              <a:t>Our Key Leadership Concepts</a:t>
            </a:r>
          </a:p>
        </p:txBody>
      </p:sp>
      <p:sp>
        <p:nvSpPr>
          <p:cNvPr id="39939" name="Content Placeholder 2"/>
          <p:cNvSpPr>
            <a:spLocks noGrp="1"/>
          </p:cNvSpPr>
          <p:nvPr>
            <p:ph idx="1"/>
          </p:nvPr>
        </p:nvSpPr>
        <p:spPr>
          <a:xfrm>
            <a:off x="1066800" y="990600"/>
            <a:ext cx="7620000" cy="4800600"/>
          </a:xfrm>
        </p:spPr>
        <p:txBody>
          <a:bodyPr/>
          <a:lstStyle/>
          <a:p>
            <a:r>
              <a:rPr lang="en-US" dirty="0" smtClean="0"/>
              <a:t>Collaboration over consensus</a:t>
            </a:r>
          </a:p>
          <a:p>
            <a:pPr>
              <a:buFontTx/>
              <a:buNone/>
            </a:pPr>
            <a:endParaRPr lang="en-US" dirty="0" smtClean="0"/>
          </a:p>
          <a:p>
            <a:r>
              <a:rPr lang="en-US" dirty="0" smtClean="0"/>
              <a:t>Respect, trust and recognition for the individual</a:t>
            </a:r>
          </a:p>
          <a:p>
            <a:pPr>
              <a:buFontTx/>
              <a:buNone/>
            </a:pPr>
            <a:endParaRPr lang="en-US" dirty="0" smtClean="0"/>
          </a:p>
          <a:p>
            <a:r>
              <a:rPr lang="en-US" dirty="0" smtClean="0"/>
              <a:t>Facts then opinions</a:t>
            </a:r>
          </a:p>
          <a:p>
            <a:pPr>
              <a:buFontTx/>
              <a:buNone/>
            </a:pPr>
            <a:endParaRPr lang="en-US" dirty="0" smtClean="0"/>
          </a:p>
          <a:p>
            <a:r>
              <a:rPr lang="en-US" dirty="0" smtClean="0"/>
              <a:t>Proper use and respect of power</a:t>
            </a:r>
          </a:p>
          <a:p>
            <a:pPr>
              <a:buFontTx/>
              <a:buNone/>
            </a:pPr>
            <a:endParaRPr lang="en-US" dirty="0" smtClean="0"/>
          </a:p>
          <a:p>
            <a:r>
              <a:rPr lang="en-US" dirty="0" smtClean="0"/>
              <a:t>Focus on the ‘right things’</a:t>
            </a:r>
          </a:p>
          <a:p>
            <a:pPr lvl="1"/>
            <a:r>
              <a:rPr lang="en-US" dirty="0" smtClean="0"/>
              <a:t>Environment</a:t>
            </a:r>
          </a:p>
          <a:p>
            <a:pPr lvl="1"/>
            <a:r>
              <a:rPr lang="en-US" dirty="0" smtClean="0"/>
              <a:t>Incentive programs</a:t>
            </a:r>
          </a:p>
          <a:p>
            <a:pPr lvl="1"/>
            <a:r>
              <a:rPr lang="en-US" dirty="0" smtClean="0"/>
              <a:t>Shareholder value</a:t>
            </a:r>
          </a:p>
        </p:txBody>
      </p:sp>
      <p:sp>
        <p:nvSpPr>
          <p:cNvPr id="39940" name="TextBox 3"/>
          <p:cNvSpPr txBox="1">
            <a:spLocks noChangeArrowheads="1"/>
          </p:cNvSpPr>
          <p:nvPr/>
        </p:nvSpPr>
        <p:spPr bwMode="auto">
          <a:xfrm>
            <a:off x="2057400" y="5638800"/>
            <a:ext cx="5146675" cy="400050"/>
          </a:xfrm>
          <a:prstGeom prst="rect">
            <a:avLst/>
          </a:prstGeom>
          <a:noFill/>
          <a:ln w="9525">
            <a:solidFill>
              <a:schemeClr val="tx1"/>
            </a:solidFill>
            <a:miter lim="800000"/>
            <a:headEnd/>
            <a:tailEnd/>
          </a:ln>
        </p:spPr>
        <p:txBody>
          <a:bodyPr wrap="none">
            <a:spAutoFit/>
          </a:bodyPr>
          <a:lstStyle/>
          <a:p>
            <a:r>
              <a:rPr lang="en-US" sz="2000" i="1" dirty="0"/>
              <a:t>A hybrid of old and new management styles</a:t>
            </a:r>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Title 3"/>
          <p:cNvSpPr>
            <a:spLocks noGrp="1"/>
          </p:cNvSpPr>
          <p:nvPr>
            <p:ph type="ctrTitle"/>
          </p:nvPr>
        </p:nvSpPr>
        <p:spPr/>
        <p:txBody>
          <a:bodyPr/>
          <a:lstStyle/>
          <a:p>
            <a:pPr>
              <a:lnSpc>
                <a:spcPct val="100000"/>
              </a:lnSpc>
            </a:pPr>
            <a:r>
              <a:rPr lang="en-US" dirty="0" smtClean="0"/>
              <a:t>Principles We </a:t>
            </a:r>
            <a:br>
              <a:rPr lang="en-US" dirty="0" smtClean="0"/>
            </a:br>
            <a:r>
              <a:rPr lang="en-US" dirty="0" smtClean="0"/>
              <a:t>Live By</a:t>
            </a:r>
          </a:p>
        </p:txBody>
      </p:sp>
      <p:sp>
        <p:nvSpPr>
          <p:cNvPr id="40963" name="Subtitle 9"/>
          <p:cNvSpPr>
            <a:spLocks noGrp="1"/>
          </p:cNvSpPr>
          <p:nvPr>
            <p:ph type="subTitle" idx="1"/>
          </p:nvPr>
        </p:nvSpPr>
        <p:spPr>
          <a:xfrm>
            <a:off x="403225" y="2057400"/>
            <a:ext cx="6934200" cy="1066800"/>
          </a:xfrm>
        </p:spPr>
        <p:txBody>
          <a:bodyPr/>
          <a:lstStyle/>
          <a:p>
            <a:pPr marL="234950" indent="-234950"/>
            <a:r>
              <a:rPr lang="en-US" sz="2800" dirty="0" smtClean="0"/>
              <a:t>What we’ve learned …</a:t>
            </a:r>
            <a:r>
              <a:rPr lang="en-US" sz="2800" b="0" dirty="0" smtClean="0"/>
              <a:t/>
            </a:r>
            <a:br>
              <a:rPr lang="en-US" sz="2800" b="0" dirty="0" smtClean="0"/>
            </a:br>
            <a:endParaRPr lang="en-US" sz="800" b="0" dirty="0" smtClean="0"/>
          </a:p>
          <a:p>
            <a:pPr marL="234950" indent="-234950"/>
            <a:r>
              <a:rPr lang="en-US" b="0" dirty="0" smtClean="0"/>
              <a:t>Or, rules we (aspire to) manage by</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The story of Questie…</a:t>
            </a:r>
          </a:p>
        </p:txBody>
      </p:sp>
      <p:pic>
        <p:nvPicPr>
          <p:cNvPr id="6147" name="Content Placeholder 3" descr="Questie.jpg"/>
          <p:cNvPicPr>
            <a:picLocks noGrp="1" noChangeAspect="1"/>
          </p:cNvPicPr>
          <p:nvPr>
            <p:ph idx="1"/>
          </p:nvPr>
        </p:nvPicPr>
        <p:blipFill>
          <a:blip r:embed="rId2" cstate="print"/>
          <a:srcRect/>
          <a:stretch>
            <a:fillRect/>
          </a:stretch>
        </p:blipFill>
        <p:spPr>
          <a:xfrm>
            <a:off x="0" y="742950"/>
            <a:ext cx="9144000" cy="5734050"/>
          </a:xfrm>
        </p:spPr>
      </p:pic>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914400" y="990600"/>
            <a:ext cx="8243888" cy="6051550"/>
          </a:xfrm>
        </p:spPr>
        <p:txBody>
          <a:bodyPr lIns="0" tIns="0" rIns="0" bIns="0"/>
          <a:lstStyle/>
          <a:p>
            <a:pPr marL="288925" indent="-288925" defTabSz="1019175">
              <a:lnSpc>
                <a:spcPct val="150000"/>
              </a:lnSpc>
              <a:spcBef>
                <a:spcPct val="0"/>
              </a:spcBef>
              <a:buClrTx/>
            </a:pPr>
            <a:r>
              <a:rPr lang="en-US" b="1" dirty="0" smtClean="0"/>
              <a:t>The rule of </a:t>
            </a:r>
            <a:r>
              <a:rPr lang="en-US" b="1" i="1" dirty="0" smtClean="0"/>
              <a:t>Buca di Beppo</a:t>
            </a:r>
          </a:p>
          <a:p>
            <a:pPr marL="746125" lvl="1" indent="-288925" defTabSz="1019175">
              <a:lnSpc>
                <a:spcPct val="150000"/>
              </a:lnSpc>
              <a:buFont typeface="Wingdings" pitchFamily="2" charset="2"/>
              <a:buChar char="Ø"/>
            </a:pPr>
            <a:r>
              <a:rPr lang="en-US" sz="2200" b="1" dirty="0" smtClean="0">
                <a:solidFill>
                  <a:schemeClr val="tx1"/>
                </a:solidFill>
              </a:rPr>
              <a:t>Have an “open kitchen” </a:t>
            </a:r>
          </a:p>
          <a:p>
            <a:pPr marL="288925" indent="-288925" defTabSz="1019175">
              <a:buFontTx/>
              <a:buNone/>
            </a:pPr>
            <a:endParaRPr lang="en-US" sz="3600" b="1" dirty="0" smtClean="0">
              <a:latin typeface="Bradley Hand ITC" pitchFamily="66" charset="0"/>
            </a:endParaRPr>
          </a:p>
        </p:txBody>
      </p:sp>
      <p:sp>
        <p:nvSpPr>
          <p:cNvPr id="41987"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xfrm>
            <a:off x="900113" y="914400"/>
            <a:ext cx="8243887" cy="6051550"/>
          </a:xfrm>
        </p:spPr>
        <p:txBody>
          <a:bodyPr lIns="0" tIns="0" rIns="0" bIns="0"/>
          <a:lstStyle/>
          <a:p>
            <a:pPr marL="288925" indent="-288925" defTabSz="1019175">
              <a:lnSpc>
                <a:spcPct val="150000"/>
              </a:lnSpc>
              <a:buClr>
                <a:srgbClr val="EAEAEA"/>
              </a:buClr>
            </a:pPr>
            <a:r>
              <a:rPr lang="en-US" sz="2000" dirty="0" smtClean="0">
                <a:solidFill>
                  <a:srgbClr val="BCBCBC"/>
                </a:solidFill>
              </a:rPr>
              <a:t>Have an “open kitchen” (rule of  </a:t>
            </a:r>
            <a:r>
              <a:rPr lang="en-US" sz="2000" i="1" dirty="0" smtClean="0">
                <a:solidFill>
                  <a:srgbClr val="BCBCBC"/>
                </a:solidFill>
              </a:rPr>
              <a:t>Buca di Beppo)</a:t>
            </a:r>
            <a:r>
              <a:rPr lang="en-US" i="1" dirty="0" smtClean="0">
                <a:solidFill>
                  <a:srgbClr val="BCBCBC"/>
                </a:solidFill>
              </a:rPr>
              <a:t/>
            </a:r>
            <a:br>
              <a:rPr lang="en-US" i="1" dirty="0" smtClean="0">
                <a:solidFill>
                  <a:srgbClr val="BCBCBC"/>
                </a:solidFill>
              </a:rPr>
            </a:br>
            <a:endParaRPr lang="en-US" sz="2600" dirty="0" smtClean="0">
              <a:solidFill>
                <a:srgbClr val="BCBCBC"/>
              </a:solidFill>
            </a:endParaRPr>
          </a:p>
          <a:p>
            <a:pPr marL="288925" indent="-288925" defTabSz="1019175">
              <a:lnSpc>
                <a:spcPct val="150000"/>
              </a:lnSpc>
              <a:spcBef>
                <a:spcPct val="0"/>
              </a:spcBef>
              <a:buClrTx/>
            </a:pPr>
            <a:r>
              <a:rPr lang="en-US" b="1" dirty="0" smtClean="0"/>
              <a:t>Measure outputs, not inputs</a:t>
            </a:r>
          </a:p>
          <a:p>
            <a:pPr marL="752475" lvl="1" indent="-230188" defTabSz="1019175">
              <a:lnSpc>
                <a:spcPct val="150000"/>
              </a:lnSpc>
              <a:spcBef>
                <a:spcPct val="0"/>
              </a:spcBef>
              <a:buFont typeface="Wingdings" pitchFamily="2" charset="2"/>
              <a:buChar char="Ø"/>
            </a:pPr>
            <a:r>
              <a:rPr lang="en-US" sz="2300" b="1" dirty="0" smtClean="0">
                <a:solidFill>
                  <a:schemeClr val="tx1"/>
                </a:solidFill>
              </a:rPr>
              <a:t> </a:t>
            </a:r>
            <a:r>
              <a:rPr lang="en-US" sz="2200" b="1" dirty="0" smtClean="0">
                <a:solidFill>
                  <a:schemeClr val="tx1"/>
                </a:solidFill>
              </a:rPr>
              <a:t>Coach inputs</a:t>
            </a:r>
          </a:p>
          <a:p>
            <a:pPr marL="288925" indent="-288925" defTabSz="1019175">
              <a:lnSpc>
                <a:spcPct val="150000"/>
              </a:lnSpc>
              <a:spcBef>
                <a:spcPct val="0"/>
              </a:spcBef>
              <a:buClrTx/>
              <a:buFontTx/>
              <a:buNone/>
            </a:pPr>
            <a:endParaRPr lang="en-US" b="1" dirty="0" smtClean="0"/>
          </a:p>
          <a:p>
            <a:pPr marL="288925" indent="-288925" defTabSz="1019175"/>
            <a:endParaRPr lang="en-US" b="1" dirty="0" smtClean="0"/>
          </a:p>
          <a:p>
            <a:pPr marL="288925" indent="-288925" defTabSz="1019175">
              <a:buFontTx/>
              <a:buNone/>
            </a:pPr>
            <a:endParaRPr lang="en-US" sz="3600" b="1" dirty="0" smtClean="0">
              <a:latin typeface="Bradley Hand ITC" pitchFamily="66" charset="0"/>
            </a:endParaRPr>
          </a:p>
        </p:txBody>
      </p:sp>
      <p:sp>
        <p:nvSpPr>
          <p:cNvPr id="43011"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xfrm>
            <a:off x="900113" y="915988"/>
            <a:ext cx="8243887" cy="6051550"/>
          </a:xfrm>
        </p:spPr>
        <p:txBody>
          <a:bodyPr lIns="0" tIns="0" rIns="0" bIns="0"/>
          <a:lstStyle/>
          <a:p>
            <a:pPr marL="288925" indent="-288925" defTabSz="1019175">
              <a:lnSpc>
                <a:spcPct val="150000"/>
              </a:lnSpc>
              <a:buClr>
                <a:srgbClr val="EAEAEA"/>
              </a:buClr>
            </a:pPr>
            <a:r>
              <a:rPr lang="en-US" sz="2000" dirty="0" smtClean="0">
                <a:solidFill>
                  <a:srgbClr val="BCBCBC"/>
                </a:solidFill>
              </a:rPr>
              <a:t>Have an “open kitchen” (rule of  </a:t>
            </a:r>
            <a:r>
              <a:rPr lang="en-US" sz="2000" i="1" dirty="0" smtClean="0">
                <a:solidFill>
                  <a:srgbClr val="BCBCBC"/>
                </a:solidFill>
              </a:rPr>
              <a:t>Buca di Beppo)</a:t>
            </a:r>
            <a:endParaRPr lang="en-US" sz="2000" dirty="0" smtClean="0">
              <a:solidFill>
                <a:srgbClr val="BCBCBC"/>
              </a:solidFill>
            </a:endParaRPr>
          </a:p>
          <a:p>
            <a:pPr marL="288925" indent="-288925" defTabSz="1019175">
              <a:lnSpc>
                <a:spcPct val="150000"/>
              </a:lnSpc>
              <a:spcBef>
                <a:spcPct val="0"/>
              </a:spcBef>
              <a:buClr>
                <a:srgbClr val="EAEAEA"/>
              </a:buClr>
            </a:pPr>
            <a:r>
              <a:rPr lang="en-US" sz="2000" dirty="0" smtClean="0">
                <a:solidFill>
                  <a:srgbClr val="BCBCBC"/>
                </a:solidFill>
              </a:rPr>
              <a:t>Measure outputs, not inputs</a:t>
            </a:r>
            <a:r>
              <a:rPr lang="en-US" dirty="0" smtClean="0">
                <a:solidFill>
                  <a:srgbClr val="BCBCBC"/>
                </a:solidFill>
              </a:rPr>
              <a:t/>
            </a:r>
            <a:br>
              <a:rPr lang="en-US" dirty="0" smtClean="0">
                <a:solidFill>
                  <a:srgbClr val="BCBCBC"/>
                </a:solidFill>
              </a:rPr>
            </a:br>
            <a:endParaRPr lang="en-US" dirty="0" smtClean="0">
              <a:solidFill>
                <a:srgbClr val="BCBCBC"/>
              </a:solidFill>
            </a:endParaRPr>
          </a:p>
          <a:p>
            <a:pPr marL="288925" indent="-288925" defTabSz="1019175">
              <a:lnSpc>
                <a:spcPct val="150000"/>
              </a:lnSpc>
              <a:spcBef>
                <a:spcPct val="0"/>
              </a:spcBef>
              <a:buClrTx/>
            </a:pPr>
            <a:r>
              <a:rPr lang="en-US" b="1" dirty="0" smtClean="0"/>
              <a:t>First the bad news</a:t>
            </a:r>
          </a:p>
          <a:p>
            <a:pPr marL="288925" indent="-288925" defTabSz="1019175">
              <a:buFontTx/>
              <a:buNone/>
            </a:pPr>
            <a:endParaRPr lang="en-US" sz="3600" b="1" dirty="0" smtClean="0">
              <a:latin typeface="Bradley Hand ITC" pitchFamily="66" charset="0"/>
            </a:endParaRPr>
          </a:p>
        </p:txBody>
      </p:sp>
      <p:sp>
        <p:nvSpPr>
          <p:cNvPr id="44035"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900113" y="914400"/>
            <a:ext cx="8243887" cy="5607050"/>
          </a:xfrm>
        </p:spPr>
        <p:txBody>
          <a:bodyPr lIns="0" tIns="0" rIns="0" bIns="0"/>
          <a:lstStyle/>
          <a:p>
            <a:pPr marL="288925" indent="-288925" defTabSz="1019175">
              <a:lnSpc>
                <a:spcPct val="150000"/>
              </a:lnSpc>
              <a:buClr>
                <a:srgbClr val="E4E4E4"/>
              </a:buClr>
            </a:pPr>
            <a:r>
              <a:rPr lang="en-US" sz="2000" dirty="0" smtClean="0">
                <a:solidFill>
                  <a:srgbClr val="BCBCBC"/>
                </a:solidFill>
              </a:rPr>
              <a:t>Have an “open kitchen” (rule of  </a:t>
            </a:r>
            <a:r>
              <a:rPr lang="en-US" sz="2000" i="1" dirty="0" smtClean="0">
                <a:solidFill>
                  <a:srgbClr val="BCBCBC"/>
                </a:solidFill>
              </a:rPr>
              <a:t>Buca di Beppo)</a:t>
            </a:r>
            <a:endParaRPr lang="en-US" sz="20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Measure outputs, not inputs</a:t>
            </a:r>
          </a:p>
          <a:p>
            <a:pPr marL="288925" indent="-288925" defTabSz="1019175">
              <a:lnSpc>
                <a:spcPct val="150000"/>
              </a:lnSpc>
              <a:spcBef>
                <a:spcPct val="0"/>
              </a:spcBef>
              <a:buClr>
                <a:srgbClr val="E4E4E4"/>
              </a:buClr>
            </a:pPr>
            <a:r>
              <a:rPr lang="en-US" sz="2000" dirty="0" smtClean="0">
                <a:solidFill>
                  <a:srgbClr val="BCBCBC"/>
                </a:solidFill>
              </a:rPr>
              <a:t>First the bad news</a:t>
            </a:r>
            <a:r>
              <a:rPr lang="en-US" dirty="0" smtClean="0">
                <a:solidFill>
                  <a:srgbClr val="BCBCBC"/>
                </a:solidFill>
              </a:rPr>
              <a:t/>
            </a:r>
            <a:br>
              <a:rPr lang="en-US" dirty="0" smtClean="0">
                <a:solidFill>
                  <a:srgbClr val="BCBCBC"/>
                </a:solidFill>
              </a:rPr>
            </a:br>
            <a:endParaRPr lang="en-US" dirty="0" smtClean="0">
              <a:solidFill>
                <a:srgbClr val="BCBCBC"/>
              </a:solidFill>
            </a:endParaRPr>
          </a:p>
          <a:p>
            <a:pPr marL="288925" indent="-288925" defTabSz="1019175">
              <a:lnSpc>
                <a:spcPct val="150000"/>
              </a:lnSpc>
              <a:spcBef>
                <a:spcPct val="0"/>
              </a:spcBef>
              <a:buClrTx/>
            </a:pPr>
            <a:r>
              <a:rPr lang="en-US" b="1" dirty="0" smtClean="0"/>
              <a:t>Say what needs to be said, right time, right way</a:t>
            </a:r>
          </a:p>
          <a:p>
            <a:pPr marL="746125" lvl="1" indent="-288925" defTabSz="1019175">
              <a:lnSpc>
                <a:spcPct val="150000"/>
              </a:lnSpc>
              <a:spcBef>
                <a:spcPct val="0"/>
              </a:spcBef>
              <a:buNone/>
            </a:pPr>
            <a:endParaRPr lang="en-US" b="1" baseline="-25000" dirty="0" smtClean="0"/>
          </a:p>
          <a:p>
            <a:pPr marL="288925" indent="-288925" defTabSz="1019175">
              <a:buFontTx/>
              <a:buNone/>
            </a:pPr>
            <a:endParaRPr lang="en-US" b="1" dirty="0" smtClean="0"/>
          </a:p>
          <a:p>
            <a:pPr marL="288925" indent="-288925" defTabSz="1019175"/>
            <a:endParaRPr lang="en-US" b="1" dirty="0" smtClean="0"/>
          </a:p>
          <a:p>
            <a:pPr marL="288925" indent="-288925" defTabSz="1019175">
              <a:buFontTx/>
              <a:buNone/>
            </a:pPr>
            <a:endParaRPr lang="en-US" sz="3600" b="1" dirty="0" smtClean="0">
              <a:latin typeface="Bradley Hand ITC" pitchFamily="66" charset="0"/>
            </a:endParaRPr>
          </a:p>
        </p:txBody>
      </p:sp>
      <p:sp>
        <p:nvSpPr>
          <p:cNvPr id="45059"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900113" y="914400"/>
            <a:ext cx="8451850" cy="5607050"/>
          </a:xfrm>
        </p:spPr>
        <p:txBody>
          <a:bodyPr lIns="0" tIns="0" rIns="0" bIns="0"/>
          <a:lstStyle/>
          <a:p>
            <a:pPr marL="288925" indent="-288925" defTabSz="1019175">
              <a:lnSpc>
                <a:spcPct val="150000"/>
              </a:lnSpc>
              <a:buClr>
                <a:srgbClr val="E4E4E4"/>
              </a:buClr>
            </a:pPr>
            <a:r>
              <a:rPr lang="en-US" sz="2000" dirty="0" smtClean="0">
                <a:solidFill>
                  <a:srgbClr val="BCBCBC"/>
                </a:solidFill>
              </a:rPr>
              <a:t>Have an “open kitchen” (rule of  </a:t>
            </a:r>
            <a:r>
              <a:rPr lang="en-US" sz="2000" i="1" dirty="0" smtClean="0">
                <a:solidFill>
                  <a:srgbClr val="BCBCBC"/>
                </a:solidFill>
              </a:rPr>
              <a:t>Buca di Beppo)</a:t>
            </a:r>
            <a:endParaRPr lang="en-US" sz="20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Measure outputs, not inputs</a:t>
            </a:r>
          </a:p>
          <a:p>
            <a:pPr marL="288925" indent="-288925" defTabSz="1019175">
              <a:lnSpc>
                <a:spcPct val="150000"/>
              </a:lnSpc>
              <a:spcBef>
                <a:spcPct val="0"/>
              </a:spcBef>
              <a:buClr>
                <a:srgbClr val="E4E4E4"/>
              </a:buClr>
            </a:pPr>
            <a:r>
              <a:rPr lang="en-US" sz="2000" dirty="0" smtClean="0">
                <a:solidFill>
                  <a:srgbClr val="BCBCBC"/>
                </a:solidFill>
              </a:rPr>
              <a:t>First the bad news</a:t>
            </a:r>
          </a:p>
          <a:p>
            <a:pPr marL="288925" indent="-288925" defTabSz="1019175">
              <a:lnSpc>
                <a:spcPct val="150000"/>
              </a:lnSpc>
              <a:spcBef>
                <a:spcPct val="0"/>
              </a:spcBef>
              <a:buClr>
                <a:srgbClr val="E4E4E4"/>
              </a:buClr>
            </a:pPr>
            <a:r>
              <a:rPr lang="en-US" sz="2000" dirty="0" smtClean="0">
                <a:solidFill>
                  <a:srgbClr val="BCBCBC"/>
                </a:solidFill>
              </a:rPr>
              <a:t>Say what needs to be said, right time, right way</a:t>
            </a:r>
            <a:r>
              <a:rPr lang="en-US" sz="2000" baseline="-25000" dirty="0" smtClean="0">
                <a:solidFill>
                  <a:srgbClr val="BCBCBC"/>
                </a:solidFill>
              </a:rPr>
              <a:t/>
            </a:r>
            <a:br>
              <a:rPr lang="en-US" sz="2000" baseline="-25000" dirty="0" smtClean="0">
                <a:solidFill>
                  <a:srgbClr val="BCBCBC"/>
                </a:solidFill>
              </a:rPr>
            </a:br>
            <a:endParaRPr lang="en-US" sz="2000" baseline="-25000" dirty="0" smtClean="0">
              <a:solidFill>
                <a:srgbClr val="BCBCBC"/>
              </a:solidFill>
            </a:endParaRPr>
          </a:p>
          <a:p>
            <a:pPr marL="288925" indent="-288925" defTabSz="1019175">
              <a:lnSpc>
                <a:spcPct val="150000"/>
              </a:lnSpc>
              <a:spcBef>
                <a:spcPct val="0"/>
              </a:spcBef>
              <a:buClrTx/>
            </a:pPr>
            <a:r>
              <a:rPr lang="en-US" b="1" dirty="0" smtClean="0"/>
              <a:t>Say “THANK YOU” for feedback – all feedback</a:t>
            </a:r>
          </a:p>
          <a:p>
            <a:pPr marL="752475" lvl="1" indent="-230188" defTabSz="1019175">
              <a:lnSpc>
                <a:spcPct val="150000"/>
              </a:lnSpc>
              <a:spcBef>
                <a:spcPct val="0"/>
              </a:spcBef>
              <a:buFont typeface="Wingdings" pitchFamily="2" charset="2"/>
              <a:buChar char="Ø"/>
            </a:pPr>
            <a:r>
              <a:rPr lang="en-US" sz="2200" b="1" dirty="0" smtClean="0">
                <a:solidFill>
                  <a:schemeClr val="tx1"/>
                </a:solidFill>
              </a:rPr>
              <a:t>Feedback is a gift</a:t>
            </a:r>
          </a:p>
          <a:p>
            <a:pPr marL="288925" indent="-288925" defTabSz="1019175"/>
            <a:endParaRPr lang="en-US" b="1" dirty="0" smtClean="0"/>
          </a:p>
          <a:p>
            <a:pPr marL="288925" indent="-288925" defTabSz="1019175">
              <a:buFontTx/>
              <a:buNone/>
            </a:pPr>
            <a:endParaRPr lang="en-US" sz="3600" b="1" dirty="0" smtClean="0">
              <a:latin typeface="Bradley Hand ITC" pitchFamily="66" charset="0"/>
            </a:endParaRPr>
          </a:p>
        </p:txBody>
      </p:sp>
      <p:sp>
        <p:nvSpPr>
          <p:cNvPr id="46083"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898525" y="914400"/>
            <a:ext cx="7897813" cy="6051550"/>
          </a:xfrm>
        </p:spPr>
        <p:txBody>
          <a:bodyPr lIns="0" tIns="0" rIns="0" bIns="0"/>
          <a:lstStyle/>
          <a:p>
            <a:pPr marL="288925" indent="-288925" defTabSz="1019175">
              <a:lnSpc>
                <a:spcPct val="150000"/>
              </a:lnSpc>
              <a:buClr>
                <a:srgbClr val="E4E4E4"/>
              </a:buClr>
            </a:pPr>
            <a:r>
              <a:rPr lang="en-US" sz="2000" dirty="0" smtClean="0">
                <a:solidFill>
                  <a:srgbClr val="BCBCBC"/>
                </a:solidFill>
              </a:rPr>
              <a:t>Have an “open kitchen” (rule of  </a:t>
            </a:r>
            <a:r>
              <a:rPr lang="en-US" sz="2000" i="1" dirty="0" smtClean="0">
                <a:solidFill>
                  <a:srgbClr val="BCBCBC"/>
                </a:solidFill>
              </a:rPr>
              <a:t>Buca di Beppo)</a:t>
            </a:r>
            <a:endParaRPr lang="en-US" sz="22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Measure outputs, not inputs</a:t>
            </a:r>
            <a:endParaRPr lang="en-US" sz="22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First the bad news</a:t>
            </a:r>
          </a:p>
          <a:p>
            <a:pPr marL="288925" indent="-288925" defTabSz="1019175">
              <a:lnSpc>
                <a:spcPct val="150000"/>
              </a:lnSpc>
              <a:spcBef>
                <a:spcPct val="0"/>
              </a:spcBef>
              <a:buClr>
                <a:srgbClr val="E4E4E4"/>
              </a:buClr>
            </a:pPr>
            <a:r>
              <a:rPr lang="en-US" sz="2000" dirty="0" smtClean="0">
                <a:solidFill>
                  <a:srgbClr val="BCBCBC"/>
                </a:solidFill>
              </a:rPr>
              <a:t>Say what needs to be said, right time, right way</a:t>
            </a:r>
            <a:endParaRPr lang="en-US" sz="2000" baseline="-250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Say “THANK YOU” for feedback – all feedback</a:t>
            </a:r>
            <a:br>
              <a:rPr lang="en-US" sz="2000" dirty="0" smtClean="0">
                <a:solidFill>
                  <a:srgbClr val="BCBCBC"/>
                </a:solidFill>
              </a:rPr>
            </a:br>
            <a:endParaRPr lang="en-US" sz="2000" dirty="0" smtClean="0">
              <a:solidFill>
                <a:srgbClr val="BCBCBC"/>
              </a:solidFill>
            </a:endParaRPr>
          </a:p>
          <a:p>
            <a:pPr marL="288925" indent="-288925" defTabSz="1019175">
              <a:lnSpc>
                <a:spcPct val="150000"/>
              </a:lnSpc>
              <a:spcBef>
                <a:spcPct val="0"/>
              </a:spcBef>
              <a:buClrTx/>
            </a:pPr>
            <a:r>
              <a:rPr lang="en-US" b="1" dirty="0" smtClean="0"/>
              <a:t>Deal in facts … “seek the truth”</a:t>
            </a:r>
            <a:endParaRPr lang="en-US" b="1" i="1" dirty="0" smtClean="0"/>
          </a:p>
          <a:p>
            <a:pPr marL="288925" indent="-288925" defTabSz="1019175">
              <a:buFontTx/>
              <a:buNone/>
            </a:pPr>
            <a:endParaRPr lang="en-US" b="1" dirty="0" smtClean="0"/>
          </a:p>
          <a:p>
            <a:pPr marL="288925" indent="-288925" defTabSz="1019175"/>
            <a:endParaRPr lang="en-US" sz="2000" b="1" dirty="0" smtClean="0"/>
          </a:p>
          <a:p>
            <a:pPr marL="288925" indent="-288925" defTabSz="1019175"/>
            <a:endParaRPr lang="en-US" sz="2000" b="1" dirty="0" smtClean="0"/>
          </a:p>
          <a:p>
            <a:pPr marL="288925" indent="-288925" defTabSz="1019175">
              <a:buFontTx/>
              <a:buNone/>
            </a:pPr>
            <a:endParaRPr lang="en-US" sz="3200" b="1" dirty="0" smtClean="0">
              <a:latin typeface="Bradley Hand ITC" pitchFamily="66" charset="0"/>
            </a:endParaRPr>
          </a:p>
        </p:txBody>
      </p:sp>
      <p:sp>
        <p:nvSpPr>
          <p:cNvPr id="47107"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900113" y="914400"/>
            <a:ext cx="6643687" cy="5607050"/>
          </a:xfrm>
        </p:spPr>
        <p:txBody>
          <a:bodyPr lIns="0" tIns="0" rIns="0" bIns="0"/>
          <a:lstStyle/>
          <a:p>
            <a:pPr marL="288925" indent="-288925" defTabSz="1019175">
              <a:lnSpc>
                <a:spcPct val="150000"/>
              </a:lnSpc>
              <a:buClr>
                <a:srgbClr val="E4E4E4"/>
              </a:buClr>
            </a:pPr>
            <a:r>
              <a:rPr lang="en-US" sz="2000" dirty="0" smtClean="0">
                <a:solidFill>
                  <a:srgbClr val="BCBCBC"/>
                </a:solidFill>
              </a:rPr>
              <a:t>Have an “open kitchen” (rule of  </a:t>
            </a:r>
            <a:r>
              <a:rPr lang="en-US" sz="2000" i="1" dirty="0" smtClean="0">
                <a:solidFill>
                  <a:srgbClr val="BCBCBC"/>
                </a:solidFill>
              </a:rPr>
              <a:t>Buca di Beppo)</a:t>
            </a:r>
            <a:endParaRPr lang="en-US"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Measure outputs, not inputs</a:t>
            </a:r>
          </a:p>
          <a:p>
            <a:pPr marL="288925" indent="-288925" defTabSz="1019175">
              <a:lnSpc>
                <a:spcPct val="150000"/>
              </a:lnSpc>
              <a:spcBef>
                <a:spcPct val="0"/>
              </a:spcBef>
              <a:buClr>
                <a:srgbClr val="E4E4E4"/>
              </a:buClr>
            </a:pPr>
            <a:r>
              <a:rPr lang="en-US" sz="2000" dirty="0" smtClean="0">
                <a:solidFill>
                  <a:srgbClr val="BCBCBC"/>
                </a:solidFill>
              </a:rPr>
              <a:t>First the bad news</a:t>
            </a:r>
          </a:p>
          <a:p>
            <a:pPr marL="288925" indent="-288925" defTabSz="1019175">
              <a:lnSpc>
                <a:spcPct val="150000"/>
              </a:lnSpc>
              <a:spcBef>
                <a:spcPct val="0"/>
              </a:spcBef>
              <a:buClr>
                <a:srgbClr val="E4E4E4"/>
              </a:buClr>
            </a:pPr>
            <a:r>
              <a:rPr lang="en-US" sz="2000" dirty="0" smtClean="0">
                <a:solidFill>
                  <a:srgbClr val="BCBCBC"/>
                </a:solidFill>
              </a:rPr>
              <a:t>Say what needs to be said, right time, right way</a:t>
            </a:r>
            <a:endParaRPr lang="en-US" sz="2000" baseline="-250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Say “THANK YOU” for feedback – all feedback</a:t>
            </a:r>
          </a:p>
          <a:p>
            <a:pPr marL="288925" indent="-288925" defTabSz="1019175">
              <a:lnSpc>
                <a:spcPct val="150000"/>
              </a:lnSpc>
              <a:spcBef>
                <a:spcPct val="0"/>
              </a:spcBef>
              <a:buClr>
                <a:srgbClr val="E4E4E4"/>
              </a:buClr>
            </a:pPr>
            <a:r>
              <a:rPr lang="en-US" sz="2000" dirty="0" smtClean="0">
                <a:solidFill>
                  <a:srgbClr val="BCBCBC"/>
                </a:solidFill>
              </a:rPr>
              <a:t>Deal in facts … “seek the truth”</a:t>
            </a:r>
            <a:br>
              <a:rPr lang="en-US" sz="2000" dirty="0" smtClean="0">
                <a:solidFill>
                  <a:srgbClr val="BCBCBC"/>
                </a:solidFill>
              </a:rPr>
            </a:br>
            <a:endParaRPr lang="en-US" sz="2000" dirty="0" smtClean="0">
              <a:solidFill>
                <a:srgbClr val="BCBCBC"/>
              </a:solidFill>
            </a:endParaRPr>
          </a:p>
          <a:p>
            <a:pPr marL="288925" indent="-288925" defTabSz="1019175">
              <a:lnSpc>
                <a:spcPct val="150000"/>
              </a:lnSpc>
              <a:spcBef>
                <a:spcPct val="0"/>
              </a:spcBef>
              <a:buClrTx/>
            </a:pPr>
            <a:r>
              <a:rPr lang="en-US" b="1" dirty="0" smtClean="0"/>
              <a:t>Focus on defining the problem; it should be 95% of the effort.  </a:t>
            </a:r>
          </a:p>
          <a:p>
            <a:pPr marL="288925" indent="-288925" defTabSz="1019175"/>
            <a:endParaRPr lang="en-US" sz="2000" b="1" dirty="0" smtClean="0"/>
          </a:p>
          <a:p>
            <a:pPr marL="288925" indent="-288925" defTabSz="1019175"/>
            <a:endParaRPr lang="en-US" sz="2000" b="1" dirty="0" smtClean="0"/>
          </a:p>
          <a:p>
            <a:pPr marL="288925" indent="-288925" defTabSz="1019175">
              <a:buFontTx/>
              <a:buNone/>
            </a:pPr>
            <a:endParaRPr lang="en-US" sz="3200" b="1" dirty="0" smtClean="0">
              <a:latin typeface="Bradley Hand ITC" pitchFamily="66" charset="0"/>
            </a:endParaRPr>
          </a:p>
        </p:txBody>
      </p:sp>
      <p:sp>
        <p:nvSpPr>
          <p:cNvPr id="48131"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xfrm>
            <a:off x="900113" y="914400"/>
            <a:ext cx="7897812" cy="5607050"/>
          </a:xfrm>
        </p:spPr>
        <p:txBody>
          <a:bodyPr lIns="0" tIns="0" rIns="0" bIns="0"/>
          <a:lstStyle/>
          <a:p>
            <a:pPr marL="288925" indent="-288925" defTabSz="1019175">
              <a:lnSpc>
                <a:spcPct val="150000"/>
              </a:lnSpc>
              <a:buClr>
                <a:srgbClr val="E4E4E4"/>
              </a:buClr>
            </a:pPr>
            <a:r>
              <a:rPr lang="en-US" sz="2000" dirty="0" smtClean="0">
                <a:solidFill>
                  <a:srgbClr val="BCBCBC"/>
                </a:solidFill>
              </a:rPr>
              <a:t>Have an “open kitchen” (rule of  </a:t>
            </a:r>
            <a:r>
              <a:rPr lang="en-US" sz="2000" i="1" dirty="0" smtClean="0">
                <a:solidFill>
                  <a:srgbClr val="BCBCBC"/>
                </a:solidFill>
              </a:rPr>
              <a:t>Buca di Beppo)</a:t>
            </a:r>
            <a:endParaRPr lang="en-US"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Measure outputs, not inputs</a:t>
            </a:r>
          </a:p>
          <a:p>
            <a:pPr marL="288925" indent="-288925" defTabSz="1019175">
              <a:lnSpc>
                <a:spcPct val="150000"/>
              </a:lnSpc>
              <a:spcBef>
                <a:spcPct val="0"/>
              </a:spcBef>
              <a:buClr>
                <a:srgbClr val="E4E4E4"/>
              </a:buClr>
            </a:pPr>
            <a:r>
              <a:rPr lang="en-US" sz="2000" dirty="0" smtClean="0">
                <a:solidFill>
                  <a:srgbClr val="BCBCBC"/>
                </a:solidFill>
              </a:rPr>
              <a:t>First the bad news</a:t>
            </a:r>
          </a:p>
          <a:p>
            <a:pPr marL="288925" indent="-288925" defTabSz="1019175">
              <a:lnSpc>
                <a:spcPct val="150000"/>
              </a:lnSpc>
              <a:spcBef>
                <a:spcPct val="0"/>
              </a:spcBef>
              <a:buClr>
                <a:srgbClr val="E4E4E4"/>
              </a:buClr>
            </a:pPr>
            <a:r>
              <a:rPr lang="en-US" sz="2000" dirty="0" smtClean="0">
                <a:solidFill>
                  <a:srgbClr val="BCBCBC"/>
                </a:solidFill>
              </a:rPr>
              <a:t>Say what needs to be said, right time, right way</a:t>
            </a:r>
            <a:endParaRPr lang="en-US" sz="2000" baseline="-25000" dirty="0" smtClean="0">
              <a:solidFill>
                <a:srgbClr val="BCBCBC"/>
              </a:solidFill>
            </a:endParaRPr>
          </a:p>
          <a:p>
            <a:pPr marL="288925" indent="-288925" defTabSz="1019175">
              <a:lnSpc>
                <a:spcPct val="150000"/>
              </a:lnSpc>
              <a:spcBef>
                <a:spcPct val="0"/>
              </a:spcBef>
              <a:buClr>
                <a:srgbClr val="E4E4E4"/>
              </a:buClr>
            </a:pPr>
            <a:r>
              <a:rPr lang="en-US" sz="2000" dirty="0" smtClean="0">
                <a:solidFill>
                  <a:srgbClr val="BCBCBC"/>
                </a:solidFill>
              </a:rPr>
              <a:t>Say “THANK YOU” for feedback – all feedback</a:t>
            </a:r>
          </a:p>
          <a:p>
            <a:pPr marL="288925" indent="-288925" defTabSz="1019175">
              <a:lnSpc>
                <a:spcPct val="150000"/>
              </a:lnSpc>
              <a:spcBef>
                <a:spcPct val="0"/>
              </a:spcBef>
              <a:buClr>
                <a:srgbClr val="E4E4E4"/>
              </a:buClr>
            </a:pPr>
            <a:r>
              <a:rPr lang="en-US" sz="2000" dirty="0" smtClean="0">
                <a:solidFill>
                  <a:srgbClr val="BCBCBC"/>
                </a:solidFill>
              </a:rPr>
              <a:t>Deal in facts … “seek the truth”</a:t>
            </a:r>
          </a:p>
          <a:p>
            <a:pPr marL="288925" indent="-288925" defTabSz="1019175">
              <a:lnSpc>
                <a:spcPct val="150000"/>
              </a:lnSpc>
              <a:spcBef>
                <a:spcPct val="0"/>
              </a:spcBef>
              <a:buClr>
                <a:srgbClr val="E4E4E4"/>
              </a:buClr>
            </a:pPr>
            <a:r>
              <a:rPr lang="en-US" sz="2000" dirty="0" smtClean="0">
                <a:solidFill>
                  <a:srgbClr val="BCBCBC"/>
                </a:solidFill>
              </a:rPr>
              <a:t>Focus on defining the problem; it should be 95% of the effort.</a:t>
            </a:r>
          </a:p>
          <a:p>
            <a:pPr marL="288925" indent="-288925" defTabSz="1019175">
              <a:lnSpc>
                <a:spcPct val="150000"/>
              </a:lnSpc>
              <a:spcBef>
                <a:spcPct val="0"/>
              </a:spcBef>
              <a:buClr>
                <a:srgbClr val="E4E4E4"/>
              </a:buClr>
            </a:pPr>
            <a:endParaRPr lang="en-US" sz="2000" dirty="0" smtClean="0">
              <a:solidFill>
                <a:srgbClr val="BCBCBC"/>
              </a:solidFill>
            </a:endParaRPr>
          </a:p>
          <a:p>
            <a:pPr marL="288925" indent="-288925" defTabSz="1019175">
              <a:lnSpc>
                <a:spcPct val="150000"/>
              </a:lnSpc>
              <a:spcBef>
                <a:spcPct val="0"/>
              </a:spcBef>
              <a:buClrTx/>
            </a:pPr>
            <a:r>
              <a:rPr lang="en-US" b="1" dirty="0" smtClean="0"/>
              <a:t>Focus on the journey … not the destination </a:t>
            </a:r>
          </a:p>
          <a:p>
            <a:pPr marL="288925" indent="-288925" defTabSz="1019175">
              <a:lnSpc>
                <a:spcPct val="150000"/>
              </a:lnSpc>
              <a:spcBef>
                <a:spcPct val="0"/>
              </a:spcBef>
              <a:buClrTx/>
              <a:buFontTx/>
              <a:buNone/>
            </a:pPr>
            <a:endParaRPr lang="en-US" b="1" dirty="0" smtClean="0"/>
          </a:p>
          <a:p>
            <a:pPr marL="288925" indent="-288925" defTabSz="1019175"/>
            <a:endParaRPr lang="en-US" sz="2000" b="1" dirty="0" smtClean="0"/>
          </a:p>
          <a:p>
            <a:pPr marL="288925" indent="-288925" defTabSz="1019175"/>
            <a:endParaRPr lang="en-US" sz="2000" b="1" dirty="0" smtClean="0"/>
          </a:p>
          <a:p>
            <a:pPr marL="288925" indent="-288925" defTabSz="1019175">
              <a:buFontTx/>
              <a:buNone/>
            </a:pPr>
            <a:endParaRPr lang="en-US" sz="3200" b="1" dirty="0" smtClean="0">
              <a:latin typeface="Bradley Hand ITC" pitchFamily="66" charset="0"/>
            </a:endParaRPr>
          </a:p>
        </p:txBody>
      </p:sp>
      <p:sp>
        <p:nvSpPr>
          <p:cNvPr id="49155"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900113" y="914400"/>
            <a:ext cx="7897812" cy="5607050"/>
          </a:xfrm>
        </p:spPr>
        <p:txBody>
          <a:bodyPr lIns="0" tIns="0" rIns="0" bIns="0"/>
          <a:lstStyle/>
          <a:p>
            <a:pPr marL="288925" indent="-288925" defTabSz="1019175">
              <a:lnSpc>
                <a:spcPct val="150000"/>
              </a:lnSpc>
              <a:buClr>
                <a:srgbClr val="E4E4E4"/>
              </a:buClr>
              <a:defRPr/>
            </a:pPr>
            <a:r>
              <a:rPr lang="en-US" sz="2000" dirty="0" smtClean="0">
                <a:solidFill>
                  <a:srgbClr val="BCBCBC"/>
                </a:solidFill>
              </a:rPr>
              <a:t>Have an “open kitchen” (rule of  </a:t>
            </a:r>
            <a:r>
              <a:rPr lang="en-US" sz="2000" i="1" dirty="0" smtClean="0">
                <a:solidFill>
                  <a:srgbClr val="BCBCBC"/>
                </a:solidFill>
              </a:rPr>
              <a:t>Buca di Beppo)</a:t>
            </a:r>
            <a:endParaRPr lang="en-US" dirty="0" smtClean="0">
              <a:solidFill>
                <a:srgbClr val="BCBCBC"/>
              </a:solidFill>
            </a:endParaRPr>
          </a:p>
          <a:p>
            <a:pPr marL="288925" indent="-288925" defTabSz="1019175">
              <a:lnSpc>
                <a:spcPct val="150000"/>
              </a:lnSpc>
              <a:spcBef>
                <a:spcPct val="0"/>
              </a:spcBef>
              <a:buClr>
                <a:srgbClr val="E4E4E4"/>
              </a:buClr>
              <a:defRPr/>
            </a:pPr>
            <a:r>
              <a:rPr lang="en-US" sz="2000" dirty="0" smtClean="0">
                <a:solidFill>
                  <a:srgbClr val="BCBCBC"/>
                </a:solidFill>
              </a:rPr>
              <a:t>Measure outputs, not inputs</a:t>
            </a:r>
          </a:p>
          <a:p>
            <a:pPr marL="288925" indent="-288925" defTabSz="1019175">
              <a:lnSpc>
                <a:spcPct val="150000"/>
              </a:lnSpc>
              <a:spcBef>
                <a:spcPct val="0"/>
              </a:spcBef>
              <a:buClr>
                <a:srgbClr val="E4E4E4"/>
              </a:buClr>
              <a:defRPr/>
            </a:pPr>
            <a:r>
              <a:rPr lang="en-US" sz="2000" dirty="0" smtClean="0">
                <a:solidFill>
                  <a:srgbClr val="BCBCBC"/>
                </a:solidFill>
              </a:rPr>
              <a:t>First the bad news</a:t>
            </a:r>
          </a:p>
          <a:p>
            <a:pPr marL="288925" indent="-288925" defTabSz="1019175">
              <a:lnSpc>
                <a:spcPct val="150000"/>
              </a:lnSpc>
              <a:spcBef>
                <a:spcPct val="0"/>
              </a:spcBef>
              <a:buClr>
                <a:srgbClr val="E4E4E4"/>
              </a:buClr>
              <a:defRPr/>
            </a:pPr>
            <a:r>
              <a:rPr lang="en-US" sz="2000" dirty="0" smtClean="0">
                <a:solidFill>
                  <a:srgbClr val="BCBCBC"/>
                </a:solidFill>
              </a:rPr>
              <a:t>Say what needs to be said, right time, right way</a:t>
            </a:r>
            <a:endParaRPr lang="en-US" sz="2000" baseline="-25000" dirty="0" smtClean="0">
              <a:solidFill>
                <a:srgbClr val="BCBCBC"/>
              </a:solidFill>
            </a:endParaRPr>
          </a:p>
          <a:p>
            <a:pPr marL="288925" indent="-288925" defTabSz="1019175">
              <a:lnSpc>
                <a:spcPct val="150000"/>
              </a:lnSpc>
              <a:spcBef>
                <a:spcPct val="0"/>
              </a:spcBef>
              <a:buClr>
                <a:srgbClr val="E4E4E4"/>
              </a:buClr>
              <a:defRPr/>
            </a:pPr>
            <a:r>
              <a:rPr lang="en-US" sz="2000" dirty="0" smtClean="0">
                <a:solidFill>
                  <a:srgbClr val="BCBCBC"/>
                </a:solidFill>
              </a:rPr>
              <a:t>Say “THANK YOU” for feedback – all feedback</a:t>
            </a:r>
          </a:p>
          <a:p>
            <a:pPr marL="288925" indent="-288925" defTabSz="1019175">
              <a:lnSpc>
                <a:spcPct val="150000"/>
              </a:lnSpc>
              <a:spcBef>
                <a:spcPct val="0"/>
              </a:spcBef>
              <a:buClr>
                <a:srgbClr val="E4E4E4"/>
              </a:buClr>
              <a:defRPr/>
            </a:pPr>
            <a:r>
              <a:rPr lang="en-US" sz="2000" dirty="0" smtClean="0">
                <a:solidFill>
                  <a:srgbClr val="BCBCBC"/>
                </a:solidFill>
              </a:rPr>
              <a:t>Deal in facts … “seek the truth”</a:t>
            </a:r>
          </a:p>
          <a:p>
            <a:pPr marL="288925" indent="-288925" defTabSz="1019175">
              <a:lnSpc>
                <a:spcPct val="150000"/>
              </a:lnSpc>
              <a:spcBef>
                <a:spcPct val="0"/>
              </a:spcBef>
              <a:buClr>
                <a:srgbClr val="E4E4E4"/>
              </a:buClr>
              <a:defRPr/>
            </a:pPr>
            <a:r>
              <a:rPr lang="en-US" sz="2000" dirty="0" smtClean="0">
                <a:solidFill>
                  <a:srgbClr val="BCBCBC"/>
                </a:solidFill>
              </a:rPr>
              <a:t>Focus on defining the problem; it should be 95% of the effort.</a:t>
            </a:r>
          </a:p>
          <a:p>
            <a:pPr marL="288925" indent="-288925" defTabSz="1019175">
              <a:lnSpc>
                <a:spcPct val="150000"/>
              </a:lnSpc>
              <a:spcBef>
                <a:spcPct val="0"/>
              </a:spcBef>
              <a:buClr>
                <a:srgbClr val="E4E4E4"/>
              </a:buClr>
              <a:defRPr/>
            </a:pPr>
            <a:r>
              <a:rPr lang="en-US" sz="2000" dirty="0" smtClean="0">
                <a:solidFill>
                  <a:srgbClr val="BCBCBC"/>
                </a:solidFill>
              </a:rPr>
              <a:t>Focus on the journey … not the destination</a:t>
            </a:r>
            <a:r>
              <a:rPr lang="en-US" sz="2000" b="1" dirty="0" smtClean="0"/>
              <a:t> </a:t>
            </a:r>
          </a:p>
          <a:p>
            <a:pPr marL="295275" indent="-292608" defTabSz="1019175">
              <a:lnSpc>
                <a:spcPct val="150000"/>
              </a:lnSpc>
              <a:spcBef>
                <a:spcPct val="0"/>
              </a:spcBef>
              <a:buClr>
                <a:schemeClr val="tx1"/>
              </a:buClr>
              <a:buFont typeface="Arial" pitchFamily="34" charset="0"/>
              <a:buChar char="•"/>
              <a:defRPr/>
            </a:pPr>
            <a:r>
              <a:rPr lang="en-US" b="1" dirty="0" smtClean="0"/>
              <a:t>Trust &amp; respect are key ingredients in success</a:t>
            </a:r>
          </a:p>
          <a:p>
            <a:pPr marL="752475" lvl="1" indent="-230188" defTabSz="1019175">
              <a:lnSpc>
                <a:spcPct val="150000"/>
              </a:lnSpc>
              <a:spcBef>
                <a:spcPct val="0"/>
              </a:spcBef>
              <a:buClr>
                <a:schemeClr val="tx1"/>
              </a:buClr>
              <a:buFont typeface="Arial" pitchFamily="34" charset="0"/>
              <a:buChar char="•"/>
              <a:defRPr/>
            </a:pPr>
            <a:r>
              <a:rPr lang="en-US" sz="2200" b="1" dirty="0" smtClean="0">
                <a:solidFill>
                  <a:schemeClr val="tx1"/>
                </a:solidFill>
              </a:rPr>
              <a:t>You have to give them first before you can earn them</a:t>
            </a:r>
          </a:p>
          <a:p>
            <a:pPr marL="752475" lvl="1" indent="-230188" defTabSz="1019175">
              <a:lnSpc>
                <a:spcPct val="150000"/>
              </a:lnSpc>
              <a:spcBef>
                <a:spcPct val="0"/>
              </a:spcBef>
              <a:buClr>
                <a:schemeClr val="tx1"/>
              </a:buClr>
              <a:buFont typeface="Arial" pitchFamily="34" charset="0"/>
              <a:buChar char="•"/>
              <a:defRPr/>
            </a:pPr>
            <a:r>
              <a:rPr lang="en-US" sz="2200" b="1" dirty="0" smtClean="0">
                <a:solidFill>
                  <a:schemeClr val="tx1"/>
                </a:solidFill>
              </a:rPr>
              <a:t>They simplify all interactions</a:t>
            </a:r>
          </a:p>
          <a:p>
            <a:pPr marL="288925" indent="-288925" defTabSz="1019175">
              <a:lnSpc>
                <a:spcPct val="150000"/>
              </a:lnSpc>
              <a:spcBef>
                <a:spcPct val="0"/>
              </a:spcBef>
              <a:buClrTx/>
              <a:defRPr/>
            </a:pPr>
            <a:endParaRPr lang="en-US" b="1" dirty="0" smtClean="0"/>
          </a:p>
          <a:p>
            <a:pPr marL="288925" indent="-288925" defTabSz="1019175">
              <a:defRPr/>
            </a:pPr>
            <a:endParaRPr lang="en-US" sz="2000" b="1" dirty="0" smtClean="0"/>
          </a:p>
          <a:p>
            <a:pPr marL="288925" indent="-288925" defTabSz="1019175">
              <a:defRPr/>
            </a:pPr>
            <a:endParaRPr lang="en-US" sz="2000" b="1" dirty="0" smtClean="0"/>
          </a:p>
          <a:p>
            <a:pPr marL="288925" indent="-288925" defTabSz="1019175">
              <a:buFontTx/>
              <a:buNone/>
              <a:defRPr/>
            </a:pPr>
            <a:endParaRPr lang="en-US" sz="3200" b="1" dirty="0" smtClean="0">
              <a:latin typeface="Bradley Hand ITC" pitchFamily="66" charset="0"/>
            </a:endParaRPr>
          </a:p>
        </p:txBody>
      </p:sp>
      <p:sp>
        <p:nvSpPr>
          <p:cNvPr id="50179" name="Title 6"/>
          <p:cNvSpPr>
            <a:spLocks noGrp="1"/>
          </p:cNvSpPr>
          <p:nvPr>
            <p:ph type="title"/>
          </p:nvPr>
        </p:nvSpPr>
        <p:spPr/>
        <p:txBody>
          <a:bodyPr/>
          <a:lstStyle/>
          <a:p>
            <a:r>
              <a:rPr lang="en-US" dirty="0" smtClean="0"/>
              <a:t>Principles We Live By</a:t>
            </a:r>
          </a:p>
        </p:txBody>
      </p:sp>
    </p:spTree>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p:txBody>
          <a:bodyPr/>
          <a:lstStyle/>
          <a:p>
            <a:pPr eaLnBrk="1" hangingPunct="1">
              <a:lnSpc>
                <a:spcPct val="100000"/>
              </a:lnSpc>
            </a:pPr>
            <a:r>
              <a:rPr lang="en-US" dirty="0" smtClean="0"/>
              <a:t>Emerging from</a:t>
            </a:r>
            <a:br>
              <a:rPr lang="en-US" dirty="0" smtClean="0"/>
            </a:br>
            <a:r>
              <a:rPr lang="en-US" dirty="0" smtClean="0"/>
              <a:t>the Ashes:</a:t>
            </a:r>
          </a:p>
        </p:txBody>
      </p:sp>
      <p:sp>
        <p:nvSpPr>
          <p:cNvPr id="51203" name="Rectangle 3"/>
          <p:cNvSpPr>
            <a:spLocks noGrp="1" noChangeArrowheads="1"/>
          </p:cNvSpPr>
          <p:nvPr>
            <p:ph type="subTitle" idx="1"/>
          </p:nvPr>
        </p:nvSpPr>
        <p:spPr>
          <a:xfrm>
            <a:off x="381000" y="2057400"/>
            <a:ext cx="6934200" cy="685800"/>
          </a:xfrm>
        </p:spPr>
        <p:txBody>
          <a:bodyPr/>
          <a:lstStyle/>
          <a:p>
            <a:pPr eaLnBrk="1" hangingPunct="1"/>
            <a:r>
              <a:rPr lang="en-US" sz="3600" dirty="0" smtClean="0"/>
              <a:t>The evolution of leadership</a:t>
            </a:r>
          </a:p>
        </p:txBody>
      </p:sp>
      <p:sp>
        <p:nvSpPr>
          <p:cNvPr id="4" name="Rectangle 3"/>
          <p:cNvSpPr txBox="1">
            <a:spLocks noChangeArrowheads="1"/>
          </p:cNvSpPr>
          <p:nvPr/>
        </p:nvSpPr>
        <p:spPr bwMode="auto">
          <a:xfrm>
            <a:off x="381000" y="5638800"/>
            <a:ext cx="6934200" cy="685800"/>
          </a:xfrm>
          <a:prstGeom prst="rect">
            <a:avLst/>
          </a:prstGeom>
          <a:noFill/>
          <a:ln w="9525">
            <a:noFill/>
            <a:miter lim="800000"/>
            <a:headEnd/>
            <a:tailEnd/>
          </a:ln>
        </p:spPr>
        <p:txBody>
          <a:bodyPr/>
          <a:lstStyle/>
          <a:p>
            <a:pPr eaLnBrk="0" hangingPunct="0">
              <a:spcBef>
                <a:spcPct val="2000"/>
              </a:spcBef>
              <a:buClr>
                <a:srgbClr val="146BA8"/>
              </a:buClr>
              <a:defRPr/>
            </a:pPr>
            <a:r>
              <a:rPr lang="en-US" sz="2000" b="1" kern="0" dirty="0">
                <a:latin typeface="+mn-lt"/>
              </a:rPr>
              <a:t>Stephen J. Wiehe</a:t>
            </a: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A little guy and a lot of money…</a:t>
            </a:r>
          </a:p>
        </p:txBody>
      </p:sp>
      <p:pic>
        <p:nvPicPr>
          <p:cNvPr id="4" name="Content Placeholder 3" descr="Questie.jpg"/>
          <p:cNvPicPr>
            <a:picLocks noGrp="1" noChangeAspect="1"/>
          </p:cNvPicPr>
          <p:nvPr>
            <p:ph idx="1"/>
          </p:nvPr>
        </p:nvPicPr>
        <p:blipFill>
          <a:blip r:embed="rId2" cstate="print"/>
          <a:srcRect l="42500" t="35715" r="29643" b="22858"/>
          <a:stretch>
            <a:fillRect/>
          </a:stretch>
        </p:blipFill>
        <p:spPr>
          <a:xfrm>
            <a:off x="1612900" y="1143000"/>
            <a:ext cx="1435100" cy="1600200"/>
          </a:xfrm>
        </p:spPr>
      </p:pic>
      <p:sp>
        <p:nvSpPr>
          <p:cNvPr id="5" name="TextBox 4"/>
          <p:cNvSpPr txBox="1">
            <a:spLocks noChangeArrowheads="1"/>
          </p:cNvSpPr>
          <p:nvPr/>
        </p:nvSpPr>
        <p:spPr bwMode="auto">
          <a:xfrm>
            <a:off x="3581400" y="1676400"/>
            <a:ext cx="4572000" cy="369888"/>
          </a:xfrm>
          <a:prstGeom prst="rect">
            <a:avLst/>
          </a:prstGeom>
          <a:noFill/>
          <a:ln w="9525">
            <a:noFill/>
            <a:miter lim="800000"/>
            <a:headEnd/>
            <a:tailEnd/>
          </a:ln>
        </p:spPr>
        <p:txBody>
          <a:bodyPr>
            <a:spAutoFit/>
          </a:bodyPr>
          <a:lstStyle/>
          <a:p>
            <a:r>
              <a:rPr lang="en-US" dirty="0"/>
              <a:t>= $375M of Invested Capital </a:t>
            </a:r>
          </a:p>
        </p:txBody>
      </p:sp>
      <p:pic>
        <p:nvPicPr>
          <p:cNvPr id="6" name="Content Placeholder 3" descr="Questie.jpg"/>
          <p:cNvPicPr>
            <a:picLocks noChangeAspect="1"/>
          </p:cNvPicPr>
          <p:nvPr/>
        </p:nvPicPr>
        <p:blipFill>
          <a:blip r:embed="rId2" cstate="print"/>
          <a:srcRect l="42500" t="35715" r="29643" b="22858"/>
          <a:stretch>
            <a:fillRect/>
          </a:stretch>
        </p:blipFill>
        <p:spPr bwMode="auto">
          <a:xfrm>
            <a:off x="1600200" y="2957513"/>
            <a:ext cx="1447800" cy="1614487"/>
          </a:xfrm>
          <a:prstGeom prst="rect">
            <a:avLst/>
          </a:prstGeom>
          <a:noFill/>
          <a:ln w="9525">
            <a:noFill/>
            <a:miter lim="800000"/>
            <a:headEnd/>
            <a:tailEnd/>
          </a:ln>
        </p:spPr>
      </p:pic>
      <p:sp>
        <p:nvSpPr>
          <p:cNvPr id="7" name="TextBox 6"/>
          <p:cNvSpPr txBox="1">
            <a:spLocks noChangeArrowheads="1"/>
          </p:cNvSpPr>
          <p:nvPr/>
        </p:nvSpPr>
        <p:spPr bwMode="auto">
          <a:xfrm>
            <a:off x="3657600" y="3429000"/>
            <a:ext cx="4572000" cy="369888"/>
          </a:xfrm>
          <a:prstGeom prst="rect">
            <a:avLst/>
          </a:prstGeom>
          <a:noFill/>
          <a:ln w="9525">
            <a:noFill/>
            <a:miter lim="800000"/>
            <a:headEnd/>
            <a:tailEnd/>
          </a:ln>
        </p:spPr>
        <p:txBody>
          <a:bodyPr>
            <a:spAutoFit/>
          </a:bodyPr>
          <a:lstStyle/>
          <a:p>
            <a:r>
              <a:rPr lang="en-US" dirty="0"/>
              <a:t>= $2.2B	Market Capitalization </a:t>
            </a:r>
            <a:r>
              <a:rPr lang="en-US" sz="1200" baseline="-25000" dirty="0"/>
              <a:t>(early 2000)</a:t>
            </a:r>
          </a:p>
        </p:txBody>
      </p:sp>
      <p:pic>
        <p:nvPicPr>
          <p:cNvPr id="8" name="Content Placeholder 3" descr="Questie.jpg"/>
          <p:cNvPicPr>
            <a:picLocks noChangeAspect="1"/>
          </p:cNvPicPr>
          <p:nvPr/>
        </p:nvPicPr>
        <p:blipFill>
          <a:blip r:embed="rId2" cstate="print"/>
          <a:srcRect l="42500" t="35715" r="29643" b="22858"/>
          <a:stretch>
            <a:fillRect/>
          </a:stretch>
        </p:blipFill>
        <p:spPr bwMode="auto">
          <a:xfrm>
            <a:off x="1600200" y="4648200"/>
            <a:ext cx="1447800" cy="1614488"/>
          </a:xfrm>
          <a:prstGeom prst="rect">
            <a:avLst/>
          </a:prstGeom>
          <a:noFill/>
          <a:ln w="9525">
            <a:noFill/>
            <a:miter lim="800000"/>
            <a:headEnd/>
            <a:tailEnd/>
          </a:ln>
        </p:spPr>
      </p:pic>
      <p:sp>
        <p:nvSpPr>
          <p:cNvPr id="9" name="TextBox 8"/>
          <p:cNvSpPr txBox="1">
            <a:spLocks noChangeArrowheads="1"/>
          </p:cNvSpPr>
          <p:nvPr/>
        </p:nvSpPr>
        <p:spPr bwMode="auto">
          <a:xfrm>
            <a:off x="3581400" y="5268913"/>
            <a:ext cx="4572000" cy="369887"/>
          </a:xfrm>
          <a:prstGeom prst="rect">
            <a:avLst/>
          </a:prstGeom>
          <a:noFill/>
          <a:ln w="9525">
            <a:noFill/>
            <a:miter lim="800000"/>
            <a:headEnd/>
            <a:tailEnd/>
          </a:ln>
        </p:spPr>
        <p:txBody>
          <a:bodyPr>
            <a:spAutoFit/>
          </a:bodyPr>
          <a:lstStyle/>
          <a:p>
            <a:r>
              <a:rPr lang="en-US" dirty="0"/>
              <a:t>= $60M Market Capitalization </a:t>
            </a:r>
            <a:r>
              <a:rPr lang="en-US" sz="1200" baseline="-25000" dirty="0"/>
              <a:t>(late 2000)</a:t>
            </a:r>
          </a:p>
        </p:txBody>
      </p:sp>
      <p:sp>
        <p:nvSpPr>
          <p:cNvPr id="11" name="Arc 10"/>
          <p:cNvSpPr/>
          <p:nvPr/>
        </p:nvSpPr>
        <p:spPr>
          <a:xfrm rot="13878642" flipV="1">
            <a:off x="2098675" y="5153025"/>
            <a:ext cx="304800" cy="381000"/>
          </a:xfrm>
          <a:prstGeom prst="arc">
            <a:avLst/>
          </a:prstGeom>
          <a:noFill/>
          <a:ln w="635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par>
                                <p:cTn id="24" presetID="3" presetClass="entr" presetSubtype="10"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linds(horizont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SciQuest.com</a:t>
            </a:r>
          </a:p>
        </p:txBody>
      </p:sp>
      <p:sp>
        <p:nvSpPr>
          <p:cNvPr id="8195" name="TextBox 15"/>
          <p:cNvSpPr txBox="1">
            <a:spLocks noChangeArrowheads="1"/>
          </p:cNvSpPr>
          <p:nvPr/>
        </p:nvSpPr>
        <p:spPr bwMode="auto">
          <a:xfrm>
            <a:off x="152400" y="838200"/>
            <a:ext cx="4535488" cy="5508625"/>
          </a:xfrm>
          <a:prstGeom prst="rect">
            <a:avLst/>
          </a:prstGeom>
          <a:noFill/>
          <a:ln w="9525">
            <a:noFill/>
            <a:miter lim="800000"/>
            <a:headEnd/>
            <a:tailEnd/>
          </a:ln>
        </p:spPr>
        <p:txBody>
          <a:bodyPr>
            <a:spAutoFit/>
          </a:bodyPr>
          <a:lstStyle/>
          <a:p>
            <a:pPr>
              <a:buFont typeface="Arial" charset="0"/>
              <a:buChar char="•"/>
              <a:tabLst>
                <a:tab pos="460375" algn="l"/>
              </a:tabLst>
            </a:pPr>
            <a:r>
              <a:rPr lang="en-US" sz="1600" dirty="0"/>
              <a:t> A B2B Exchange for lab supplies</a:t>
            </a:r>
          </a:p>
          <a:p>
            <a:pPr lvl="1">
              <a:buFont typeface="Arial" charset="0"/>
              <a:buChar char="•"/>
              <a:tabLst>
                <a:tab pos="460375" algn="l"/>
              </a:tabLst>
            </a:pPr>
            <a:r>
              <a:rPr lang="en-US" sz="1600" i="1" dirty="0"/>
              <a:t>“Amazon.com for the lab”</a:t>
            </a:r>
          </a:p>
          <a:p>
            <a:pPr>
              <a:buFont typeface="Arial" charset="0"/>
              <a:buChar char="•"/>
              <a:tabLst>
                <a:tab pos="460375" algn="l"/>
              </a:tabLst>
            </a:pPr>
            <a:endParaRPr lang="en-US" sz="1600" dirty="0"/>
          </a:p>
          <a:p>
            <a:pPr>
              <a:buFont typeface="Arial" charset="0"/>
              <a:buChar char="•"/>
              <a:tabLst>
                <a:tab pos="460375" algn="l"/>
              </a:tabLst>
            </a:pPr>
            <a:r>
              <a:rPr lang="en-US" sz="1600" dirty="0"/>
              <a:t> &gt; 500 Employees</a:t>
            </a:r>
          </a:p>
          <a:p>
            <a:pPr>
              <a:buFont typeface="Arial" charset="0"/>
              <a:buChar char="•"/>
              <a:tabLst>
                <a:tab pos="460375" algn="l"/>
              </a:tabLst>
            </a:pPr>
            <a:endParaRPr lang="en-US" sz="1600" dirty="0"/>
          </a:p>
          <a:p>
            <a:pPr>
              <a:buFont typeface="Arial" charset="0"/>
              <a:buChar char="•"/>
              <a:tabLst>
                <a:tab pos="460375" algn="l"/>
              </a:tabLst>
            </a:pPr>
            <a:r>
              <a:rPr lang="en-US" sz="1600" dirty="0"/>
              <a:t> $25M per Quarter cash flow burn</a:t>
            </a:r>
          </a:p>
          <a:p>
            <a:pPr>
              <a:tabLst>
                <a:tab pos="460375" algn="l"/>
              </a:tabLst>
            </a:pPr>
            <a:r>
              <a:rPr lang="en-US" sz="1600" dirty="0"/>
              <a:t>	(2 ½ Quarters operating cash in bank)</a:t>
            </a:r>
          </a:p>
          <a:p>
            <a:pPr>
              <a:buFont typeface="Arial" charset="0"/>
              <a:buChar char="•"/>
              <a:tabLst>
                <a:tab pos="460375" algn="l"/>
              </a:tabLst>
            </a:pPr>
            <a:endParaRPr lang="en-US" sz="1600" dirty="0"/>
          </a:p>
          <a:p>
            <a:pPr>
              <a:buFont typeface="Arial" charset="0"/>
              <a:buChar char="•"/>
              <a:tabLst>
                <a:tab pos="460375" algn="l"/>
              </a:tabLst>
            </a:pPr>
            <a:r>
              <a:rPr lang="en-US" sz="1600" dirty="0"/>
              <a:t> $64M Revenues</a:t>
            </a:r>
          </a:p>
          <a:p>
            <a:pPr>
              <a:tabLst>
                <a:tab pos="460375" algn="l"/>
              </a:tabLst>
            </a:pPr>
            <a:r>
              <a:rPr lang="en-US" sz="1600" dirty="0"/>
              <a:t>	2.5% Gross Margin </a:t>
            </a:r>
            <a:r>
              <a:rPr lang="en-US" sz="1000" dirty="0"/>
              <a:t>(revenue less cogs)</a:t>
            </a:r>
            <a:r>
              <a:rPr lang="en-US" sz="1600" dirty="0"/>
              <a:t> *</a:t>
            </a:r>
          </a:p>
          <a:p>
            <a:pPr>
              <a:tabLst>
                <a:tab pos="460375" algn="l"/>
              </a:tabLst>
            </a:pPr>
            <a:r>
              <a:rPr lang="en-US" sz="1600" dirty="0"/>
              <a:t>	$3,200 per employee</a:t>
            </a:r>
          </a:p>
          <a:p>
            <a:pPr>
              <a:buFont typeface="Arial" charset="0"/>
              <a:buChar char="•"/>
              <a:tabLst>
                <a:tab pos="460375" algn="l"/>
              </a:tabLst>
            </a:pPr>
            <a:endParaRPr lang="en-US" sz="1600" dirty="0"/>
          </a:p>
          <a:p>
            <a:pPr>
              <a:buFont typeface="Arial" charset="0"/>
              <a:buChar char="•"/>
              <a:tabLst>
                <a:tab pos="460375" algn="l"/>
              </a:tabLst>
            </a:pPr>
            <a:r>
              <a:rPr lang="en-US" sz="1600" dirty="0"/>
              <a:t> Market Cap (‘00) $2.5B</a:t>
            </a:r>
          </a:p>
          <a:p>
            <a:pPr>
              <a:buFont typeface="Arial" charset="0"/>
              <a:buChar char="•"/>
              <a:tabLst>
                <a:tab pos="460375" algn="l"/>
              </a:tabLst>
            </a:pPr>
            <a:endParaRPr lang="en-US" sz="1600" dirty="0"/>
          </a:p>
          <a:p>
            <a:pPr>
              <a:buFont typeface="Arial" charset="0"/>
              <a:buChar char="•"/>
              <a:tabLst>
                <a:tab pos="460375" algn="l"/>
              </a:tabLst>
            </a:pPr>
            <a:r>
              <a:rPr lang="en-US" sz="1600" dirty="0"/>
              <a:t> Enterprise Value less than $0</a:t>
            </a:r>
          </a:p>
          <a:p>
            <a:pPr>
              <a:buFont typeface="Arial" charset="0"/>
              <a:buChar char="•"/>
              <a:tabLst>
                <a:tab pos="460375" algn="l"/>
              </a:tabLst>
            </a:pPr>
            <a:endParaRPr lang="en-US" sz="1600" dirty="0"/>
          </a:p>
          <a:p>
            <a:pPr>
              <a:buFont typeface="Arial" charset="0"/>
              <a:buChar char="•"/>
              <a:tabLst>
                <a:tab pos="460375" algn="l"/>
              </a:tabLst>
            </a:pPr>
            <a:r>
              <a:rPr lang="en-US" sz="1600" dirty="0"/>
              <a:t> A bank, a web site, a publishing company and a software company</a:t>
            </a:r>
          </a:p>
          <a:p>
            <a:pPr>
              <a:buFont typeface="Arial" charset="0"/>
              <a:buChar char="•"/>
              <a:tabLst>
                <a:tab pos="460375" algn="l"/>
              </a:tabLst>
            </a:pPr>
            <a:endParaRPr lang="en-US" sz="1600" dirty="0"/>
          </a:p>
          <a:p>
            <a:pPr>
              <a:buFont typeface="Arial" charset="0"/>
              <a:buChar char="•"/>
              <a:tabLst>
                <a:tab pos="460375" algn="l"/>
              </a:tabLst>
            </a:pPr>
            <a:r>
              <a:rPr lang="en-US" sz="1600" dirty="0"/>
              <a:t> A charismatic CEO</a:t>
            </a:r>
          </a:p>
          <a:p>
            <a:pPr>
              <a:buFont typeface="Arial" charset="0"/>
              <a:buChar char="•"/>
              <a:tabLst>
                <a:tab pos="460375" algn="l"/>
              </a:tabLst>
            </a:pPr>
            <a:endParaRPr lang="en-US" sz="1600" dirty="0"/>
          </a:p>
          <a:p>
            <a:pPr>
              <a:buFont typeface="Arial" charset="0"/>
              <a:buChar char="•"/>
              <a:tabLst>
                <a:tab pos="460375" algn="l"/>
              </a:tabLst>
            </a:pPr>
            <a:r>
              <a:rPr lang="en-US" sz="1600" dirty="0"/>
              <a:t> A proud and headstrong culture</a:t>
            </a:r>
          </a:p>
        </p:txBody>
      </p:sp>
      <p:sp>
        <p:nvSpPr>
          <p:cNvPr id="8196" name="TextBox 16"/>
          <p:cNvSpPr txBox="1">
            <a:spLocks noChangeArrowheads="1"/>
          </p:cNvSpPr>
          <p:nvPr/>
        </p:nvSpPr>
        <p:spPr bwMode="auto">
          <a:xfrm>
            <a:off x="5638800" y="2590800"/>
            <a:ext cx="2446338" cy="1938338"/>
          </a:xfrm>
          <a:prstGeom prst="rect">
            <a:avLst/>
          </a:prstGeom>
          <a:noFill/>
          <a:ln w="9525">
            <a:noFill/>
            <a:miter lim="800000"/>
            <a:headEnd/>
            <a:tailEnd/>
          </a:ln>
        </p:spPr>
        <p:txBody>
          <a:bodyPr wrap="none">
            <a:spAutoFit/>
          </a:bodyPr>
          <a:lstStyle/>
          <a:p>
            <a:r>
              <a:rPr lang="en-US" sz="2400" dirty="0"/>
              <a:t>Founded 1996</a:t>
            </a:r>
          </a:p>
          <a:p>
            <a:endParaRPr lang="en-US" sz="2400" dirty="0"/>
          </a:p>
          <a:p>
            <a:r>
              <a:rPr lang="en-US" sz="2400" dirty="0" smtClean="0"/>
              <a:t>IPO </a:t>
            </a:r>
            <a:r>
              <a:rPr lang="en-US" sz="2400" dirty="0"/>
              <a:t>in 1999</a:t>
            </a:r>
          </a:p>
          <a:p>
            <a:endParaRPr lang="en-US" sz="2400" dirty="0"/>
          </a:p>
          <a:p>
            <a:r>
              <a:rPr lang="en-US" sz="2400" dirty="0"/>
              <a:t>Crashed in 2000</a:t>
            </a:r>
          </a:p>
        </p:txBody>
      </p:sp>
      <p:sp>
        <p:nvSpPr>
          <p:cNvPr id="5" name="Rectangle 4"/>
          <p:cNvSpPr>
            <a:spLocks noChangeArrowheads="1"/>
          </p:cNvSpPr>
          <p:nvPr/>
        </p:nvSpPr>
        <p:spPr bwMode="auto">
          <a:xfrm>
            <a:off x="5638800" y="4572000"/>
            <a:ext cx="3200400" cy="461962"/>
          </a:xfrm>
          <a:prstGeom prst="rect">
            <a:avLst/>
          </a:prstGeom>
          <a:noFill/>
          <a:ln w="9525">
            <a:noFill/>
            <a:miter lim="800000"/>
            <a:headEnd/>
            <a:tailEnd/>
          </a:ln>
        </p:spPr>
        <p:txBody>
          <a:bodyPr>
            <a:spAutoFit/>
          </a:bodyPr>
          <a:lstStyle/>
          <a:p>
            <a:r>
              <a:rPr lang="en-US" sz="2400" dirty="0"/>
              <a:t>New CEO 2/12/01</a:t>
            </a:r>
          </a:p>
        </p:txBody>
      </p:sp>
      <p:sp>
        <p:nvSpPr>
          <p:cNvPr id="6" name="Rectangle 5"/>
          <p:cNvSpPr>
            <a:spLocks noChangeArrowheads="1"/>
          </p:cNvSpPr>
          <p:nvPr/>
        </p:nvSpPr>
        <p:spPr bwMode="auto">
          <a:xfrm>
            <a:off x="5664200" y="5105400"/>
            <a:ext cx="3200400" cy="461962"/>
          </a:xfrm>
          <a:prstGeom prst="rect">
            <a:avLst/>
          </a:prstGeom>
          <a:noFill/>
          <a:ln w="9525">
            <a:noFill/>
            <a:miter lim="800000"/>
            <a:headEnd/>
            <a:tailEnd/>
          </a:ln>
        </p:spPr>
        <p:txBody>
          <a:bodyPr>
            <a:spAutoFit/>
          </a:bodyPr>
          <a:lstStyle/>
          <a:p>
            <a:r>
              <a:rPr lang="en-US" sz="2400" dirty="0" smtClean="0"/>
              <a:t>Went Private 7/24/04</a:t>
            </a:r>
            <a:endParaRPr lang="en-US" sz="2400" dirty="0"/>
          </a:p>
        </p:txBody>
      </p:sp>
      <p:sp>
        <p:nvSpPr>
          <p:cNvPr id="7" name="Rectangle 6"/>
          <p:cNvSpPr>
            <a:spLocks noChangeArrowheads="1"/>
          </p:cNvSpPr>
          <p:nvPr/>
        </p:nvSpPr>
        <p:spPr bwMode="auto">
          <a:xfrm>
            <a:off x="5664200" y="5634038"/>
            <a:ext cx="3200400" cy="461962"/>
          </a:xfrm>
          <a:prstGeom prst="rect">
            <a:avLst/>
          </a:prstGeom>
          <a:noFill/>
          <a:ln w="9525">
            <a:noFill/>
            <a:miter lim="800000"/>
            <a:headEnd/>
            <a:tailEnd/>
          </a:ln>
        </p:spPr>
        <p:txBody>
          <a:bodyPr>
            <a:spAutoFit/>
          </a:bodyPr>
          <a:lstStyle/>
          <a:p>
            <a:r>
              <a:rPr lang="en-US" sz="1200" dirty="0" err="1" smtClean="0"/>
              <a:t>re</a:t>
            </a:r>
            <a:r>
              <a:rPr lang="en-US" sz="2400" dirty="0" err="1" smtClean="0"/>
              <a:t>IPO</a:t>
            </a:r>
            <a:r>
              <a:rPr lang="en-US" sz="2400" dirty="0" smtClean="0"/>
              <a:t> 9/24/10</a:t>
            </a:r>
            <a:endParaRPr lang="en-US" sz="2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The Mindset…</a:t>
            </a:r>
          </a:p>
        </p:txBody>
      </p:sp>
      <p:sp>
        <p:nvSpPr>
          <p:cNvPr id="9219" name="TextBox 3"/>
          <p:cNvSpPr txBox="1">
            <a:spLocks noChangeArrowheads="1"/>
          </p:cNvSpPr>
          <p:nvPr/>
        </p:nvSpPr>
        <p:spPr bwMode="auto">
          <a:xfrm>
            <a:off x="990600" y="1219200"/>
            <a:ext cx="7239000" cy="4524375"/>
          </a:xfrm>
          <a:prstGeom prst="rect">
            <a:avLst/>
          </a:prstGeom>
          <a:noFill/>
          <a:ln w="9525">
            <a:noFill/>
            <a:miter lim="800000"/>
            <a:headEnd/>
            <a:tailEnd/>
          </a:ln>
        </p:spPr>
        <p:txBody>
          <a:bodyPr>
            <a:spAutoFit/>
          </a:bodyPr>
          <a:lstStyle/>
          <a:p>
            <a:pPr>
              <a:buFont typeface="Arial" charset="0"/>
              <a:buChar char="•"/>
            </a:pPr>
            <a:r>
              <a:rPr lang="en-US" dirty="0"/>
              <a:t> We are family….</a:t>
            </a:r>
          </a:p>
          <a:p>
            <a:pPr>
              <a:buFont typeface="Arial" charset="0"/>
              <a:buChar char="•"/>
            </a:pPr>
            <a:endParaRPr lang="en-US" dirty="0"/>
          </a:p>
          <a:p>
            <a:pPr>
              <a:buFont typeface="Arial" charset="0"/>
              <a:buChar char="•"/>
            </a:pPr>
            <a:r>
              <a:rPr lang="en-US" dirty="0"/>
              <a:t> We are changing the world….</a:t>
            </a:r>
          </a:p>
          <a:p>
            <a:pPr>
              <a:buFont typeface="Arial" charset="0"/>
              <a:buChar char="•"/>
            </a:pPr>
            <a:endParaRPr lang="en-US" dirty="0"/>
          </a:p>
          <a:p>
            <a:pPr>
              <a:buFont typeface="Arial" charset="0"/>
              <a:buChar char="•"/>
            </a:pPr>
            <a:r>
              <a:rPr lang="en-US" dirty="0"/>
              <a:t> It’s not about the numbers, it’s about doing something different…</a:t>
            </a:r>
          </a:p>
          <a:p>
            <a:pPr>
              <a:buFont typeface="Arial" charset="0"/>
              <a:buChar char="•"/>
            </a:pPr>
            <a:endParaRPr lang="en-US" dirty="0"/>
          </a:p>
          <a:p>
            <a:pPr>
              <a:buFont typeface="Arial" charset="0"/>
              <a:buChar char="•"/>
            </a:pPr>
            <a:r>
              <a:rPr lang="en-US" dirty="0"/>
              <a:t> Our culture is special; it’s something we are very proud of…</a:t>
            </a:r>
          </a:p>
          <a:p>
            <a:pPr>
              <a:buFont typeface="Arial" charset="0"/>
              <a:buChar char="•"/>
            </a:pPr>
            <a:endParaRPr lang="en-US" dirty="0"/>
          </a:p>
          <a:p>
            <a:pPr>
              <a:buFont typeface="Arial" charset="0"/>
              <a:buChar char="•"/>
            </a:pPr>
            <a:r>
              <a:rPr lang="en-US" dirty="0"/>
              <a:t> Scott says profits don’t matter – they will come in time….</a:t>
            </a:r>
          </a:p>
          <a:p>
            <a:pPr>
              <a:buFont typeface="Arial" charset="0"/>
              <a:buChar char="•"/>
            </a:pPr>
            <a:endParaRPr lang="en-US" dirty="0"/>
          </a:p>
          <a:p>
            <a:pPr>
              <a:buFont typeface="Arial" charset="0"/>
              <a:buChar char="•"/>
            </a:pPr>
            <a:r>
              <a:rPr lang="en-US" dirty="0"/>
              <a:t> We can’t be wrong, we were worth over $2B…</a:t>
            </a:r>
          </a:p>
          <a:p>
            <a:pPr>
              <a:buFont typeface="Arial" charset="0"/>
              <a:buChar char="•"/>
            </a:pPr>
            <a:endParaRPr lang="en-US" dirty="0"/>
          </a:p>
          <a:p>
            <a:pPr>
              <a:buFont typeface="Arial" charset="0"/>
              <a:buChar char="•"/>
            </a:pPr>
            <a:r>
              <a:rPr lang="en-US" dirty="0"/>
              <a:t> It’s only a short term valuation problem in that the market doesn’t really understand us right now</a:t>
            </a:r>
          </a:p>
          <a:p>
            <a:pPr>
              <a:buFont typeface="Arial" charset="0"/>
              <a:buChar char="•"/>
            </a:pPr>
            <a:endParaRPr lang="en-US" dirty="0"/>
          </a:p>
          <a:p>
            <a:pPr>
              <a:buFont typeface="Arial" charset="0"/>
              <a:buChar char="•"/>
            </a:pPr>
            <a:r>
              <a:rPr lang="en-US" dirty="0"/>
              <a:t> We are a new economy company…</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t>The Change</a:t>
            </a:r>
          </a:p>
        </p:txBody>
      </p:sp>
      <p:sp>
        <p:nvSpPr>
          <p:cNvPr id="16" name="TextBox 15"/>
          <p:cNvSpPr txBox="1"/>
          <p:nvPr/>
        </p:nvSpPr>
        <p:spPr>
          <a:xfrm>
            <a:off x="152400" y="838200"/>
            <a:ext cx="4535488" cy="5508625"/>
          </a:xfrm>
          <a:prstGeom prst="rect">
            <a:avLst/>
          </a:prstGeom>
          <a:noFill/>
        </p:spPr>
        <p:txBody>
          <a:bodyPr>
            <a:spAutoFit/>
          </a:bodyPr>
          <a:lstStyle/>
          <a:p>
            <a:pPr>
              <a:buFont typeface="Arial" pitchFamily="34" charset="0"/>
              <a:buChar char="•"/>
              <a:tabLst>
                <a:tab pos="460375" algn="l"/>
              </a:tabLst>
              <a:defRPr/>
            </a:pPr>
            <a:r>
              <a:rPr lang="en-US" sz="1600" dirty="0">
                <a:solidFill>
                  <a:schemeClr val="bg2">
                    <a:lumMod val="40000"/>
                    <a:lumOff val="60000"/>
                  </a:schemeClr>
                </a:solidFill>
              </a:rPr>
              <a:t>A B2B Exchange for lab supplies</a:t>
            </a:r>
          </a:p>
          <a:p>
            <a:pPr lvl="1">
              <a:buFont typeface="Arial" pitchFamily="34" charset="0"/>
              <a:buChar char="•"/>
              <a:tabLst>
                <a:tab pos="460375" algn="l"/>
              </a:tabLst>
              <a:defRPr/>
            </a:pPr>
            <a:r>
              <a:rPr lang="en-US" sz="1600" i="1" dirty="0">
                <a:solidFill>
                  <a:schemeClr val="bg2">
                    <a:lumMod val="40000"/>
                    <a:lumOff val="60000"/>
                  </a:schemeClr>
                </a:solidFill>
              </a:rPr>
              <a:t>“Amazon.com for the lab”</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500 Employees</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$25M per Quarter cash flow burn</a:t>
            </a:r>
          </a:p>
          <a:p>
            <a:pPr>
              <a:tabLst>
                <a:tab pos="460375" algn="l"/>
              </a:tabLst>
              <a:defRPr/>
            </a:pPr>
            <a:r>
              <a:rPr lang="en-US" sz="1600" dirty="0">
                <a:solidFill>
                  <a:schemeClr val="bg2">
                    <a:lumMod val="40000"/>
                    <a:lumOff val="60000"/>
                  </a:schemeClr>
                </a:solidFill>
              </a:rPr>
              <a:t>	(2 ½ Quarters operating cash in bank)</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$64M Revenues</a:t>
            </a:r>
          </a:p>
          <a:p>
            <a:pPr>
              <a:tabLst>
                <a:tab pos="460375" algn="l"/>
              </a:tabLst>
              <a:defRPr/>
            </a:pPr>
            <a:r>
              <a:rPr lang="en-US" sz="1600" dirty="0">
                <a:solidFill>
                  <a:schemeClr val="bg2">
                    <a:lumMod val="40000"/>
                    <a:lumOff val="60000"/>
                  </a:schemeClr>
                </a:solidFill>
              </a:rPr>
              <a:t>	2.5% Gross Margin *</a:t>
            </a:r>
          </a:p>
          <a:p>
            <a:pPr>
              <a:tabLst>
                <a:tab pos="460375" algn="l"/>
              </a:tabLst>
              <a:defRPr/>
            </a:pPr>
            <a:r>
              <a:rPr lang="en-US" sz="1600" dirty="0">
                <a:solidFill>
                  <a:schemeClr val="bg2">
                    <a:lumMod val="40000"/>
                    <a:lumOff val="60000"/>
                  </a:schemeClr>
                </a:solidFill>
              </a:rPr>
              <a:t>	$3,200 per employee</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Market Cap (‘00) $2.5B</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Enterprise Value $0</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$375M of Equity raised</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“It’s all about the vision”</a:t>
            </a:r>
          </a:p>
          <a:p>
            <a:pPr>
              <a:buFont typeface="Arial" pitchFamily="34" charset="0"/>
              <a:buChar char="•"/>
              <a:tabLst>
                <a:tab pos="460375" algn="l"/>
              </a:tabLst>
              <a:defRPr/>
            </a:pPr>
            <a:endParaRPr lang="en-US" sz="1600" dirty="0">
              <a:solidFill>
                <a:schemeClr val="bg2">
                  <a:lumMod val="40000"/>
                  <a:lumOff val="60000"/>
                </a:schemeClr>
              </a:solidFill>
            </a:endParaRPr>
          </a:p>
          <a:p>
            <a:pPr>
              <a:buFont typeface="Arial" pitchFamily="34" charset="0"/>
              <a:buChar char="•"/>
              <a:tabLst>
                <a:tab pos="460375" algn="l"/>
              </a:tabLst>
              <a:defRPr/>
            </a:pPr>
            <a:r>
              <a:rPr lang="en-US" sz="1600" dirty="0">
                <a:solidFill>
                  <a:schemeClr val="bg2">
                    <a:lumMod val="40000"/>
                    <a:lumOff val="60000"/>
                  </a:schemeClr>
                </a:solidFill>
              </a:rPr>
              <a:t>“We are family” culture”</a:t>
            </a:r>
          </a:p>
          <a:p>
            <a:pPr>
              <a:buFont typeface="Arial" pitchFamily="34" charset="0"/>
              <a:buChar char="•"/>
              <a:tabLst>
                <a:tab pos="460375" algn="l"/>
              </a:tabLst>
              <a:defRPr/>
            </a:pPr>
            <a:endParaRPr lang="en-US" sz="1600" dirty="0">
              <a:solidFill>
                <a:schemeClr val="bg2">
                  <a:lumMod val="40000"/>
                  <a:lumOff val="60000"/>
                </a:schemeClr>
              </a:solidFill>
            </a:endParaRPr>
          </a:p>
        </p:txBody>
      </p:sp>
      <p:sp>
        <p:nvSpPr>
          <p:cNvPr id="5" name="Right Arrow 4"/>
          <p:cNvSpPr/>
          <p:nvPr/>
        </p:nvSpPr>
        <p:spPr>
          <a:xfrm>
            <a:off x="4038600" y="10668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245" name="TextBox 5"/>
          <p:cNvSpPr txBox="1">
            <a:spLocks noChangeArrowheads="1"/>
          </p:cNvSpPr>
          <p:nvPr/>
        </p:nvSpPr>
        <p:spPr bwMode="auto">
          <a:xfrm>
            <a:off x="5029200" y="838200"/>
            <a:ext cx="3886200" cy="6002338"/>
          </a:xfrm>
          <a:prstGeom prst="rect">
            <a:avLst/>
          </a:prstGeom>
          <a:noFill/>
          <a:ln w="9525">
            <a:noFill/>
            <a:miter lim="800000"/>
            <a:headEnd/>
            <a:tailEnd/>
          </a:ln>
        </p:spPr>
        <p:txBody>
          <a:bodyPr>
            <a:spAutoFit/>
          </a:bodyPr>
          <a:lstStyle/>
          <a:p>
            <a:pPr>
              <a:buFont typeface="Arial" charset="0"/>
              <a:buChar char="•"/>
              <a:tabLst>
                <a:tab pos="460375" algn="l"/>
              </a:tabLst>
            </a:pPr>
            <a:r>
              <a:rPr lang="en-US" sz="1600" dirty="0"/>
              <a:t> Understand how was value created…</a:t>
            </a:r>
          </a:p>
          <a:p>
            <a:pPr>
              <a:buFont typeface="Arial" charset="0"/>
              <a:buChar char="•"/>
              <a:tabLst>
                <a:tab pos="460375" algn="l"/>
              </a:tabLst>
            </a:pPr>
            <a:endParaRPr lang="en-US" sz="1600" dirty="0"/>
          </a:p>
          <a:p>
            <a:pPr lvl="1">
              <a:tabLst>
                <a:tab pos="460375" algn="l"/>
              </a:tabLst>
            </a:pPr>
            <a:endParaRPr lang="en-US" sz="1600" dirty="0"/>
          </a:p>
          <a:p>
            <a:pPr>
              <a:buFont typeface="Arial" charset="0"/>
              <a:buChar char="•"/>
              <a:tabLst>
                <a:tab pos="460375" algn="l"/>
              </a:tabLst>
            </a:pPr>
            <a:r>
              <a:rPr lang="en-US" sz="1600" dirty="0"/>
              <a:t> LOW’ed over 400 Employees</a:t>
            </a:r>
          </a:p>
          <a:p>
            <a:pPr>
              <a:buFont typeface="Arial" charset="0"/>
              <a:buChar char="•"/>
              <a:tabLst>
                <a:tab pos="460375" algn="l"/>
              </a:tabLst>
            </a:pPr>
            <a:endParaRPr lang="en-US" sz="1600" dirty="0"/>
          </a:p>
          <a:p>
            <a:pPr>
              <a:buFont typeface="Arial" charset="0"/>
              <a:buChar char="•"/>
              <a:tabLst>
                <a:tab pos="460375" algn="l"/>
              </a:tabLst>
            </a:pPr>
            <a:r>
              <a:rPr lang="en-US" sz="1600" dirty="0"/>
              <a:t> $2M per Quarter cash flow burn</a:t>
            </a:r>
          </a:p>
          <a:p>
            <a:pPr>
              <a:tabLst>
                <a:tab pos="460375" algn="l"/>
              </a:tabLst>
            </a:pPr>
            <a:r>
              <a:rPr lang="en-US" sz="1600" dirty="0"/>
              <a:t>	$50M at year end ‘00</a:t>
            </a:r>
          </a:p>
          <a:p>
            <a:pPr>
              <a:buFont typeface="Arial" charset="0"/>
              <a:buChar char="•"/>
              <a:tabLst>
                <a:tab pos="460375" algn="l"/>
              </a:tabLst>
            </a:pPr>
            <a:endParaRPr lang="en-US" sz="1600" dirty="0"/>
          </a:p>
          <a:p>
            <a:pPr>
              <a:buFont typeface="Arial" charset="0"/>
              <a:buChar char="•"/>
              <a:tabLst>
                <a:tab pos="460375" algn="l"/>
              </a:tabLst>
            </a:pPr>
            <a:r>
              <a:rPr lang="en-US" sz="1600" dirty="0"/>
              <a:t> Subscription fees</a:t>
            </a:r>
          </a:p>
          <a:p>
            <a:pPr>
              <a:tabLst>
                <a:tab pos="460375" algn="l"/>
              </a:tabLst>
            </a:pPr>
            <a:r>
              <a:rPr lang="en-US" sz="1600" dirty="0"/>
              <a:t>	</a:t>
            </a:r>
            <a:r>
              <a:rPr lang="en-US" sz="1600" dirty="0" smtClean="0"/>
              <a:t>&gt;70</a:t>
            </a:r>
            <a:r>
              <a:rPr lang="en-US" sz="1600" dirty="0"/>
              <a:t>% Gross Margin</a:t>
            </a:r>
          </a:p>
          <a:p>
            <a:pPr>
              <a:tabLst>
                <a:tab pos="460375" algn="l"/>
              </a:tabLst>
            </a:pPr>
            <a:r>
              <a:rPr lang="en-US" sz="1600" dirty="0"/>
              <a:t>	 </a:t>
            </a:r>
          </a:p>
          <a:p>
            <a:pPr>
              <a:buFont typeface="Arial" charset="0"/>
              <a:buChar char="•"/>
              <a:tabLst>
                <a:tab pos="460375" algn="l"/>
              </a:tabLst>
            </a:pPr>
            <a:endParaRPr lang="en-US" sz="1600" dirty="0"/>
          </a:p>
          <a:p>
            <a:pPr>
              <a:buFont typeface="Arial" charset="0"/>
              <a:buChar char="•"/>
              <a:tabLst>
                <a:tab pos="460375" algn="l"/>
              </a:tabLst>
            </a:pPr>
            <a:r>
              <a:rPr lang="en-US" sz="1600" dirty="0"/>
              <a:t> Private company (2004)</a:t>
            </a:r>
          </a:p>
          <a:p>
            <a:pPr>
              <a:buFont typeface="Arial" charset="0"/>
              <a:buChar char="•"/>
              <a:tabLst>
                <a:tab pos="460375" algn="l"/>
              </a:tabLst>
            </a:pPr>
            <a:endParaRPr lang="en-US" sz="1600" dirty="0"/>
          </a:p>
          <a:p>
            <a:pPr>
              <a:buFont typeface="Arial" charset="0"/>
              <a:buChar char="•"/>
              <a:tabLst>
                <a:tab pos="460375" algn="l"/>
              </a:tabLst>
            </a:pPr>
            <a:r>
              <a:rPr lang="en-US" sz="1600" dirty="0"/>
              <a:t> Enterprise Value $25.25M</a:t>
            </a:r>
          </a:p>
          <a:p>
            <a:pPr>
              <a:buFont typeface="Arial" charset="0"/>
              <a:buChar char="•"/>
              <a:tabLst>
                <a:tab pos="460375" algn="l"/>
              </a:tabLst>
            </a:pPr>
            <a:endParaRPr lang="en-US" sz="1600" dirty="0"/>
          </a:p>
          <a:p>
            <a:pPr>
              <a:buFont typeface="Arial" charset="0"/>
              <a:buChar char="•"/>
              <a:tabLst>
                <a:tab pos="460375" algn="l"/>
              </a:tabLst>
            </a:pPr>
            <a:r>
              <a:rPr lang="en-US" sz="1600" dirty="0"/>
              <a:t> $20M of Equity raised</a:t>
            </a:r>
          </a:p>
          <a:p>
            <a:pPr>
              <a:buFont typeface="Arial" charset="0"/>
              <a:buChar char="•"/>
              <a:tabLst>
                <a:tab pos="460375" algn="l"/>
              </a:tabLst>
            </a:pPr>
            <a:endParaRPr lang="en-US" sz="1600" dirty="0"/>
          </a:p>
          <a:p>
            <a:pPr>
              <a:buFont typeface="Arial" charset="0"/>
              <a:buChar char="•"/>
              <a:tabLst>
                <a:tab pos="460375" algn="l"/>
              </a:tabLst>
            </a:pPr>
            <a:r>
              <a:rPr lang="en-US" sz="1600" dirty="0"/>
              <a:t>“It’s all about our customers, shareholders and employees”</a:t>
            </a:r>
          </a:p>
          <a:p>
            <a:pPr>
              <a:buFont typeface="Arial" charset="0"/>
              <a:buChar char="•"/>
              <a:tabLst>
                <a:tab pos="460375" algn="l"/>
              </a:tabLst>
            </a:pPr>
            <a:endParaRPr lang="en-US" sz="1600" dirty="0"/>
          </a:p>
          <a:p>
            <a:pPr>
              <a:buFont typeface="Arial" charset="0"/>
              <a:buChar char="•"/>
              <a:tabLst>
                <a:tab pos="460375" algn="l"/>
              </a:tabLst>
            </a:pPr>
            <a:r>
              <a:rPr lang="en-US" sz="1600" dirty="0"/>
              <a:t> A new culture which is our culture today.</a:t>
            </a:r>
          </a:p>
          <a:p>
            <a:pPr>
              <a:buFont typeface="Arial" charset="0"/>
              <a:buChar char="•"/>
              <a:tabLst>
                <a:tab pos="460375" algn="l"/>
              </a:tabLst>
            </a:pPr>
            <a:endParaRPr lang="en-US" sz="1600" dirty="0"/>
          </a:p>
        </p:txBody>
      </p:sp>
      <p:sp>
        <p:nvSpPr>
          <p:cNvPr id="7" name="Right Arrow 6"/>
          <p:cNvSpPr/>
          <p:nvPr/>
        </p:nvSpPr>
        <p:spPr>
          <a:xfrm>
            <a:off x="4038600" y="16764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ight Arrow 7"/>
          <p:cNvSpPr/>
          <p:nvPr/>
        </p:nvSpPr>
        <p:spPr>
          <a:xfrm>
            <a:off x="4038600" y="21336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ight Arrow 8"/>
          <p:cNvSpPr/>
          <p:nvPr/>
        </p:nvSpPr>
        <p:spPr>
          <a:xfrm>
            <a:off x="4038600" y="28956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Right Arrow 9"/>
          <p:cNvSpPr/>
          <p:nvPr/>
        </p:nvSpPr>
        <p:spPr>
          <a:xfrm>
            <a:off x="4038600" y="38862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Right Arrow 10"/>
          <p:cNvSpPr/>
          <p:nvPr/>
        </p:nvSpPr>
        <p:spPr>
          <a:xfrm>
            <a:off x="4038600" y="44196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Right Arrow 11"/>
          <p:cNvSpPr/>
          <p:nvPr/>
        </p:nvSpPr>
        <p:spPr>
          <a:xfrm>
            <a:off x="4038600" y="48768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 name="Right Arrow 12"/>
          <p:cNvSpPr/>
          <p:nvPr/>
        </p:nvSpPr>
        <p:spPr>
          <a:xfrm>
            <a:off x="4038600" y="53340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Right Arrow 13"/>
          <p:cNvSpPr/>
          <p:nvPr/>
        </p:nvSpPr>
        <p:spPr>
          <a:xfrm>
            <a:off x="4038600" y="5943600"/>
            <a:ext cx="7620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0" name="Rectangle 2"/>
          <p:cNvSpPr>
            <a:spLocks noGrp="1" noChangeArrowheads="1"/>
          </p:cNvSpPr>
          <p:nvPr>
            <p:ph type="title" idx="4294967295"/>
          </p:nvPr>
        </p:nvSpPr>
        <p:spPr/>
        <p:txBody>
          <a:bodyPr/>
          <a:lstStyle/>
          <a:p>
            <a:r>
              <a:rPr lang="en-US" sz="2800" dirty="0" smtClean="0"/>
              <a:t>SciQuest today</a:t>
            </a:r>
          </a:p>
        </p:txBody>
      </p:sp>
      <p:sp>
        <p:nvSpPr>
          <p:cNvPr id="1031" name="Rectangle 8"/>
          <p:cNvSpPr>
            <a:spLocks noGrp="1" noChangeArrowheads="1"/>
          </p:cNvSpPr>
          <p:nvPr>
            <p:ph type="body" sz="half" idx="4294967295"/>
          </p:nvPr>
        </p:nvSpPr>
        <p:spPr>
          <a:xfrm>
            <a:off x="304800" y="762000"/>
            <a:ext cx="7239000" cy="4114800"/>
          </a:xfrm>
        </p:spPr>
        <p:txBody>
          <a:bodyPr/>
          <a:lstStyle/>
          <a:p>
            <a:pPr>
              <a:spcBef>
                <a:spcPct val="25000"/>
              </a:spcBef>
              <a:spcAft>
                <a:spcPct val="25000"/>
              </a:spcAft>
            </a:pPr>
            <a:r>
              <a:rPr lang="en-US" sz="1800" dirty="0" smtClean="0"/>
              <a:t>Leading provider of on-demand procurement and supplier enablement solutions for indirect goods</a:t>
            </a:r>
          </a:p>
          <a:p>
            <a:pPr>
              <a:spcBef>
                <a:spcPct val="25000"/>
              </a:spcBef>
              <a:spcAft>
                <a:spcPct val="25000"/>
              </a:spcAft>
            </a:pPr>
            <a:r>
              <a:rPr lang="en-US" sz="1800" dirty="0" smtClean="0"/>
              <a:t>Go-to-market strategy based on target verticals</a:t>
            </a:r>
          </a:p>
          <a:p>
            <a:pPr>
              <a:spcBef>
                <a:spcPct val="25000"/>
              </a:spcBef>
              <a:spcAft>
                <a:spcPct val="25000"/>
              </a:spcAft>
            </a:pPr>
            <a:r>
              <a:rPr lang="en-US" sz="1800" dirty="0" smtClean="0"/>
              <a:t>More than 165 customers in 16 countries and 5 languages</a:t>
            </a:r>
          </a:p>
          <a:p>
            <a:pPr>
              <a:spcBef>
                <a:spcPct val="25000"/>
              </a:spcBef>
              <a:spcAft>
                <a:spcPct val="25000"/>
              </a:spcAft>
            </a:pPr>
            <a:r>
              <a:rPr lang="en-US" sz="1800" dirty="0" smtClean="0"/>
              <a:t>Web-based, multi-tenant, single instance platform</a:t>
            </a:r>
          </a:p>
          <a:p>
            <a:pPr>
              <a:spcBef>
                <a:spcPct val="25000"/>
              </a:spcBef>
              <a:spcAft>
                <a:spcPct val="25000"/>
              </a:spcAft>
            </a:pPr>
            <a:r>
              <a:rPr lang="en-US" sz="1800" dirty="0" smtClean="0"/>
              <a:t>Recurring revenue driven by multi-year subscription agreements</a:t>
            </a:r>
          </a:p>
          <a:p>
            <a:pPr>
              <a:spcBef>
                <a:spcPct val="25000"/>
              </a:spcBef>
              <a:spcAft>
                <a:spcPct val="25000"/>
              </a:spcAft>
            </a:pPr>
            <a:r>
              <a:rPr lang="en-US" sz="1800" dirty="0" smtClean="0"/>
              <a:t>Long-term growth track record</a:t>
            </a:r>
          </a:p>
          <a:p>
            <a:pPr>
              <a:spcBef>
                <a:spcPct val="25000"/>
              </a:spcBef>
              <a:spcAft>
                <a:spcPct val="25000"/>
              </a:spcAft>
            </a:pPr>
            <a:r>
              <a:rPr lang="en-US" sz="1800" dirty="0" smtClean="0"/>
              <a:t>Sept. 24, 2010—successful IPO in a tough market</a:t>
            </a:r>
          </a:p>
        </p:txBody>
      </p:sp>
      <p:pic>
        <p:nvPicPr>
          <p:cNvPr id="1032" name="Picture 4"/>
          <p:cNvPicPr>
            <a:picLocks noChangeAspect="1" noChangeArrowheads="1"/>
          </p:cNvPicPr>
          <p:nvPr/>
        </p:nvPicPr>
        <p:blipFill>
          <a:blip r:embed="rId3" cstate="print"/>
          <a:srcRect/>
          <a:stretch>
            <a:fillRect/>
          </a:stretch>
        </p:blipFill>
        <p:spPr bwMode="auto">
          <a:xfrm>
            <a:off x="6096000" y="3429000"/>
            <a:ext cx="1219200" cy="500063"/>
          </a:xfrm>
          <a:prstGeom prst="rect">
            <a:avLst/>
          </a:prstGeom>
          <a:noFill/>
          <a:ln w="9525">
            <a:noFill/>
            <a:miter lim="800000"/>
            <a:headEnd/>
            <a:tailEnd/>
          </a:ln>
        </p:spPr>
      </p:pic>
      <p:pic>
        <p:nvPicPr>
          <p:cNvPr id="1033" name="Picture 2" descr="Bandwidth.com Partner Program"/>
          <p:cNvPicPr>
            <a:picLocks noChangeAspect="1" noChangeArrowheads="1"/>
          </p:cNvPicPr>
          <p:nvPr/>
        </p:nvPicPr>
        <p:blipFill>
          <a:blip r:embed="rId4" cstate="print"/>
          <a:srcRect/>
          <a:stretch>
            <a:fillRect/>
          </a:stretch>
        </p:blipFill>
        <p:spPr bwMode="auto">
          <a:xfrm>
            <a:off x="7620000" y="839788"/>
            <a:ext cx="1219200" cy="1141412"/>
          </a:xfrm>
          <a:prstGeom prst="rect">
            <a:avLst/>
          </a:prstGeom>
          <a:noFill/>
          <a:ln w="9525">
            <a:noFill/>
            <a:miter lim="800000"/>
            <a:headEnd/>
            <a:tailEnd/>
          </a:ln>
        </p:spPr>
      </p:pic>
      <p:pic>
        <p:nvPicPr>
          <p:cNvPr id="1034" name="Picture 18"/>
          <p:cNvPicPr>
            <a:picLocks noChangeAspect="1" noChangeArrowheads="1"/>
          </p:cNvPicPr>
          <p:nvPr/>
        </p:nvPicPr>
        <p:blipFill>
          <a:blip r:embed="rId5" cstate="print"/>
          <a:srcRect/>
          <a:stretch>
            <a:fillRect/>
          </a:stretch>
        </p:blipFill>
        <p:spPr bwMode="auto">
          <a:xfrm>
            <a:off x="7620000" y="2055813"/>
            <a:ext cx="1216025" cy="1804987"/>
          </a:xfrm>
          <a:prstGeom prst="rect">
            <a:avLst/>
          </a:prstGeom>
          <a:noFill/>
          <a:ln w="9525">
            <a:noFill/>
            <a:miter lim="800000"/>
            <a:headEnd/>
            <a:tailEnd/>
          </a:ln>
        </p:spPr>
      </p:pic>
      <p:graphicFrame>
        <p:nvGraphicFramePr>
          <p:cNvPr id="15" name="Object 5"/>
          <p:cNvGraphicFramePr>
            <a:graphicFrameLocks noChangeAspect="1"/>
          </p:cNvGraphicFramePr>
          <p:nvPr/>
        </p:nvGraphicFramePr>
        <p:xfrm>
          <a:off x="533400" y="4343400"/>
          <a:ext cx="2514600" cy="18288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Object 4"/>
          <p:cNvGraphicFramePr>
            <a:graphicFrameLocks noChangeAspect="1"/>
          </p:cNvGraphicFramePr>
          <p:nvPr/>
        </p:nvGraphicFramePr>
        <p:xfrm>
          <a:off x="6400800" y="4572000"/>
          <a:ext cx="2514600" cy="1577975"/>
        </p:xfrm>
        <a:graphic>
          <a:graphicData uri="http://schemas.openxmlformats.org/drawingml/2006/chart">
            <c:chart xmlns:c="http://schemas.openxmlformats.org/drawingml/2006/chart" xmlns:r="http://schemas.openxmlformats.org/officeDocument/2006/relationships" r:id="rId7"/>
          </a:graphicData>
        </a:graphic>
      </p:graphicFrame>
      <p:sp>
        <p:nvSpPr>
          <p:cNvPr id="1036" name="AutoShape 10"/>
          <p:cNvSpPr>
            <a:spLocks noChangeAspect="1" noChangeArrowheads="1"/>
          </p:cNvSpPr>
          <p:nvPr/>
        </p:nvSpPr>
        <p:spPr bwMode="auto">
          <a:xfrm>
            <a:off x="7239000" y="4191000"/>
            <a:ext cx="1069975" cy="207963"/>
          </a:xfrm>
          <a:prstGeom prst="roundRect">
            <a:avLst>
              <a:gd name="adj" fmla="val 16667"/>
            </a:avLst>
          </a:prstGeom>
          <a:solidFill>
            <a:schemeClr val="accent1"/>
          </a:solidFill>
          <a:ln w="9525">
            <a:noFill/>
            <a:round/>
            <a:headEnd/>
            <a:tailEnd/>
          </a:ln>
        </p:spPr>
        <p:txBody>
          <a:bodyPr wrap="none" anchor="ctr"/>
          <a:lstStyle/>
          <a:p>
            <a:pPr algn="ctr"/>
            <a:r>
              <a:rPr lang="en-US" sz="800" b="1" dirty="0">
                <a:solidFill>
                  <a:schemeClr val="bg1"/>
                </a:solidFill>
              </a:rPr>
              <a:t>Customers </a:t>
            </a:r>
          </a:p>
        </p:txBody>
      </p:sp>
      <p:sp>
        <p:nvSpPr>
          <p:cNvPr id="1037" name="AutoShape 10"/>
          <p:cNvSpPr>
            <a:spLocks noChangeAspect="1" noChangeArrowheads="1"/>
          </p:cNvSpPr>
          <p:nvPr/>
        </p:nvSpPr>
        <p:spPr bwMode="auto">
          <a:xfrm>
            <a:off x="3886200" y="4191000"/>
            <a:ext cx="1524000" cy="228600"/>
          </a:xfrm>
          <a:prstGeom prst="roundRect">
            <a:avLst>
              <a:gd name="adj" fmla="val 16667"/>
            </a:avLst>
          </a:prstGeom>
          <a:solidFill>
            <a:schemeClr val="accent1"/>
          </a:solidFill>
          <a:ln w="9525">
            <a:noFill/>
            <a:round/>
            <a:headEnd/>
            <a:tailEnd/>
          </a:ln>
        </p:spPr>
        <p:txBody>
          <a:bodyPr wrap="none" anchor="ctr"/>
          <a:lstStyle/>
          <a:p>
            <a:pPr algn="ctr"/>
            <a:r>
              <a:rPr lang="en-US" sz="800" b="1" dirty="0" smtClean="0">
                <a:solidFill>
                  <a:schemeClr val="bg1"/>
                </a:solidFill>
              </a:rPr>
              <a:t>Adjusted Free Cash </a:t>
            </a:r>
            <a:r>
              <a:rPr lang="en-US" sz="800" b="1" dirty="0">
                <a:solidFill>
                  <a:schemeClr val="bg1"/>
                </a:solidFill>
              </a:rPr>
              <a:t>Flow  (K$) </a:t>
            </a:r>
          </a:p>
        </p:txBody>
      </p:sp>
      <p:sp>
        <p:nvSpPr>
          <p:cNvPr id="1038" name="AutoShape 10"/>
          <p:cNvSpPr>
            <a:spLocks noChangeAspect="1" noChangeArrowheads="1"/>
          </p:cNvSpPr>
          <p:nvPr/>
        </p:nvSpPr>
        <p:spPr bwMode="auto">
          <a:xfrm>
            <a:off x="838200" y="4114800"/>
            <a:ext cx="1069975" cy="207963"/>
          </a:xfrm>
          <a:prstGeom prst="roundRect">
            <a:avLst>
              <a:gd name="adj" fmla="val 16667"/>
            </a:avLst>
          </a:prstGeom>
          <a:solidFill>
            <a:schemeClr val="accent1"/>
          </a:solidFill>
          <a:ln w="9525">
            <a:noFill/>
            <a:round/>
            <a:headEnd/>
            <a:tailEnd/>
          </a:ln>
        </p:spPr>
        <p:txBody>
          <a:bodyPr wrap="none" anchor="ctr"/>
          <a:lstStyle/>
          <a:p>
            <a:pPr algn="ctr"/>
            <a:r>
              <a:rPr lang="en-US" sz="800" b="1" dirty="0">
                <a:solidFill>
                  <a:schemeClr val="bg1"/>
                </a:solidFill>
              </a:rPr>
              <a:t>Revenue (K$)</a:t>
            </a:r>
          </a:p>
        </p:txBody>
      </p:sp>
      <p:graphicFrame>
        <p:nvGraphicFramePr>
          <p:cNvPr id="20" name="Chart 19"/>
          <p:cNvGraphicFramePr/>
          <p:nvPr/>
        </p:nvGraphicFramePr>
        <p:xfrm>
          <a:off x="3352800" y="4394200"/>
          <a:ext cx="2819400" cy="1879600"/>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146BA8"/>
      </a:accent1>
      <a:accent2>
        <a:srgbClr val="97B065"/>
      </a:accent2>
      <a:accent3>
        <a:srgbClr val="B69911"/>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7755</TotalTime>
  <Words>2057</Words>
  <Application>Microsoft Macintosh PowerPoint</Application>
  <PresentationFormat>On-screen Show (4:3)</PresentationFormat>
  <Paragraphs>335</Paragraphs>
  <Slides>49</Slides>
  <Notes>4</Notes>
  <HiddenSlides>0</HiddenSlides>
  <MMClips>0</MMClips>
  <ScaleCrop>false</ScaleCrop>
  <HeadingPairs>
    <vt:vector size="4" baseType="variant">
      <vt:variant>
        <vt:lpstr>Design Template</vt:lpstr>
      </vt:variant>
      <vt:variant>
        <vt:i4>1</vt:i4>
      </vt:variant>
      <vt:variant>
        <vt:lpstr>Slide Titles</vt:lpstr>
      </vt:variant>
      <vt:variant>
        <vt:i4>49</vt:i4>
      </vt:variant>
    </vt:vector>
  </HeadingPairs>
  <TitlesOfParts>
    <vt:vector size="50" baseType="lpstr">
      <vt:lpstr>Default Design</vt:lpstr>
      <vt:lpstr>Emerging from  the Ashes:     </vt:lpstr>
      <vt:lpstr>Safe Harbor</vt:lpstr>
      <vt:lpstr>Discussion Summary</vt:lpstr>
      <vt:lpstr>The story of Questie…</vt:lpstr>
      <vt:lpstr>A little guy and a lot of money…</vt:lpstr>
      <vt:lpstr>SciQuest.com</vt:lpstr>
      <vt:lpstr>The Mindset…</vt:lpstr>
      <vt:lpstr>The Change</vt:lpstr>
      <vt:lpstr>SciQuest today</vt:lpstr>
      <vt:lpstr>Foundation for Profitable Growth</vt:lpstr>
      <vt:lpstr>My Leadership  Misconceptions</vt:lpstr>
      <vt:lpstr>Slide 12</vt:lpstr>
      <vt:lpstr>Slide 13</vt:lpstr>
      <vt:lpstr>Slide 14</vt:lpstr>
      <vt:lpstr>Slide 15</vt:lpstr>
      <vt:lpstr>Leadership Misconception #1</vt:lpstr>
      <vt:lpstr>Leadership Misconception #1</vt:lpstr>
      <vt:lpstr>Why?</vt:lpstr>
      <vt:lpstr>Leadership Misconception #2</vt:lpstr>
      <vt:lpstr>Leadership Misconception #2</vt:lpstr>
      <vt:lpstr>Why?</vt:lpstr>
      <vt:lpstr>Leadership Misconception #3</vt:lpstr>
      <vt:lpstr>Leadership Misconception #3</vt:lpstr>
      <vt:lpstr>Why?</vt:lpstr>
      <vt:lpstr>Leadership Misconception #4</vt:lpstr>
      <vt:lpstr>Leadership Misconception #4</vt:lpstr>
      <vt:lpstr>Why?</vt:lpstr>
      <vt:lpstr>Leadership Misconception #5</vt:lpstr>
      <vt:lpstr>Leadership Misconception #5</vt:lpstr>
      <vt:lpstr>Why?</vt:lpstr>
      <vt:lpstr>Leadership Misconception #6</vt:lpstr>
      <vt:lpstr>Leadership Misconception #6</vt:lpstr>
      <vt:lpstr>Why?</vt:lpstr>
      <vt:lpstr>Leadership Misconception #7</vt:lpstr>
      <vt:lpstr>Leadership Misconception #7</vt:lpstr>
      <vt:lpstr>Why?</vt:lpstr>
      <vt:lpstr>Our Key Leadership  Concepts</vt:lpstr>
      <vt:lpstr>Our Key Leadership Concepts</vt:lpstr>
      <vt:lpstr>Principles We  Live By</vt:lpstr>
      <vt:lpstr>Principles We Live By</vt:lpstr>
      <vt:lpstr>Principles We Live By</vt:lpstr>
      <vt:lpstr>Principles We Live By</vt:lpstr>
      <vt:lpstr>Principles We Live By</vt:lpstr>
      <vt:lpstr>Principles We Live By</vt:lpstr>
      <vt:lpstr>Principles We Live By</vt:lpstr>
      <vt:lpstr>Principles We Live By</vt:lpstr>
      <vt:lpstr>Principles We Live By</vt:lpstr>
      <vt:lpstr>Principles We Live By</vt:lpstr>
      <vt:lpstr>Emerging from the Ashes:</vt:lpstr>
    </vt:vector>
  </TitlesOfParts>
  <Company>Orbit Design Works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Will Go Here</dc:title>
  <dc:creator>Adrienne Turner</dc:creator>
  <cp:lastModifiedBy>Ken Tate</cp:lastModifiedBy>
  <cp:revision>634</cp:revision>
  <dcterms:created xsi:type="dcterms:W3CDTF">2010-11-04T16:30:15Z</dcterms:created>
  <dcterms:modified xsi:type="dcterms:W3CDTF">2010-11-04T16:30:29Z</dcterms:modified>
</cp:coreProperties>
</file>