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56" r:id="rId2"/>
    <p:sldId id="257" r:id="rId3"/>
    <p:sldId id="286" r:id="rId4"/>
    <p:sldId id="301" r:id="rId5"/>
    <p:sldId id="260" r:id="rId6"/>
    <p:sldId id="262" r:id="rId7"/>
    <p:sldId id="263" r:id="rId8"/>
    <p:sldId id="264"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265" r:id="rId22"/>
    <p:sldId id="285" r:id="rId23"/>
  </p:sldIdLst>
  <p:sldSz cx="9144000" cy="6858000" type="screen4x3"/>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DF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435" autoAdjust="0"/>
  </p:normalViewPr>
  <p:slideViewPr>
    <p:cSldViewPr>
      <p:cViewPr>
        <p:scale>
          <a:sx n="100" d="100"/>
          <a:sy n="100" d="100"/>
        </p:scale>
        <p:origin x="-8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327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tags" Target="tags/tag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F7D02BC-678A-4932-B82B-1499DA207151}" type="datetimeFigureOut">
              <a:rPr lang="en-US" smtClean="0"/>
              <a:pPr/>
              <a:t>3/27/12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8C1209-4D24-4E6B-B850-B0D789831E21}" type="slidenum">
              <a:rPr lang="en-US" smtClean="0"/>
              <a:pPr/>
              <a:t>‹#›</a:t>
            </a:fld>
            <a:endParaRPr lang="en-US"/>
          </a:p>
        </p:txBody>
      </p:sp>
    </p:spTree>
    <p:extLst>
      <p:ext uri="{BB962C8B-B14F-4D97-AF65-F5344CB8AC3E}">
        <p14:creationId xmlns:p14="http://schemas.microsoft.com/office/powerpoint/2010/main" val="39925149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766E1-CEEA-41BF-A457-E538D89CB544}" type="datetimeFigureOut">
              <a:rPr lang="en-US" smtClean="0"/>
              <a:pPr/>
              <a:t>3/27/12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46C6A2-84B9-4F4B-9D29-2CFB53138DBA}" type="slidenum">
              <a:rPr lang="en-US" smtClean="0"/>
              <a:pPr/>
              <a:t>‹#›</a:t>
            </a:fld>
            <a:endParaRPr lang="en-US"/>
          </a:p>
        </p:txBody>
      </p:sp>
    </p:spTree>
    <p:extLst>
      <p:ext uri="{BB962C8B-B14F-4D97-AF65-F5344CB8AC3E}">
        <p14:creationId xmlns:p14="http://schemas.microsoft.com/office/powerpoint/2010/main" val="366903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46C6A2-84B9-4F4B-9D29-2CFB53138DB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46C6A2-84B9-4F4B-9D29-2CFB53138DB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Who are we teaching today?</a:t>
            </a:r>
          </a:p>
          <a:p>
            <a:endParaRPr lang="en-US" dirty="0" smtClean="0"/>
          </a:p>
          <a:p>
            <a:r>
              <a:rPr lang="en-US" dirty="0" smtClean="0"/>
              <a:t>The</a:t>
            </a:r>
            <a:r>
              <a:rPr lang="en-US" baseline="0" dirty="0" smtClean="0"/>
              <a:t> traditional </a:t>
            </a:r>
            <a:r>
              <a:rPr lang="en-US" baseline="0" dirty="0" err="1" smtClean="0"/>
              <a:t>vs</a:t>
            </a:r>
            <a:r>
              <a:rPr lang="en-US" baseline="0" dirty="0" smtClean="0"/>
              <a:t> the non-traditional come to the classroom – virtual or face to face – with different needs. </a:t>
            </a:r>
          </a:p>
          <a:p>
            <a:endParaRPr lang="en-US" baseline="0" dirty="0" smtClean="0"/>
          </a:p>
          <a:p>
            <a:r>
              <a:rPr lang="en-US" baseline="0" dirty="0" smtClean="0"/>
              <a:t>How does our eLearning address the needs of these different students?</a:t>
            </a:r>
          </a:p>
          <a:p>
            <a:endParaRPr lang="en-US" dirty="0" smtClean="0"/>
          </a:p>
        </p:txBody>
      </p:sp>
      <p:sp>
        <p:nvSpPr>
          <p:cNvPr id="4" name="Slide Number Placeholder 3"/>
          <p:cNvSpPr>
            <a:spLocks noGrp="1"/>
          </p:cNvSpPr>
          <p:nvPr>
            <p:ph type="sldNum" sz="quarter" idx="10"/>
          </p:nvPr>
        </p:nvSpPr>
        <p:spPr/>
        <p:txBody>
          <a:bodyPr/>
          <a:lstStyle/>
          <a:p>
            <a:fld id="{FB46C6A2-84B9-4F4B-9D29-2CFB53138DBA}"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lvl="0"/>
            <a:r>
              <a:rPr lang="en-US" sz="1400" dirty="0" smtClean="0"/>
              <a:t>North Carolina’s community colleges open the door to high-quality, accessible educational opportunities that minimize barriers to post-secondary education. The colleges offer </a:t>
            </a:r>
            <a:r>
              <a:rPr lang="en-US" sz="1400" b="1" dirty="0" smtClean="0"/>
              <a:t>associate degrees, college transfer programs, job training, literacy, and adult education.</a:t>
            </a:r>
            <a:r>
              <a:rPr lang="en-US" sz="1400" dirty="0" smtClean="0"/>
              <a:t> The colleges maximize student success, prepare a competitive workforce that can succeed on a global stage, and offer services that improve the lives and well-being of individuals in their communities. </a:t>
            </a:r>
          </a:p>
          <a:p>
            <a:pPr lvl="0"/>
            <a:endParaRPr lang="en-US" sz="1400" dirty="0" smtClean="0"/>
          </a:p>
          <a:p>
            <a:pPr lvl="0"/>
            <a:r>
              <a:rPr lang="en-US" sz="1400" dirty="0" smtClean="0"/>
              <a:t>The </a:t>
            </a:r>
            <a:r>
              <a:rPr lang="en-US" sz="1400" b="1" dirty="0" smtClean="0"/>
              <a:t>58 colleges provide an accessible opportunity for educational success to all 100 counties.</a:t>
            </a:r>
            <a:r>
              <a:rPr lang="en-US" sz="1400" dirty="0" smtClean="0"/>
              <a:t>  There are </a:t>
            </a:r>
            <a:r>
              <a:rPr lang="en-US" sz="1400" b="1" dirty="0" smtClean="0"/>
              <a:t>160 physical facilities – 58 main campuses, 28 multi-campuses and 74 off-campus sites </a:t>
            </a:r>
            <a:r>
              <a:rPr lang="en-US" sz="1400" dirty="0" smtClean="0"/>
              <a:t>– that bring </a:t>
            </a:r>
            <a:r>
              <a:rPr lang="en-US" sz="1400" b="1" dirty="0" smtClean="0"/>
              <a:t>community college classrooms within a 30-minute drive of virtually every North Carolinian, and distance learning technology reaches students in their homes and workplaces. </a:t>
            </a:r>
          </a:p>
          <a:p>
            <a:pPr lvl="0"/>
            <a:endParaRPr lang="en-US" sz="1400" dirty="0" smtClean="0"/>
          </a:p>
          <a:p>
            <a:pPr lvl="0"/>
            <a:r>
              <a:rPr lang="en-US" sz="1400" b="1" dirty="0" smtClean="0"/>
              <a:t>Community colleges provide the programs needed to build the economy by preparing students to do the jobs available now and in the future. </a:t>
            </a:r>
            <a:r>
              <a:rPr lang="en-US" sz="1400" dirty="0" smtClean="0"/>
              <a:t>There are more than </a:t>
            </a:r>
            <a:r>
              <a:rPr lang="en-US" sz="1400" b="1" dirty="0" smtClean="0"/>
              <a:t>1,000 curriculum programs </a:t>
            </a:r>
            <a:r>
              <a:rPr lang="en-US" sz="1400" dirty="0" smtClean="0"/>
              <a:t>under more than 250 curriculum titles offered across the state.  Programs are offered at the certificate, diploma and associate degree levels. </a:t>
            </a:r>
            <a:r>
              <a:rPr lang="en-US" sz="1400" b="1" dirty="0" smtClean="0"/>
              <a:t> New programs are established as a response to local and regional labor market needs and student demand</a:t>
            </a:r>
            <a:r>
              <a:rPr lang="en-US" sz="1400" dirty="0" smtClean="0"/>
              <a:t>. </a:t>
            </a:r>
          </a:p>
          <a:p>
            <a:pPr lvl="0"/>
            <a:endParaRPr lang="en-US" dirty="0" smtClean="0"/>
          </a:p>
          <a:p>
            <a:r>
              <a:rPr lang="en-US" sz="1400" dirty="0" smtClean="0"/>
              <a:t/>
            </a:r>
            <a:br>
              <a:rPr lang="en-US" sz="1400" dirty="0" smtClean="0"/>
            </a:br>
            <a:endParaRPr lang="en-US" sz="1400" dirty="0"/>
          </a:p>
        </p:txBody>
      </p:sp>
      <p:sp>
        <p:nvSpPr>
          <p:cNvPr id="4" name="Slide Number Placeholder 3"/>
          <p:cNvSpPr>
            <a:spLocks noGrp="1"/>
          </p:cNvSpPr>
          <p:nvPr>
            <p:ph type="sldNum" sz="quarter" idx="10"/>
          </p:nvPr>
        </p:nvSpPr>
        <p:spPr/>
        <p:txBody>
          <a:bodyPr/>
          <a:lstStyle/>
          <a:p>
            <a:fld id="{FB46C6A2-84B9-4F4B-9D29-2CFB53138DBA}"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400" kern="1200" dirty="0" smtClean="0">
                <a:solidFill>
                  <a:schemeClr val="tx1"/>
                </a:solidFill>
                <a:latin typeface="+mn-lt"/>
                <a:ea typeface="+mn-ea"/>
                <a:cs typeface="+mn-cs"/>
              </a:rPr>
              <a:t>Community college students have a positive effect on the state’s economy. More than 95% are in-state residents who remain and work in the state after completion, thereby contributing to the tax base.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The average age of a community college student is 32; curriculum students are slightly younger than continuing education students.  About 63 percent of curriculum students are women.  About two-thirds of curriculum students are white, a fourth are African-American, and 3.4 percent of curriculum students are Hispanic </a:t>
            </a:r>
          </a:p>
          <a:p>
            <a:pPr lvl="0"/>
            <a:r>
              <a:rPr lang="en-US" sz="1400" kern="1200" dirty="0" smtClean="0">
                <a:solidFill>
                  <a:schemeClr val="tx1"/>
                </a:solidFill>
                <a:latin typeface="+mn-lt"/>
                <a:ea typeface="+mn-ea"/>
                <a:cs typeface="+mn-cs"/>
              </a:rPr>
              <a:t>More than two-thirds of community college students work while attending college and most of them have family responsibilities.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High school students greatly benefit from the partnership between public schools and community colleges.  Students find flexible, seamless, student-centered educational opportunities which maximize the use of resources and educational opportunities not otherwise accessible to them through traditional high school programs.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North Carolina’s community colleges also partner with North Carolina’s public and private universities through active articulation agreements that strengthen the opportunities for transfer students seeking a four-year degree.  Transfer students historically perform as well or better than native university students.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North Carolinians can find access to basic education and literacy resources at community colleges.  More than 135,000 individuals honed the skills that are needed to prepare adults to seek employment.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The goal of the Basic Skills program is to give adults the ability to become full partners in the educational development of their children, and assist them in the completion of a secondary school education.  Services include English as a Second Language, Adult Basic Education, General Educational Development (GED), and Adult High School. </a:t>
            </a:r>
          </a:p>
          <a:p>
            <a:endParaRPr lang="en-US" sz="1400" dirty="0"/>
          </a:p>
        </p:txBody>
      </p:sp>
      <p:sp>
        <p:nvSpPr>
          <p:cNvPr id="4" name="Slide Number Placeholder 3"/>
          <p:cNvSpPr>
            <a:spLocks noGrp="1"/>
          </p:cNvSpPr>
          <p:nvPr>
            <p:ph type="sldNum" sz="quarter" idx="10"/>
          </p:nvPr>
        </p:nvSpPr>
        <p:spPr/>
        <p:txBody>
          <a:bodyPr/>
          <a:lstStyle/>
          <a:p>
            <a:fld id="{FB46C6A2-84B9-4F4B-9D29-2CFB53138DBA}"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400" kern="1200" dirty="0" smtClean="0">
                <a:solidFill>
                  <a:schemeClr val="tx1"/>
                </a:solidFill>
                <a:latin typeface="+mn-lt"/>
                <a:ea typeface="+mn-ea"/>
                <a:cs typeface="+mn-cs"/>
              </a:rPr>
              <a:t> Existing North Carolina businesses and industries remain competitive because of the creative and innovative customized training and/or retraining their workers received from community colleges.  New and expanding companies locate or grow in North Carolina because of the free customized training their workers receive.  In 2006-07, 30,108 workers of 771 existing, new or expanding companies participated in 603 skills classes or received this specialized training.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The NC Community Colleges’ </a:t>
            </a:r>
            <a:r>
              <a:rPr lang="en-US" sz="1400" kern="1200" dirty="0" err="1" smtClean="0">
                <a:solidFill>
                  <a:schemeClr val="tx1"/>
                </a:solidFill>
                <a:latin typeface="+mn-lt"/>
                <a:ea typeface="+mn-ea"/>
                <a:cs typeface="+mn-cs"/>
              </a:rPr>
              <a:t>BioNetwork</a:t>
            </a:r>
            <a:r>
              <a:rPr lang="en-US" sz="1400" kern="1200" dirty="0" smtClean="0">
                <a:solidFill>
                  <a:schemeClr val="tx1"/>
                </a:solidFill>
                <a:latin typeface="+mn-lt"/>
                <a:ea typeface="+mn-ea"/>
                <a:cs typeface="+mn-cs"/>
              </a:rPr>
              <a:t> connects the more than 20 community colleges across the state offering specialized biotechnology-related education and training for the $9.4 billion life sciences industry.  </a:t>
            </a:r>
            <a:r>
              <a:rPr lang="en-US" sz="1400" kern="1200" dirty="0" err="1" smtClean="0">
                <a:solidFill>
                  <a:schemeClr val="tx1"/>
                </a:solidFill>
                <a:latin typeface="+mn-lt"/>
                <a:ea typeface="+mn-ea"/>
                <a:cs typeface="+mn-cs"/>
              </a:rPr>
              <a:t>BioNetwork's</a:t>
            </a:r>
            <a:r>
              <a:rPr lang="en-US" sz="1400" kern="1200" dirty="0" smtClean="0">
                <a:solidFill>
                  <a:schemeClr val="tx1"/>
                </a:solidFill>
                <a:latin typeface="+mn-lt"/>
                <a:ea typeface="+mn-ea"/>
                <a:cs typeface="+mn-cs"/>
              </a:rPr>
              <a:t> advanced industry training for this FDA-regulated sector is a key component in the state's strategy to meet the specialized workforce development needs of the growing </a:t>
            </a:r>
            <a:r>
              <a:rPr lang="en-US" sz="1400" kern="1200" dirty="0" err="1" smtClean="0">
                <a:solidFill>
                  <a:schemeClr val="tx1"/>
                </a:solidFill>
                <a:latin typeface="+mn-lt"/>
                <a:ea typeface="+mn-ea"/>
                <a:cs typeface="+mn-cs"/>
              </a:rPr>
              <a:t>biomanufacturing</a:t>
            </a:r>
            <a:r>
              <a:rPr lang="en-US" sz="1400" kern="1200" dirty="0" smtClean="0">
                <a:solidFill>
                  <a:schemeClr val="tx1"/>
                </a:solidFill>
                <a:latin typeface="+mn-lt"/>
                <a:ea typeface="+mn-ea"/>
                <a:cs typeface="+mn-cs"/>
              </a:rPr>
              <a:t> and pharmaceutical industry in North Carolina.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In 2006-07, the 58 Small Business Centers of the NCCCS provided free, confidential counseling for new and existing businesses.  The Centers served 80,146 clients, providing counseling, training seminars and referral services to help find solutions to challenging business questions.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The Human Resource Development (HRD) program provides skill assessment services, employability skills training, and career development counseling to unemployed and underemployed  adults.  Growing ranks of displaced workers led to 84,310 receiving employability skills training in 2006-07. </a:t>
            </a:r>
          </a:p>
          <a:p>
            <a:pPr lvl="0"/>
            <a:endParaRPr lang="en-US" sz="1400" kern="1200" dirty="0" smtClean="0">
              <a:solidFill>
                <a:schemeClr val="tx1"/>
              </a:solidFill>
              <a:latin typeface="+mn-lt"/>
              <a:ea typeface="+mn-ea"/>
              <a:cs typeface="+mn-cs"/>
            </a:endParaRPr>
          </a:p>
          <a:p>
            <a:pPr lvl="0"/>
            <a:r>
              <a:rPr lang="en-US" sz="1400" kern="1200" dirty="0" smtClean="0">
                <a:solidFill>
                  <a:schemeClr val="tx1"/>
                </a:solidFill>
                <a:latin typeface="+mn-lt"/>
                <a:ea typeface="+mn-ea"/>
                <a:cs typeface="+mn-cs"/>
              </a:rPr>
              <a:t>Workforce continuing education courses provide pathways to a variety of certification, pre-licensing, license renewal, and skill development opportunities.  North Carolina Community Colleges offer more than 200 courses leading to the certification and recertification required by external agencies. </a:t>
            </a:r>
          </a:p>
          <a:p>
            <a:endParaRPr lang="en-US" dirty="0"/>
          </a:p>
        </p:txBody>
      </p:sp>
      <p:sp>
        <p:nvSpPr>
          <p:cNvPr id="4" name="Slide Number Placeholder 3"/>
          <p:cNvSpPr>
            <a:spLocks noGrp="1"/>
          </p:cNvSpPr>
          <p:nvPr>
            <p:ph type="sldNum" sz="quarter" idx="10"/>
          </p:nvPr>
        </p:nvSpPr>
        <p:spPr/>
        <p:txBody>
          <a:bodyPr/>
          <a:lstStyle/>
          <a:p>
            <a:fld id="{FB46C6A2-84B9-4F4B-9D29-2CFB53138DBA}"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CIS is only one of many initiatives</a:t>
            </a:r>
            <a:r>
              <a:rPr lang="en-US" sz="1400" baseline="0" dirty="0" smtClean="0"/>
              <a:t> this size and complexity</a:t>
            </a:r>
            <a:endParaRPr lang="en-US" sz="1400" dirty="0"/>
          </a:p>
        </p:txBody>
      </p:sp>
      <p:sp>
        <p:nvSpPr>
          <p:cNvPr id="4" name="Slide Number Placeholder 3"/>
          <p:cNvSpPr>
            <a:spLocks noGrp="1"/>
          </p:cNvSpPr>
          <p:nvPr>
            <p:ph type="sldNum" sz="quarter" idx="10"/>
          </p:nvPr>
        </p:nvSpPr>
        <p:spPr/>
        <p:txBody>
          <a:bodyPr/>
          <a:lstStyle/>
          <a:p>
            <a:fld id="{FB46C6A2-84B9-4F4B-9D29-2CFB53138DBA}"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46C6A2-84B9-4F4B-9D29-2CFB53138DBA}"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46C6A2-84B9-4F4B-9D29-2CFB53138DBA}"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83FE69EF-6784-4225-89AA-E6C06863EC96}" type="datetime1">
              <a:rPr lang="en-US" smtClean="0"/>
              <a:pPr/>
              <a:t>3/27/12</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B1EC54-034C-46DC-8500-E99EB784E404}" type="datetime1">
              <a:rPr lang="en-US" smtClean="0"/>
              <a:pPr/>
              <a:t>3/27/12</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33C96-DA9D-4C8D-A443-56B68AA6C52B}" type="datetime1">
              <a:rPr lang="en-US" smtClean="0"/>
              <a:pPr/>
              <a:t>3/27/12</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89085A-6F1E-42B7-ADB4-8C5113284129}" type="datetime1">
              <a:rPr lang="en-US" smtClean="0"/>
              <a:pPr/>
              <a:t>3/27/12</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331CE040-2E79-4EF6-B110-590348DE69FC}" type="datetime1">
              <a:rPr lang="en-US" smtClean="0"/>
              <a:pPr/>
              <a:t>3/27/12</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2DE26E-BECB-4060-9299-C96746AEAA62}" type="datetime1">
              <a:rPr lang="en-US" smtClean="0"/>
              <a:pPr/>
              <a:t>3/27/12</a:t>
            </a:fld>
            <a:endParaRPr lang="en-US"/>
          </a:p>
        </p:txBody>
      </p:sp>
      <p:sp>
        <p:nvSpPr>
          <p:cNvPr id="7" name="Slide Number Placeholder 6"/>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7CFC23-99AF-4883-881F-A6DD366A843C}" type="datetime1">
              <a:rPr lang="en-US" smtClean="0"/>
              <a:pPr/>
              <a:t>3/27/12</a:t>
            </a:fld>
            <a:endParaRPr lang="en-US"/>
          </a:p>
        </p:txBody>
      </p:sp>
      <p:sp>
        <p:nvSpPr>
          <p:cNvPr id="9" name="Slide Number Placeholder 8"/>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6B7775-0FB7-4EC8-BCB2-C596B636DF03}" type="datetime1">
              <a:rPr lang="en-US" smtClean="0"/>
              <a:pPr/>
              <a:t>3/27/12</a:t>
            </a:fld>
            <a:endParaRPr lang="en-US"/>
          </a:p>
        </p:txBody>
      </p:sp>
      <p:sp>
        <p:nvSpPr>
          <p:cNvPr id="5" name="Slide Number Placeholder 4"/>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B3495-C270-42FA-BEA2-29A2E18E9D6B}" type="datetime1">
              <a:rPr lang="en-US" smtClean="0"/>
              <a:pPr/>
              <a:t>3/27/12</a:t>
            </a:fld>
            <a:endParaRPr lang="en-US"/>
          </a:p>
        </p:txBody>
      </p:sp>
      <p:sp>
        <p:nvSpPr>
          <p:cNvPr id="4" name="Slide Number Placeholder 3"/>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A9BB50-6DD7-4EEF-8CC7-AC3030BD2D49}" type="datetime1">
              <a:rPr lang="en-US" smtClean="0"/>
              <a:pPr/>
              <a:t>3/27/12</a:t>
            </a:fld>
            <a:endParaRPr lang="en-US"/>
          </a:p>
        </p:txBody>
      </p:sp>
      <p:sp>
        <p:nvSpPr>
          <p:cNvPr id="7" name="Slide Number Placeholder 6"/>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8AB168-0F9A-485B-99C3-0E1B6524C3BC}" type="datetime1">
              <a:rPr lang="en-US" smtClean="0"/>
              <a:pPr/>
              <a:t>3/27/12</a:t>
            </a:fld>
            <a:endParaRPr lang="en-US"/>
          </a:p>
        </p:txBody>
      </p:sp>
      <p:sp>
        <p:nvSpPr>
          <p:cNvPr id="7" name="Slide Number Placeholder 6"/>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19400" y="609600"/>
            <a:ext cx="6096000" cy="94456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6C345-A948-4B2E-87CB-4EF8A38F23A6}" type="datetime1">
              <a:rPr lang="en-US" smtClean="0"/>
              <a:pPr/>
              <a:t>3/27/12</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07EB5-E551-4081-B1D4-5458D7644D4F}" type="slidenum">
              <a:rPr lang="en-US" smtClean="0"/>
              <a:pPr/>
              <a:t>‹#›</a:t>
            </a:fld>
            <a:endParaRPr lang="en-US" dirty="0"/>
          </a:p>
        </p:txBody>
      </p:sp>
      <p:sp>
        <p:nvSpPr>
          <p:cNvPr id="9" name="TextBox 8"/>
          <p:cNvSpPr txBox="1"/>
          <p:nvPr userDrawn="1"/>
        </p:nvSpPr>
        <p:spPr>
          <a:xfrm>
            <a:off x="3048000" y="6324600"/>
            <a:ext cx="3048000" cy="369332"/>
          </a:xfrm>
          <a:prstGeom prst="rect">
            <a:avLst/>
          </a:prstGeom>
          <a:noFill/>
        </p:spPr>
        <p:txBody>
          <a:bodyPr wrap="square" rtlCol="0">
            <a:spAutoFit/>
          </a:bodyPr>
          <a:lstStyle/>
          <a:p>
            <a:pPr algn="ctr"/>
            <a:r>
              <a:rPr lang="en-US" b="1" spc="0" dirty="0" smtClean="0">
                <a:ln>
                  <a:noFill/>
                </a:ln>
                <a:solidFill>
                  <a:schemeClr val="accent1">
                    <a:lumMod val="75000"/>
                  </a:schemeClr>
                </a:solidFill>
              </a:rPr>
              <a:t>Hope    Opportunity</a:t>
            </a:r>
            <a:r>
              <a:rPr lang="en-US" b="1" spc="0" baseline="0" dirty="0" smtClean="0">
                <a:ln>
                  <a:noFill/>
                </a:ln>
                <a:solidFill>
                  <a:schemeClr val="accent1">
                    <a:lumMod val="75000"/>
                  </a:schemeClr>
                </a:solidFill>
              </a:rPr>
              <a:t> </a:t>
            </a:r>
            <a:r>
              <a:rPr lang="en-US" b="1" spc="0" dirty="0" smtClean="0">
                <a:ln>
                  <a:noFill/>
                </a:ln>
                <a:solidFill>
                  <a:schemeClr val="accent1">
                    <a:lumMod val="75000"/>
                  </a:schemeClr>
                </a:solidFill>
              </a:rPr>
              <a:t>   Jobs</a:t>
            </a:r>
            <a:endParaRPr lang="en-US" b="1" spc="0" dirty="0">
              <a:ln>
                <a:noFill/>
              </a:ln>
              <a:solidFill>
                <a:schemeClr val="accent1">
                  <a:lumMod val="75000"/>
                </a:schemeClr>
              </a:solidFill>
            </a:endParaRPr>
          </a:p>
        </p:txBody>
      </p:sp>
      <p:sp>
        <p:nvSpPr>
          <p:cNvPr id="10" name="Oval 9"/>
          <p:cNvSpPr/>
          <p:nvPr userDrawn="1"/>
        </p:nvSpPr>
        <p:spPr>
          <a:xfrm flipV="1">
            <a:off x="3886200" y="6477000"/>
            <a:ext cx="76200" cy="762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userDrawn="1"/>
        </p:nvSpPr>
        <p:spPr>
          <a:xfrm>
            <a:off x="5257800" y="6477000"/>
            <a:ext cx="76200" cy="762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CS NCCC No Background Logo.jpg"/>
          <p:cNvPicPr>
            <a:picLocks noChangeAspect="1"/>
          </p:cNvPicPr>
          <p:nvPr userDrawn="1"/>
        </p:nvPicPr>
        <p:blipFill>
          <a:blip r:embed="rId13" cstate="print"/>
          <a:stretch>
            <a:fillRect/>
          </a:stretch>
        </p:blipFill>
        <p:spPr>
          <a:xfrm>
            <a:off x="-1" y="0"/>
            <a:ext cx="3048001" cy="6604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16.png"/><Relationship Id="rId1" Type="http://schemas.openxmlformats.org/officeDocument/2006/relationships/slideLayout" Target="../slideLayouts/slideLayout5.xml"/><Relationship Id="rId2" Type="http://schemas.openxmlformats.org/officeDocument/2006/relationships/image" Target="../media/image14.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9.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5"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gif"/><Relationship Id="rId5" Type="http://schemas.openxmlformats.org/officeDocument/2006/relationships/image" Target="../media/image11.jpeg"/><Relationship Id="rId6" Type="http://schemas.openxmlformats.org/officeDocument/2006/relationships/image" Target="../media/image12.png"/><Relationship Id="rId7" Type="http://schemas.openxmlformats.org/officeDocument/2006/relationships/image" Target="../media/image13.jpe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4" Type="http://schemas.openxmlformats.org/officeDocument/2006/relationships/slide" Target="slide8.xml"/><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0"/>
            <a:ext cx="7772400" cy="1470025"/>
          </a:xfrm>
        </p:spPr>
        <p:txBody>
          <a:bodyPr>
            <a:normAutofit/>
          </a:bodyPr>
          <a:lstStyle/>
          <a:p>
            <a:r>
              <a:rPr lang="en-US" dirty="0" smtClean="0"/>
              <a:t>Overcoming IT in Order to Support Business Functions</a:t>
            </a:r>
            <a:endParaRPr lang="en-US" dirty="0"/>
          </a:p>
        </p:txBody>
      </p:sp>
      <p:sp>
        <p:nvSpPr>
          <p:cNvPr id="3" name="Subtitle 2"/>
          <p:cNvSpPr>
            <a:spLocks noGrp="1"/>
          </p:cNvSpPr>
          <p:nvPr>
            <p:ph type="subTitle" idx="1"/>
          </p:nvPr>
        </p:nvSpPr>
        <p:spPr>
          <a:xfrm>
            <a:off x="1371600" y="3581400"/>
            <a:ext cx="6400800" cy="2057400"/>
          </a:xfrm>
        </p:spPr>
        <p:txBody>
          <a:bodyPr>
            <a:normAutofit fontScale="85000" lnSpcReduction="20000"/>
          </a:bodyPr>
          <a:lstStyle/>
          <a:p>
            <a:r>
              <a:rPr lang="en-US" dirty="0" smtClean="0"/>
              <a:t>Fidelity Investments “Leadership in Technology” Executive Speakers Series </a:t>
            </a:r>
          </a:p>
          <a:p>
            <a:endParaRPr lang="en-US" dirty="0" smtClean="0"/>
          </a:p>
          <a:p>
            <a:r>
              <a:rPr lang="en-US" dirty="0" smtClean="0"/>
              <a:t>Dr. Saundra Wall Williams</a:t>
            </a:r>
          </a:p>
          <a:p>
            <a:r>
              <a:rPr lang="en-US" dirty="0" smtClean="0"/>
              <a:t>North Carolina Community College System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Text Box 2"/>
          <p:cNvSpPr txBox="1">
            <a:spLocks noChangeArrowheads="1"/>
          </p:cNvSpPr>
          <p:nvPr/>
        </p:nvSpPr>
        <p:spPr bwMode="auto">
          <a:xfrm>
            <a:off x="153989" y="609600"/>
            <a:ext cx="3198812" cy="6309420"/>
          </a:xfrm>
          <a:prstGeom prst="rect">
            <a:avLst/>
          </a:prstGeom>
          <a:noFill/>
          <a:ln w="9525">
            <a:noFill/>
            <a:miter lim="800000"/>
            <a:headEnd/>
            <a:tailEnd/>
          </a:ln>
          <a:effectLst/>
        </p:spPr>
        <p:txBody>
          <a:bodyPr wrap="square">
            <a:spAutoFit/>
          </a:bodyPr>
          <a:lstStyle/>
          <a:p>
            <a:pPr>
              <a:spcBef>
                <a:spcPct val="50000"/>
              </a:spcBef>
            </a:pPr>
            <a:r>
              <a:rPr lang="en-US" sz="2400" b="1" u="sng" dirty="0">
                <a:latin typeface="Arial" charset="0"/>
              </a:rPr>
              <a:t>Student System</a:t>
            </a:r>
            <a:endParaRPr lang="en-US" sz="2400" b="1" dirty="0">
              <a:latin typeface="Arial" charset="0"/>
            </a:endParaRPr>
          </a:p>
          <a:p>
            <a:pPr>
              <a:spcBef>
                <a:spcPct val="50000"/>
              </a:spcBef>
            </a:pPr>
            <a:r>
              <a:rPr lang="en-US" sz="2000" b="1" dirty="0">
                <a:latin typeface="Arial" charset="0"/>
              </a:rPr>
              <a:t>Academic Records</a:t>
            </a:r>
          </a:p>
          <a:p>
            <a:pPr>
              <a:spcBef>
                <a:spcPct val="50000"/>
              </a:spcBef>
            </a:pPr>
            <a:r>
              <a:rPr lang="en-US" sz="2000" b="1" dirty="0">
                <a:latin typeface="Arial" charset="0"/>
              </a:rPr>
              <a:t>Accounts Receivable</a:t>
            </a:r>
          </a:p>
          <a:p>
            <a:pPr>
              <a:spcBef>
                <a:spcPct val="50000"/>
              </a:spcBef>
            </a:pPr>
            <a:r>
              <a:rPr lang="en-US" sz="2000" b="1" dirty="0">
                <a:latin typeface="Arial" charset="0"/>
              </a:rPr>
              <a:t>Campus Organizations</a:t>
            </a:r>
          </a:p>
          <a:p>
            <a:pPr>
              <a:spcBef>
                <a:spcPct val="50000"/>
              </a:spcBef>
            </a:pPr>
            <a:r>
              <a:rPr lang="en-US" sz="2000" b="1" dirty="0">
                <a:latin typeface="Arial" charset="0"/>
              </a:rPr>
              <a:t>Cash Receipts</a:t>
            </a:r>
          </a:p>
          <a:p>
            <a:pPr>
              <a:spcBef>
                <a:spcPct val="50000"/>
              </a:spcBef>
            </a:pPr>
            <a:r>
              <a:rPr lang="en-US" sz="2000" b="1" dirty="0">
                <a:latin typeface="Arial" charset="0"/>
              </a:rPr>
              <a:t>Curriculum Management</a:t>
            </a:r>
          </a:p>
          <a:p>
            <a:pPr>
              <a:spcBef>
                <a:spcPct val="50000"/>
              </a:spcBef>
            </a:pPr>
            <a:r>
              <a:rPr lang="en-US" sz="2000" b="1" dirty="0">
                <a:latin typeface="Arial" charset="0"/>
              </a:rPr>
              <a:t>Degree Audit</a:t>
            </a:r>
          </a:p>
          <a:p>
            <a:pPr>
              <a:spcBef>
                <a:spcPct val="50000"/>
              </a:spcBef>
            </a:pPr>
            <a:r>
              <a:rPr lang="en-US" sz="2000" b="1" dirty="0">
                <a:latin typeface="Arial" charset="0"/>
              </a:rPr>
              <a:t>Faculty Information</a:t>
            </a:r>
          </a:p>
          <a:p>
            <a:pPr>
              <a:spcBef>
                <a:spcPct val="50000"/>
              </a:spcBef>
            </a:pPr>
            <a:r>
              <a:rPr lang="en-US" sz="2000" b="1" dirty="0">
                <a:latin typeface="Arial" charset="0"/>
              </a:rPr>
              <a:t>Financial Aid</a:t>
            </a:r>
          </a:p>
          <a:p>
            <a:pPr>
              <a:spcBef>
                <a:spcPct val="50000"/>
              </a:spcBef>
            </a:pPr>
            <a:r>
              <a:rPr lang="en-US" sz="2000" b="1" dirty="0">
                <a:latin typeface="Arial" charset="0"/>
              </a:rPr>
              <a:t>Recruitment/Admissions Management</a:t>
            </a:r>
          </a:p>
          <a:p>
            <a:pPr>
              <a:spcBef>
                <a:spcPct val="50000"/>
              </a:spcBef>
            </a:pPr>
            <a:r>
              <a:rPr lang="en-US" sz="2000" b="1" dirty="0">
                <a:latin typeface="Arial" charset="0"/>
              </a:rPr>
              <a:t>Registrations</a:t>
            </a:r>
          </a:p>
          <a:p>
            <a:pPr>
              <a:spcBef>
                <a:spcPct val="50000"/>
              </a:spcBef>
            </a:pPr>
            <a:r>
              <a:rPr lang="en-US" sz="2000" b="1" dirty="0">
                <a:latin typeface="Arial" charset="0"/>
              </a:rPr>
              <a:t>Residence Life</a:t>
            </a:r>
          </a:p>
          <a:p>
            <a:pPr>
              <a:spcBef>
                <a:spcPct val="50000"/>
              </a:spcBef>
            </a:pPr>
            <a:r>
              <a:rPr lang="en-US" sz="2000" b="1" dirty="0">
                <a:latin typeface="Arial" charset="0"/>
              </a:rPr>
              <a:t>Telephone Registration</a:t>
            </a:r>
            <a:endParaRPr lang="en-US" sz="2400" b="1" dirty="0">
              <a:latin typeface="Arial" charset="0"/>
            </a:endParaRPr>
          </a:p>
        </p:txBody>
      </p:sp>
      <p:sp>
        <p:nvSpPr>
          <p:cNvPr id="264195" name="Text Box 3"/>
          <p:cNvSpPr txBox="1">
            <a:spLocks noChangeArrowheads="1"/>
          </p:cNvSpPr>
          <p:nvPr/>
        </p:nvSpPr>
        <p:spPr bwMode="auto">
          <a:xfrm>
            <a:off x="3352800" y="457200"/>
            <a:ext cx="3201988" cy="5029200"/>
          </a:xfrm>
          <a:prstGeom prst="rect">
            <a:avLst/>
          </a:prstGeom>
          <a:noFill/>
          <a:ln w="9525">
            <a:noFill/>
            <a:miter lim="800000"/>
            <a:headEnd/>
            <a:tailEnd/>
          </a:ln>
          <a:effectLst/>
        </p:spPr>
        <p:txBody>
          <a:bodyPr>
            <a:spAutoFit/>
          </a:bodyPr>
          <a:lstStyle/>
          <a:p>
            <a:pPr>
              <a:spcBef>
                <a:spcPct val="50000"/>
              </a:spcBef>
            </a:pPr>
            <a:r>
              <a:rPr lang="en-US" sz="2400" b="1" u="sng">
                <a:latin typeface="Arial" charset="0"/>
              </a:rPr>
              <a:t>Financial System</a:t>
            </a:r>
          </a:p>
          <a:p>
            <a:pPr>
              <a:spcBef>
                <a:spcPct val="50000"/>
              </a:spcBef>
            </a:pPr>
            <a:r>
              <a:rPr lang="en-US" sz="2000" b="1">
                <a:latin typeface="Arial" charset="0"/>
              </a:rPr>
              <a:t>Accounts Payable</a:t>
            </a:r>
          </a:p>
          <a:p>
            <a:pPr>
              <a:spcBef>
                <a:spcPct val="50000"/>
              </a:spcBef>
            </a:pPr>
            <a:r>
              <a:rPr lang="en-US" sz="2000" b="1">
                <a:latin typeface="Arial" charset="0"/>
              </a:rPr>
              <a:t>Budget Management</a:t>
            </a:r>
          </a:p>
          <a:p>
            <a:pPr>
              <a:spcBef>
                <a:spcPct val="50000"/>
              </a:spcBef>
            </a:pPr>
            <a:r>
              <a:rPr lang="en-US" sz="2000" b="1">
                <a:latin typeface="Arial" charset="0"/>
              </a:rPr>
              <a:t>Fixed Assets</a:t>
            </a:r>
          </a:p>
          <a:p>
            <a:pPr>
              <a:spcBef>
                <a:spcPct val="50000"/>
              </a:spcBef>
            </a:pPr>
            <a:r>
              <a:rPr lang="en-US" sz="2000" b="1">
                <a:latin typeface="Arial" charset="0"/>
              </a:rPr>
              <a:t>General Ledger</a:t>
            </a:r>
          </a:p>
          <a:p>
            <a:pPr>
              <a:spcBef>
                <a:spcPct val="50000"/>
              </a:spcBef>
            </a:pPr>
            <a:r>
              <a:rPr lang="en-US" sz="2000" b="1">
                <a:latin typeface="Arial" charset="0"/>
              </a:rPr>
              <a:t>Inventory</a:t>
            </a:r>
          </a:p>
          <a:p>
            <a:pPr>
              <a:spcBef>
                <a:spcPct val="50000"/>
              </a:spcBef>
            </a:pPr>
            <a:r>
              <a:rPr lang="en-US" sz="2000" b="1">
                <a:latin typeface="Arial" charset="0"/>
              </a:rPr>
              <a:t>Physical Plant</a:t>
            </a:r>
          </a:p>
          <a:p>
            <a:pPr>
              <a:spcBef>
                <a:spcPct val="50000"/>
              </a:spcBef>
            </a:pPr>
            <a:r>
              <a:rPr lang="en-US" sz="2000" b="1">
                <a:latin typeface="Arial" charset="0"/>
              </a:rPr>
              <a:t>Pooled Investments</a:t>
            </a:r>
          </a:p>
          <a:p>
            <a:pPr>
              <a:spcBef>
                <a:spcPct val="50000"/>
              </a:spcBef>
            </a:pPr>
            <a:r>
              <a:rPr lang="en-US" sz="2000" b="1">
                <a:latin typeface="Arial" charset="0"/>
              </a:rPr>
              <a:t>Purchasing</a:t>
            </a:r>
          </a:p>
          <a:p>
            <a:pPr>
              <a:spcBef>
                <a:spcPct val="50000"/>
              </a:spcBef>
            </a:pPr>
            <a:r>
              <a:rPr lang="en-US" sz="2000" b="1">
                <a:latin typeface="Arial" charset="0"/>
              </a:rPr>
              <a:t>Student Refunds</a:t>
            </a:r>
          </a:p>
          <a:p>
            <a:pPr>
              <a:spcBef>
                <a:spcPct val="50000"/>
              </a:spcBef>
            </a:pPr>
            <a:r>
              <a:rPr lang="en-US" sz="2000" b="1">
                <a:latin typeface="Arial" charset="0"/>
              </a:rPr>
              <a:t>Projects Accounting</a:t>
            </a:r>
          </a:p>
        </p:txBody>
      </p:sp>
      <p:sp>
        <p:nvSpPr>
          <p:cNvPr id="264196" name="Text Box 4"/>
          <p:cNvSpPr txBox="1">
            <a:spLocks noChangeArrowheads="1"/>
          </p:cNvSpPr>
          <p:nvPr/>
        </p:nvSpPr>
        <p:spPr bwMode="auto">
          <a:xfrm>
            <a:off x="6097588" y="457200"/>
            <a:ext cx="3046412" cy="2590800"/>
          </a:xfrm>
          <a:prstGeom prst="rect">
            <a:avLst/>
          </a:prstGeom>
          <a:noFill/>
          <a:ln w="9525">
            <a:noFill/>
            <a:miter lim="800000"/>
            <a:headEnd/>
            <a:tailEnd/>
          </a:ln>
          <a:effectLst/>
        </p:spPr>
        <p:txBody>
          <a:bodyPr>
            <a:spAutoFit/>
          </a:bodyPr>
          <a:lstStyle/>
          <a:p>
            <a:pPr>
              <a:spcBef>
                <a:spcPct val="50000"/>
              </a:spcBef>
            </a:pPr>
            <a:r>
              <a:rPr lang="en-US" sz="2400" b="1" u="sng">
                <a:latin typeface="Arial" charset="0"/>
              </a:rPr>
              <a:t>Human Resources</a:t>
            </a:r>
          </a:p>
          <a:p>
            <a:pPr>
              <a:spcBef>
                <a:spcPct val="50000"/>
              </a:spcBef>
            </a:pPr>
            <a:r>
              <a:rPr lang="en-US" sz="2000" b="1">
                <a:latin typeface="Arial" charset="0"/>
              </a:rPr>
              <a:t>Communication Management</a:t>
            </a:r>
          </a:p>
          <a:p>
            <a:pPr>
              <a:spcBef>
                <a:spcPct val="50000"/>
              </a:spcBef>
            </a:pPr>
            <a:r>
              <a:rPr lang="en-US" sz="2000" b="1">
                <a:latin typeface="Arial" charset="0"/>
              </a:rPr>
              <a:t>Personnel</a:t>
            </a:r>
          </a:p>
          <a:p>
            <a:pPr>
              <a:spcBef>
                <a:spcPct val="50000"/>
              </a:spcBef>
            </a:pPr>
            <a:r>
              <a:rPr lang="en-US" sz="2000" b="1">
                <a:latin typeface="Arial" charset="0"/>
              </a:rPr>
              <a:t>Payroll</a:t>
            </a:r>
          </a:p>
          <a:p>
            <a:pPr>
              <a:spcBef>
                <a:spcPct val="50000"/>
              </a:spcBef>
            </a:pPr>
            <a:r>
              <a:rPr lang="en-US" sz="2000" b="1">
                <a:latin typeface="Arial" charset="0"/>
              </a:rPr>
              <a:t>Position Budgeting</a:t>
            </a:r>
          </a:p>
        </p:txBody>
      </p:sp>
      <p:sp>
        <p:nvSpPr>
          <p:cNvPr id="264197" name="Text Box 5"/>
          <p:cNvSpPr txBox="1">
            <a:spLocks noChangeArrowheads="1"/>
          </p:cNvSpPr>
          <p:nvPr/>
        </p:nvSpPr>
        <p:spPr bwMode="auto">
          <a:xfrm>
            <a:off x="6477000" y="4876800"/>
            <a:ext cx="2406650" cy="830997"/>
          </a:xfrm>
          <a:prstGeom prst="rect">
            <a:avLst/>
          </a:prstGeom>
          <a:noFill/>
          <a:ln w="9525">
            <a:solidFill>
              <a:schemeClr val="bg1"/>
            </a:solidFill>
            <a:miter lim="800000"/>
            <a:headEnd/>
            <a:tailEnd/>
          </a:ln>
          <a:effectLst>
            <a:outerShdw dist="107763" dir="8100000" algn="ctr" rotWithShape="0">
              <a:schemeClr val="bg2"/>
            </a:outerShdw>
          </a:effectLst>
        </p:spPr>
        <p:txBody>
          <a:bodyPr wrap="square">
            <a:spAutoFit/>
          </a:bodyPr>
          <a:lstStyle/>
          <a:p>
            <a:pPr>
              <a:spcBef>
                <a:spcPct val="50000"/>
              </a:spcBef>
            </a:pPr>
            <a:r>
              <a:rPr lang="en-US" sz="2400" b="1" dirty="0" smtClean="0">
                <a:solidFill>
                  <a:schemeClr val="tx2">
                    <a:lumMod val="60000"/>
                    <a:lumOff val="40000"/>
                  </a:schemeClr>
                </a:solidFill>
                <a:latin typeface="Arial" charset="0"/>
              </a:rPr>
              <a:t>System Components</a:t>
            </a:r>
            <a:endParaRPr lang="en-US" sz="2400" dirty="0">
              <a:solidFill>
                <a:schemeClr val="tx2">
                  <a:lumMod val="60000"/>
                  <a:lumOff val="40000"/>
                </a:schemeClr>
              </a:solidFill>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81000" y="685800"/>
            <a:ext cx="8534400" cy="5305425"/>
            <a:chOff x="144" y="456"/>
            <a:chExt cx="5520" cy="3438"/>
          </a:xfrm>
        </p:grpSpPr>
        <p:sp>
          <p:nvSpPr>
            <p:cNvPr id="265219" name="Text Box 3"/>
            <p:cNvSpPr txBox="1">
              <a:spLocks noChangeArrowheads="1"/>
            </p:cNvSpPr>
            <p:nvPr/>
          </p:nvSpPr>
          <p:spPr bwMode="auto">
            <a:xfrm>
              <a:off x="144" y="480"/>
              <a:ext cx="2976" cy="3121"/>
            </a:xfrm>
            <a:prstGeom prst="rect">
              <a:avLst/>
            </a:prstGeom>
            <a:noFill/>
            <a:ln w="9525">
              <a:noFill/>
              <a:miter lim="800000"/>
              <a:headEnd/>
              <a:tailEnd/>
            </a:ln>
            <a:effectLst/>
          </p:spPr>
          <p:txBody>
            <a:bodyPr>
              <a:spAutoFit/>
            </a:bodyPr>
            <a:lstStyle/>
            <a:p>
              <a:pPr>
                <a:spcBef>
                  <a:spcPct val="50000"/>
                </a:spcBef>
              </a:pPr>
              <a:r>
                <a:rPr lang="en-US" sz="2200" b="1" dirty="0">
                  <a:latin typeface="Arial" charset="0"/>
                </a:rPr>
                <a:t>1. Curriculum Common Course Library</a:t>
              </a:r>
            </a:p>
            <a:p>
              <a:pPr>
                <a:spcBef>
                  <a:spcPct val="50000"/>
                </a:spcBef>
              </a:pPr>
              <a:r>
                <a:rPr lang="en-US" sz="2200" b="1" dirty="0">
                  <a:latin typeface="Arial" charset="0"/>
                </a:rPr>
                <a:t>2. Curriculum Standards</a:t>
              </a:r>
            </a:p>
            <a:p>
              <a:pPr>
                <a:spcBef>
                  <a:spcPct val="50000"/>
                </a:spcBef>
              </a:pPr>
              <a:r>
                <a:rPr lang="en-US" sz="2200" b="1" dirty="0">
                  <a:latin typeface="Arial" charset="0"/>
                </a:rPr>
                <a:t>3. Curriculum Program Design and Approval</a:t>
              </a:r>
            </a:p>
            <a:p>
              <a:pPr>
                <a:spcBef>
                  <a:spcPct val="50000"/>
                </a:spcBef>
              </a:pPr>
              <a:r>
                <a:rPr lang="en-US" sz="2200" b="1" dirty="0">
                  <a:latin typeface="Arial" charset="0"/>
                </a:rPr>
                <a:t>4.  Literacy Education</a:t>
              </a:r>
            </a:p>
            <a:p>
              <a:pPr>
                <a:spcBef>
                  <a:spcPct val="50000"/>
                </a:spcBef>
              </a:pPr>
              <a:r>
                <a:rPr lang="en-US" sz="2200" b="1" dirty="0">
                  <a:latin typeface="Arial" charset="0"/>
                </a:rPr>
                <a:t>5. Human Resource Development </a:t>
              </a:r>
            </a:p>
            <a:p>
              <a:pPr>
                <a:spcBef>
                  <a:spcPct val="50000"/>
                </a:spcBef>
              </a:pPr>
              <a:r>
                <a:rPr lang="en-US" sz="2200" b="1" dirty="0">
                  <a:latin typeface="Arial" charset="0"/>
                </a:rPr>
                <a:t>6. Small Business Center</a:t>
              </a:r>
            </a:p>
            <a:p>
              <a:pPr>
                <a:spcBef>
                  <a:spcPct val="50000"/>
                </a:spcBef>
              </a:pPr>
              <a:r>
                <a:rPr lang="en-US" sz="2200" b="1" dirty="0">
                  <a:latin typeface="Arial" charset="0"/>
                </a:rPr>
                <a:t>7. Fire Certification</a:t>
              </a:r>
            </a:p>
            <a:p>
              <a:pPr>
                <a:spcBef>
                  <a:spcPct val="50000"/>
                </a:spcBef>
              </a:pPr>
              <a:r>
                <a:rPr lang="en-US" sz="2200" b="1" dirty="0">
                  <a:latin typeface="Arial" charset="0"/>
                </a:rPr>
                <a:t>8. Developmental Education Reporting</a:t>
              </a:r>
            </a:p>
          </p:txBody>
        </p:sp>
        <p:sp>
          <p:nvSpPr>
            <p:cNvPr id="265220" name="Text Box 4"/>
            <p:cNvSpPr txBox="1">
              <a:spLocks noChangeArrowheads="1"/>
            </p:cNvSpPr>
            <p:nvPr/>
          </p:nvSpPr>
          <p:spPr bwMode="auto">
            <a:xfrm>
              <a:off x="3264" y="456"/>
              <a:ext cx="2400" cy="3438"/>
            </a:xfrm>
            <a:prstGeom prst="rect">
              <a:avLst/>
            </a:prstGeom>
            <a:noFill/>
            <a:ln w="9525">
              <a:noFill/>
              <a:miter lim="800000"/>
              <a:headEnd/>
              <a:tailEnd/>
            </a:ln>
            <a:effectLst/>
          </p:spPr>
          <p:txBody>
            <a:bodyPr>
              <a:spAutoFit/>
            </a:bodyPr>
            <a:lstStyle/>
            <a:p>
              <a:pPr>
                <a:spcBef>
                  <a:spcPct val="50000"/>
                </a:spcBef>
              </a:pPr>
              <a:r>
                <a:rPr lang="en-US" sz="2200" b="1">
                  <a:latin typeface="Arial" charset="0"/>
                </a:rPr>
                <a:t>9. Program Auditing </a:t>
              </a:r>
            </a:p>
            <a:p>
              <a:pPr>
                <a:spcBef>
                  <a:spcPct val="50000"/>
                </a:spcBef>
              </a:pPr>
              <a:r>
                <a:rPr lang="en-US" sz="2200" b="1">
                  <a:latin typeface="Arial" charset="0"/>
                </a:rPr>
                <a:t>10. New and Expanding Industry Training </a:t>
              </a:r>
            </a:p>
            <a:p>
              <a:pPr>
                <a:spcBef>
                  <a:spcPct val="50000"/>
                </a:spcBef>
              </a:pPr>
              <a:r>
                <a:rPr lang="en-US" sz="2200" b="1">
                  <a:latin typeface="Arial" charset="0"/>
                </a:rPr>
                <a:t>11. Career Planning and Placement</a:t>
              </a:r>
            </a:p>
            <a:p>
              <a:pPr>
                <a:spcBef>
                  <a:spcPct val="50000"/>
                </a:spcBef>
              </a:pPr>
              <a:r>
                <a:rPr lang="en-US" sz="2200" b="1">
                  <a:latin typeface="Arial" charset="0"/>
                </a:rPr>
                <a:t>12. Research and Institutional Effectiveness</a:t>
              </a:r>
            </a:p>
            <a:p>
              <a:pPr>
                <a:spcBef>
                  <a:spcPct val="50000"/>
                </a:spcBef>
              </a:pPr>
              <a:r>
                <a:rPr lang="en-US" sz="2200" b="1">
                  <a:latin typeface="Arial" charset="0"/>
                </a:rPr>
                <a:t>13. Regional Calendaring</a:t>
              </a:r>
            </a:p>
            <a:p>
              <a:pPr>
                <a:spcBef>
                  <a:spcPct val="50000"/>
                </a:spcBef>
              </a:pPr>
              <a:r>
                <a:rPr lang="en-US" sz="2200" b="1">
                  <a:latin typeface="Arial" charset="0"/>
                </a:rPr>
                <a:t>14. Equipment Inventory </a:t>
              </a:r>
            </a:p>
            <a:p>
              <a:pPr>
                <a:spcBef>
                  <a:spcPct val="50000"/>
                </a:spcBef>
              </a:pPr>
              <a:r>
                <a:rPr lang="en-US" sz="2200" b="1">
                  <a:latin typeface="Arial" charset="0"/>
                </a:rPr>
                <a:t>15. Facilities Management </a:t>
              </a:r>
            </a:p>
            <a:p>
              <a:pPr>
                <a:spcBef>
                  <a:spcPct val="50000"/>
                </a:spcBef>
              </a:pPr>
              <a:r>
                <a:rPr lang="en-US" sz="2200" b="1">
                  <a:latin typeface="Arial" charset="0"/>
                </a:rPr>
                <a:t>16. Parking</a:t>
              </a:r>
            </a:p>
            <a:p>
              <a:pPr>
                <a:spcBef>
                  <a:spcPct val="50000"/>
                </a:spcBef>
              </a:pPr>
              <a:r>
                <a:rPr lang="en-US" sz="2200" b="1">
                  <a:latin typeface="Arial" charset="0"/>
                </a:rPr>
                <a:t>17. Safety</a:t>
              </a:r>
            </a:p>
          </p:txBody>
        </p:sp>
      </p:grpSp>
      <p:sp>
        <p:nvSpPr>
          <p:cNvPr id="265221" name="Text Box 5"/>
          <p:cNvSpPr txBox="1">
            <a:spLocks noChangeArrowheads="1"/>
          </p:cNvSpPr>
          <p:nvPr/>
        </p:nvSpPr>
        <p:spPr bwMode="auto">
          <a:xfrm>
            <a:off x="1447800" y="5943600"/>
            <a:ext cx="4114800" cy="466725"/>
          </a:xfrm>
          <a:prstGeom prst="rect">
            <a:avLst/>
          </a:prstGeom>
          <a:noFill/>
          <a:ln w="9525">
            <a:solidFill>
              <a:schemeClr val="bg1"/>
            </a:solidFill>
            <a:miter lim="800000"/>
            <a:headEnd/>
            <a:tailEnd/>
          </a:ln>
          <a:effectLst>
            <a:outerShdw dist="107763" dir="8100000" algn="ctr" rotWithShape="0">
              <a:schemeClr val="bg2"/>
            </a:outerShdw>
          </a:effectLst>
        </p:spPr>
        <p:txBody>
          <a:bodyPr>
            <a:spAutoFit/>
          </a:bodyPr>
          <a:lstStyle/>
          <a:p>
            <a:pPr>
              <a:spcBef>
                <a:spcPct val="50000"/>
              </a:spcBef>
            </a:pPr>
            <a:r>
              <a:rPr lang="en-US" sz="2400" b="1" dirty="0">
                <a:solidFill>
                  <a:schemeClr val="tx2">
                    <a:lumMod val="60000"/>
                    <a:lumOff val="40000"/>
                  </a:schemeClr>
                </a:solidFill>
                <a:latin typeface="Arial" charset="0"/>
              </a:rPr>
              <a:t>17 Enhanced Applications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696200" cy="944562"/>
          </a:xfrm>
        </p:spPr>
        <p:txBody>
          <a:bodyPr>
            <a:noAutofit/>
          </a:bodyPr>
          <a:lstStyle/>
          <a:p>
            <a:r>
              <a:rPr lang="en-US" sz="3900" dirty="0" smtClean="0"/>
              <a:t>Critical Issues Impacting Implementation</a:t>
            </a:r>
            <a:endParaRPr lang="en-US" sz="3900" dirty="0"/>
          </a:p>
        </p:txBody>
      </p:sp>
      <p:sp>
        <p:nvSpPr>
          <p:cNvPr id="3" name="Content Placeholder 2"/>
          <p:cNvSpPr>
            <a:spLocks noGrp="1"/>
          </p:cNvSpPr>
          <p:nvPr>
            <p:ph idx="1"/>
          </p:nvPr>
        </p:nvSpPr>
        <p:spPr>
          <a:xfrm>
            <a:off x="533400" y="1676400"/>
            <a:ext cx="8229600" cy="4648200"/>
          </a:xfrm>
        </p:spPr>
        <p:txBody>
          <a:bodyPr>
            <a:normAutofit fontScale="92500" lnSpcReduction="10000"/>
          </a:bodyPr>
          <a:lstStyle/>
          <a:p>
            <a:r>
              <a:rPr lang="en-US" dirty="0" smtClean="0"/>
              <a:t>Presidential Commitment (Colleges and State)</a:t>
            </a:r>
          </a:p>
          <a:p>
            <a:r>
              <a:rPr lang="en-US" dirty="0" smtClean="0"/>
              <a:t>Reengineering</a:t>
            </a:r>
          </a:p>
          <a:p>
            <a:r>
              <a:rPr lang="en-US" dirty="0" smtClean="0"/>
              <a:t> Integration</a:t>
            </a:r>
          </a:p>
          <a:p>
            <a:r>
              <a:rPr lang="en-US" dirty="0" smtClean="0"/>
              <a:t>Consultants and Vendor Management</a:t>
            </a:r>
          </a:p>
          <a:p>
            <a:r>
              <a:rPr lang="en-US" dirty="0" smtClean="0"/>
              <a:t>Implementation Time</a:t>
            </a:r>
          </a:p>
          <a:p>
            <a:r>
              <a:rPr lang="en-US" dirty="0" smtClean="0"/>
              <a:t>Implementation Costs</a:t>
            </a:r>
          </a:p>
          <a:p>
            <a:r>
              <a:rPr lang="en-US" dirty="0" smtClean="0"/>
              <a:t>Selecting, recruiting and retaining employees</a:t>
            </a:r>
          </a:p>
          <a:p>
            <a:r>
              <a:rPr lang="en-US" dirty="0" smtClean="0"/>
              <a:t>Training employees</a:t>
            </a:r>
          </a:p>
          <a:p>
            <a:r>
              <a:rPr lang="en-US" dirty="0" smtClean="0"/>
              <a:t>Employee morale</a:t>
            </a:r>
          </a:p>
          <a:p>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Initiatives, Initiatives . . . </a:t>
            </a:r>
            <a:endParaRPr lang="en-US" dirty="0"/>
          </a:p>
        </p:txBody>
      </p:sp>
      <p:sp>
        <p:nvSpPr>
          <p:cNvPr id="3" name="Content Placeholder 2"/>
          <p:cNvSpPr>
            <a:spLocks noGrp="1"/>
          </p:cNvSpPr>
          <p:nvPr>
            <p:ph idx="1"/>
          </p:nvPr>
        </p:nvSpPr>
        <p:spPr/>
        <p:txBody>
          <a:bodyPr/>
          <a:lstStyle/>
          <a:p>
            <a:r>
              <a:rPr lang="en-US" dirty="0" smtClean="0"/>
              <a:t>System wide ERP Portal Implementation</a:t>
            </a:r>
          </a:p>
          <a:p>
            <a:r>
              <a:rPr lang="en-US" dirty="0" smtClean="0"/>
              <a:t>NCCCS Data Initiatives</a:t>
            </a:r>
          </a:p>
          <a:p>
            <a:r>
              <a:rPr lang="en-US" dirty="0" smtClean="0"/>
              <a:t>Statewide Education Longitudinal Data System</a:t>
            </a:r>
          </a:p>
          <a:p>
            <a:r>
              <a:rPr lang="en-US" dirty="0" smtClean="0"/>
              <a:t>Completion By Design (Gates Foundation)</a:t>
            </a:r>
          </a:p>
          <a:p>
            <a:r>
              <a:rPr lang="en-US" dirty="0" smtClean="0"/>
              <a:t>Accelerating Opportunity (Basic Skills, GED)</a:t>
            </a:r>
          </a:p>
          <a:p>
            <a:r>
              <a:rPr lang="en-US" dirty="0" smtClean="0"/>
              <a:t>Math Redesign</a:t>
            </a:r>
          </a:p>
          <a:p>
            <a:r>
              <a:rPr lang="en-US" b="1" dirty="0" smtClean="0">
                <a:solidFill>
                  <a:schemeClr val="tx2">
                    <a:lumMod val="60000"/>
                    <a:lumOff val="40000"/>
                  </a:schemeClr>
                </a:solidFill>
                <a:latin typeface="Arial Rounded MT Bold" pitchFamily="34" charset="0"/>
              </a:rPr>
              <a:t>And the list goes on and on +++++ . . . . </a:t>
            </a:r>
          </a:p>
          <a:p>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Varies . . . </a:t>
            </a:r>
            <a:endParaRPr lang="en-US" dirty="0"/>
          </a:p>
        </p:txBody>
      </p:sp>
      <p:sp>
        <p:nvSpPr>
          <p:cNvPr id="3" name="Text Placeholder 2"/>
          <p:cNvSpPr>
            <a:spLocks noGrp="1"/>
          </p:cNvSpPr>
          <p:nvPr>
            <p:ph type="body" idx="1"/>
          </p:nvPr>
        </p:nvSpPr>
        <p:spPr>
          <a:xfrm>
            <a:off x="228600" y="1524000"/>
            <a:ext cx="4040188" cy="639762"/>
          </a:xfrm>
        </p:spPr>
        <p:txBody>
          <a:bodyPr/>
          <a:lstStyle/>
          <a:p>
            <a:r>
              <a:rPr lang="en-US" dirty="0" smtClean="0"/>
              <a:t>Leader of IT Company</a:t>
            </a:r>
            <a:endParaRPr lang="en-US" dirty="0"/>
          </a:p>
        </p:txBody>
      </p:sp>
      <p:pic>
        <p:nvPicPr>
          <p:cNvPr id="9" name="Content Placeholder 8" descr="ATT.jpg"/>
          <p:cNvPicPr>
            <a:picLocks noGrp="1" noChangeAspect="1"/>
          </p:cNvPicPr>
          <p:nvPr>
            <p:ph sz="half" idx="2"/>
          </p:nvPr>
        </p:nvPicPr>
        <p:blipFill>
          <a:blip r:embed="rId2" cstate="print"/>
          <a:stretch>
            <a:fillRect/>
          </a:stretch>
        </p:blipFill>
        <p:spPr>
          <a:xfrm>
            <a:off x="609600" y="2286000"/>
            <a:ext cx="2133600" cy="2844800"/>
          </a:xfrm>
        </p:spPr>
      </p:pic>
      <p:sp>
        <p:nvSpPr>
          <p:cNvPr id="5" name="Text Placeholder 4"/>
          <p:cNvSpPr>
            <a:spLocks noGrp="1"/>
          </p:cNvSpPr>
          <p:nvPr>
            <p:ph type="body" sz="quarter" idx="3"/>
          </p:nvPr>
        </p:nvSpPr>
        <p:spPr>
          <a:xfrm>
            <a:off x="4343400" y="1535113"/>
            <a:ext cx="4343401" cy="639762"/>
          </a:xfrm>
        </p:spPr>
        <p:txBody>
          <a:bodyPr>
            <a:noAutofit/>
          </a:bodyPr>
          <a:lstStyle/>
          <a:p>
            <a:r>
              <a:rPr lang="en-US" dirty="0" smtClean="0"/>
              <a:t>IT Leadership within a Company</a:t>
            </a:r>
            <a:endParaRPr lang="en-US" dirty="0"/>
          </a:p>
        </p:txBody>
      </p:sp>
      <p:pic>
        <p:nvPicPr>
          <p:cNvPr id="10" name="Content Placeholder 9" descr="SWW Photos 2007 (Mr Lemmy) 004.jpg"/>
          <p:cNvPicPr>
            <a:picLocks noGrp="1" noChangeAspect="1"/>
          </p:cNvPicPr>
          <p:nvPr>
            <p:ph sz="quarter" idx="4"/>
          </p:nvPr>
        </p:nvPicPr>
        <p:blipFill>
          <a:blip r:embed="rId3" cstate="print"/>
          <a:stretch>
            <a:fillRect/>
          </a:stretch>
        </p:blipFill>
        <p:spPr>
          <a:xfrm>
            <a:off x="6400800" y="2209800"/>
            <a:ext cx="2249515" cy="2936184"/>
          </a:xfrm>
        </p:spPr>
      </p:pic>
      <p:sp>
        <p:nvSpPr>
          <p:cNvPr id="8" name="Slide Number Placeholder 7"/>
          <p:cNvSpPr>
            <a:spLocks noGrp="1"/>
          </p:cNvSpPr>
          <p:nvPr>
            <p:ph type="sldNum" sz="quarter" idx="12"/>
          </p:nvPr>
        </p:nvSpPr>
        <p:spPr/>
        <p:txBody>
          <a:bodyPr/>
          <a:lstStyle/>
          <a:p>
            <a:fld id="{9B007EB5-E551-4081-B1D4-5458D7644D4F}" type="slidenum">
              <a:rPr lang="en-US" smtClean="0"/>
              <a:pPr/>
              <a:t>14</a:t>
            </a:fld>
            <a:endParaRPr lang="en-US"/>
          </a:p>
        </p:txBody>
      </p:sp>
      <p:pic>
        <p:nvPicPr>
          <p:cNvPr id="11" name="Picture 10" descr="Scott Ralls.png"/>
          <p:cNvPicPr>
            <a:picLocks noChangeAspect="1"/>
          </p:cNvPicPr>
          <p:nvPr/>
        </p:nvPicPr>
        <p:blipFill>
          <a:blip r:embed="rId4" cstate="print"/>
          <a:stretch>
            <a:fillRect/>
          </a:stretch>
        </p:blipFill>
        <p:spPr>
          <a:xfrm>
            <a:off x="3810000" y="2209800"/>
            <a:ext cx="2070793" cy="2895600"/>
          </a:xfrm>
          <a:prstGeom prst="rect">
            <a:avLst/>
          </a:prstGeom>
        </p:spPr>
      </p:pic>
      <p:cxnSp>
        <p:nvCxnSpPr>
          <p:cNvPr id="17" name="Straight Arrow Connector 16"/>
          <p:cNvCxnSpPr/>
          <p:nvPr/>
        </p:nvCxnSpPr>
        <p:spPr>
          <a:xfrm>
            <a:off x="5867400" y="38862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867400" y="34290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Overcome IT . . .</a:t>
            </a:r>
            <a:endParaRPr lang="en-US" dirty="0"/>
          </a:p>
        </p:txBody>
      </p:sp>
      <p:sp>
        <p:nvSpPr>
          <p:cNvPr id="3" name="Content Placeholder 2"/>
          <p:cNvSpPr>
            <a:spLocks noGrp="1"/>
          </p:cNvSpPr>
          <p:nvPr>
            <p:ph sz="half" idx="1"/>
          </p:nvPr>
        </p:nvSpPr>
        <p:spPr/>
        <p:txBody>
          <a:bodyPr>
            <a:normAutofit/>
          </a:bodyPr>
          <a:lstStyle/>
          <a:p>
            <a:r>
              <a:rPr lang="en-US" b="1" dirty="0" smtClean="0">
                <a:solidFill>
                  <a:schemeClr val="tx2">
                    <a:lumMod val="60000"/>
                    <a:lumOff val="40000"/>
                  </a:schemeClr>
                </a:solidFill>
              </a:rPr>
              <a:t>Must learn and experience leadership from all areas of an organization.</a:t>
            </a:r>
          </a:p>
          <a:p>
            <a:r>
              <a:rPr lang="en-US" b="1" dirty="0" smtClean="0">
                <a:solidFill>
                  <a:schemeClr val="tx2">
                    <a:lumMod val="60000"/>
                    <a:lumOff val="40000"/>
                  </a:schemeClr>
                </a:solidFill>
              </a:rPr>
              <a:t>Implement change through collaboration and team leadership</a:t>
            </a:r>
            <a:endParaRPr lang="en-US" b="1" dirty="0">
              <a:solidFill>
                <a:schemeClr val="tx2">
                  <a:lumMod val="60000"/>
                  <a:lumOff val="40000"/>
                </a:schemeClr>
              </a:solidFill>
            </a:endParaRPr>
          </a:p>
        </p:txBody>
      </p:sp>
      <p:sp>
        <p:nvSpPr>
          <p:cNvPr id="4" name="Content Placeholder 3"/>
          <p:cNvSpPr>
            <a:spLocks noGrp="1"/>
          </p:cNvSpPr>
          <p:nvPr>
            <p:ph sz="half" idx="2"/>
          </p:nvPr>
        </p:nvSpPr>
        <p:spPr>
          <a:xfrm>
            <a:off x="4648200" y="1600201"/>
            <a:ext cx="4038600" cy="3809999"/>
          </a:xfrm>
        </p:spPr>
        <p:txBody>
          <a:bodyPr>
            <a:normAutofit/>
          </a:bodyPr>
          <a:lstStyle/>
          <a:p>
            <a:r>
              <a:rPr lang="en-US" dirty="0" smtClean="0"/>
              <a:t>Structural</a:t>
            </a:r>
          </a:p>
          <a:p>
            <a:pPr>
              <a:buNone/>
            </a:pPr>
            <a:endParaRPr lang="en-US" dirty="0" smtClean="0"/>
          </a:p>
          <a:p>
            <a:r>
              <a:rPr lang="en-US" dirty="0" smtClean="0"/>
              <a:t>Human Resources</a:t>
            </a:r>
          </a:p>
          <a:p>
            <a:endParaRPr lang="en-US" dirty="0" smtClean="0"/>
          </a:p>
          <a:p>
            <a:r>
              <a:rPr lang="en-US" dirty="0" smtClean="0"/>
              <a:t>Political</a:t>
            </a:r>
          </a:p>
          <a:p>
            <a:endParaRPr lang="en-US" dirty="0" smtClean="0"/>
          </a:p>
          <a:p>
            <a:r>
              <a:rPr lang="en-US" dirty="0" smtClean="0"/>
              <a:t>Symbolic</a:t>
            </a:r>
            <a:endParaRPr lang="en-US" dirty="0"/>
          </a:p>
        </p:txBody>
      </p:sp>
      <p:sp>
        <p:nvSpPr>
          <p:cNvPr id="6" name="Slide Number Placeholder 5"/>
          <p:cNvSpPr>
            <a:spLocks noGrp="1"/>
          </p:cNvSpPr>
          <p:nvPr>
            <p:ph type="sldNum" sz="quarter" idx="12"/>
          </p:nvPr>
        </p:nvSpPr>
        <p:spPr/>
        <p:txBody>
          <a:bodyPr/>
          <a:lstStyle/>
          <a:p>
            <a:fld id="{9B007EB5-E551-4081-B1D4-5458D7644D4F}" type="slidenum">
              <a:rPr lang="en-US" smtClean="0"/>
              <a:pPr/>
              <a:t>15</a:t>
            </a:fld>
            <a:endParaRPr lang="en-US"/>
          </a:p>
        </p:txBody>
      </p:sp>
      <p:sp>
        <p:nvSpPr>
          <p:cNvPr id="8" name="TextBox 7"/>
          <p:cNvSpPr txBox="1"/>
          <p:nvPr/>
        </p:nvSpPr>
        <p:spPr>
          <a:xfrm>
            <a:off x="4495800" y="5181600"/>
            <a:ext cx="4191000" cy="1077218"/>
          </a:xfrm>
          <a:prstGeom prst="rect">
            <a:avLst/>
          </a:prstGeom>
          <a:noFill/>
        </p:spPr>
        <p:txBody>
          <a:bodyPr wrap="square" rtlCol="0">
            <a:spAutoFit/>
          </a:bodyPr>
          <a:lstStyle/>
          <a:p>
            <a:pPr algn="ctr"/>
            <a:r>
              <a:rPr lang="en-US" sz="3200" b="1" dirty="0" smtClean="0">
                <a:solidFill>
                  <a:schemeClr val="tx2">
                    <a:lumMod val="60000"/>
                    <a:lumOff val="40000"/>
                  </a:schemeClr>
                </a:solidFill>
              </a:rPr>
              <a:t>Four Frames of Leadership</a:t>
            </a:r>
            <a:endParaRPr lang="en-US" sz="3200" b="1" dirty="0">
              <a:solidFill>
                <a:schemeClr val="tx2">
                  <a:lumMod val="60000"/>
                  <a:lumOff val="40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B007EB5-E551-4081-B1D4-5458D7644D4F}" type="slidenum">
              <a:rPr lang="en-US" smtClean="0"/>
              <a:pPr/>
              <a:t>16</a:t>
            </a:fld>
            <a:endParaRPr lang="en-US"/>
          </a:p>
        </p:txBody>
      </p:sp>
      <p:pic>
        <p:nvPicPr>
          <p:cNvPr id="4" name="Picture 3" descr="Leadership 1.jpg"/>
          <p:cNvPicPr>
            <a:picLocks noChangeAspect="1"/>
          </p:cNvPicPr>
          <p:nvPr/>
        </p:nvPicPr>
        <p:blipFill>
          <a:blip r:embed="rId2" cstate="print"/>
          <a:stretch>
            <a:fillRect/>
          </a:stretch>
        </p:blipFill>
        <p:spPr>
          <a:xfrm>
            <a:off x="838200" y="628649"/>
            <a:ext cx="7848600" cy="588645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Framework</a:t>
            </a:r>
            <a:endParaRPr lang="en-US" dirty="0"/>
          </a:p>
        </p:txBody>
      </p:sp>
      <p:sp>
        <p:nvSpPr>
          <p:cNvPr id="3" name="Content Placeholder 2"/>
          <p:cNvSpPr>
            <a:spLocks noGrp="1"/>
          </p:cNvSpPr>
          <p:nvPr>
            <p:ph idx="1"/>
          </p:nvPr>
        </p:nvSpPr>
        <p:spPr/>
        <p:txBody>
          <a:bodyPr>
            <a:normAutofit lnSpcReduction="10000"/>
          </a:bodyPr>
          <a:lstStyle/>
          <a:p>
            <a:r>
              <a:rPr lang="en-US" dirty="0" smtClean="0"/>
              <a:t>Social architect whose leadership style is analysis and design - focus on structure, strategy, environment, implementation, experimentation, and adaptation.</a:t>
            </a:r>
          </a:p>
          <a:p>
            <a:r>
              <a:rPr lang="en-US" u="sng" dirty="0" smtClean="0"/>
              <a:t>Collaborative leadership in the Structural framework</a:t>
            </a:r>
            <a:r>
              <a:rPr lang="en-US" dirty="0" smtClean="0"/>
              <a:t> will require leaders to make change </a:t>
            </a:r>
            <a:r>
              <a:rPr lang="en-US" b="1" dirty="0" smtClean="0">
                <a:solidFill>
                  <a:schemeClr val="tx2">
                    <a:lumMod val="60000"/>
                    <a:lumOff val="40000"/>
                  </a:schemeClr>
                </a:solidFill>
              </a:rPr>
              <a:t>focusing on the structural elements </a:t>
            </a:r>
            <a:r>
              <a:rPr lang="en-US" dirty="0" smtClean="0"/>
              <a:t>within the organization as well as strategy, implementation, and adaptation. </a:t>
            </a:r>
          </a:p>
          <a:p>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609600"/>
            <a:ext cx="7010400" cy="944562"/>
          </a:xfrm>
        </p:spPr>
        <p:txBody>
          <a:bodyPr>
            <a:normAutofit/>
          </a:bodyPr>
          <a:lstStyle/>
          <a:p>
            <a:r>
              <a:rPr lang="en-US" dirty="0" smtClean="0"/>
              <a:t>Human Resource Framework</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Catalyst and servant whose leadership style is support, advocate, and empowerment - visible and accessible; they empower, increase participation, support, share information, and move decision making down into the organization.</a:t>
            </a:r>
          </a:p>
          <a:p>
            <a:r>
              <a:rPr lang="en-US" u="sng" dirty="0" smtClean="0"/>
              <a:t>Collaborative leadership in the Human Resource framework</a:t>
            </a:r>
            <a:r>
              <a:rPr lang="en-US" dirty="0" smtClean="0"/>
              <a:t> will require leaders to approach change from a </a:t>
            </a:r>
            <a:r>
              <a:rPr lang="en-US" b="1" dirty="0" smtClean="0">
                <a:solidFill>
                  <a:schemeClr val="tx2">
                    <a:lumMod val="60000"/>
                    <a:lumOff val="40000"/>
                  </a:schemeClr>
                </a:solidFill>
              </a:rPr>
              <a:t>focus on people</a:t>
            </a:r>
            <a:r>
              <a:rPr lang="en-US" dirty="0" smtClean="0"/>
              <a:t>. Here the </a:t>
            </a:r>
            <a:r>
              <a:rPr lang="en-US" b="1" dirty="0" smtClean="0">
                <a:solidFill>
                  <a:schemeClr val="tx2">
                    <a:lumMod val="60000"/>
                    <a:lumOff val="40000"/>
                  </a:schemeClr>
                </a:solidFill>
              </a:rPr>
              <a:t>emphasis is support, empowerment, staff development, and responsiveness to employee needs</a:t>
            </a:r>
            <a:r>
              <a:rPr lang="en-US" dirty="0" smtClean="0"/>
              <a:t>. </a:t>
            </a:r>
          </a:p>
          <a:p>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Framework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Advocate, whose leadership style is coalition and building - clarify what they want and what they can get; they assess the distribution of power and interests; they build linkages to other stakeholders; use persuasion first, then use negotiation and coercion only if necessary.</a:t>
            </a:r>
          </a:p>
          <a:p>
            <a:r>
              <a:rPr lang="en-US" u="sng" dirty="0" smtClean="0"/>
              <a:t>Collaborative leadership in the Political framework</a:t>
            </a:r>
            <a:r>
              <a:rPr lang="en-US" dirty="0" smtClean="0"/>
              <a:t> will require leaders to approach change with a </a:t>
            </a:r>
            <a:r>
              <a:rPr lang="en-US" b="1" dirty="0" smtClean="0">
                <a:solidFill>
                  <a:schemeClr val="tx2">
                    <a:lumMod val="60000"/>
                    <a:lumOff val="40000"/>
                  </a:schemeClr>
                </a:solidFill>
              </a:rPr>
              <a:t>focus on the political realities that exist within and outside organizations. </a:t>
            </a:r>
            <a:r>
              <a:rPr lang="en-US" dirty="0" smtClean="0"/>
              <a:t>This approach emphasizes dealing with interest groups (and their varying agendas), building power bases, coalition-building, negotiating conflicts over limited resources, and creating compromises. </a:t>
            </a:r>
          </a:p>
          <a:p>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6096000" cy="944562"/>
          </a:xfrm>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NC Community College System (NCCCS) Overview</a:t>
            </a:r>
          </a:p>
          <a:p>
            <a:r>
              <a:rPr lang="en-US" dirty="0" smtClean="0"/>
              <a:t>Major NCCCS Initiatives (Technology +)</a:t>
            </a:r>
          </a:p>
          <a:p>
            <a:r>
              <a:rPr lang="en-US" dirty="0" smtClean="0"/>
              <a:t>Overcoming IT</a:t>
            </a:r>
          </a:p>
          <a:p>
            <a:r>
              <a:rPr lang="en-US" dirty="0" smtClean="0"/>
              <a:t>Leadership Strategies and Lessons Learned</a:t>
            </a:r>
          </a:p>
        </p:txBody>
      </p:sp>
      <p:sp>
        <p:nvSpPr>
          <p:cNvPr id="5" name="Slide Number Placeholder 4"/>
          <p:cNvSpPr>
            <a:spLocks noGrp="1"/>
          </p:cNvSpPr>
          <p:nvPr>
            <p:ph type="sldNum" sz="quarter" idx="12"/>
          </p:nvPr>
        </p:nvSpPr>
        <p:spPr>
          <a:xfrm>
            <a:off x="6553200" y="6172200"/>
            <a:ext cx="2133600" cy="365125"/>
          </a:xfrm>
        </p:spPr>
        <p:txBody>
          <a:bodyPr/>
          <a:lstStyle/>
          <a:p>
            <a:fld id="{9B007EB5-E551-4081-B1D4-5458D7644D4F}" type="slidenum">
              <a:rPr lang="en-US" smtClean="0"/>
              <a:pPr/>
              <a:t>2</a:t>
            </a:fld>
            <a:endParaRPr lang="en-US"/>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Symbolic Framework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Prophet, whose leadership style is inspiration, view organizations as a stage or theater to play certain roles and give impressions; these leaders use symbols to capture attention; they try to frame experience by providing plausible interpretations of experiences; they discover and communicate a vision.</a:t>
            </a:r>
          </a:p>
          <a:p>
            <a:r>
              <a:rPr lang="en-US" u="sng" dirty="0" smtClean="0"/>
              <a:t>Collaborative leadership in the Symbolic framework</a:t>
            </a:r>
            <a:r>
              <a:rPr lang="en-US" dirty="0" smtClean="0"/>
              <a:t> will require leaders to approach change with a </a:t>
            </a:r>
            <a:r>
              <a:rPr lang="en-US" b="1" dirty="0" smtClean="0">
                <a:solidFill>
                  <a:schemeClr val="tx2">
                    <a:lumMod val="60000"/>
                    <a:lumOff val="40000"/>
                  </a:schemeClr>
                </a:solidFill>
              </a:rPr>
              <a:t>focus on vision and inspiration.</a:t>
            </a:r>
            <a:r>
              <a:rPr lang="en-US" dirty="0" smtClean="0"/>
              <a:t> Symbolic leaders feel that people need to believe that their personal work, and the work of the organization, is important and meaningful. </a:t>
            </a:r>
          </a:p>
          <a:p>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458200" cy="944562"/>
          </a:xfrm>
        </p:spPr>
        <p:txBody>
          <a:bodyPr>
            <a:normAutofit fontScale="90000"/>
          </a:bodyPr>
          <a:lstStyle/>
          <a:p>
            <a:r>
              <a:rPr lang="en-US" dirty="0" smtClean="0"/>
              <a:t>Leadership Strategies to </a:t>
            </a:r>
            <a:r>
              <a:rPr lang="en-US" b="1" dirty="0" smtClean="0">
                <a:solidFill>
                  <a:schemeClr val="tx2">
                    <a:lumMod val="60000"/>
                    <a:lumOff val="40000"/>
                  </a:schemeClr>
                </a:solidFill>
              </a:rPr>
              <a:t>integrate</a:t>
            </a:r>
            <a:r>
              <a:rPr lang="en-US" dirty="0" smtClean="0"/>
              <a:t> the four frames of leadership . . . </a:t>
            </a:r>
            <a:endParaRPr lang="en-US" dirty="0"/>
          </a:p>
        </p:txBody>
      </p:sp>
      <p:sp>
        <p:nvSpPr>
          <p:cNvPr id="3" name="Content Placeholder 2"/>
          <p:cNvSpPr>
            <a:spLocks noGrp="1"/>
          </p:cNvSpPr>
          <p:nvPr>
            <p:ph idx="1"/>
          </p:nvPr>
        </p:nvSpPr>
        <p:spPr>
          <a:xfrm>
            <a:off x="457200" y="1828800"/>
            <a:ext cx="8229600" cy="4191000"/>
          </a:xfrm>
        </p:spPr>
        <p:txBody>
          <a:bodyPr>
            <a:noAutofit/>
          </a:bodyPr>
          <a:lstStyle/>
          <a:p>
            <a:r>
              <a:rPr lang="en-US" dirty="0" smtClean="0"/>
              <a:t>Develop a shared vision for the project.</a:t>
            </a:r>
          </a:p>
          <a:p>
            <a:r>
              <a:rPr lang="en-US" dirty="0" smtClean="0"/>
              <a:t>Develop a mutual respect for each other’s viewpoint.</a:t>
            </a:r>
          </a:p>
          <a:p>
            <a:r>
              <a:rPr lang="en-US" dirty="0" smtClean="0"/>
              <a:t>Maintain open communication.</a:t>
            </a:r>
          </a:p>
          <a:p>
            <a:r>
              <a:rPr lang="en-US" dirty="0" smtClean="0"/>
              <a:t>Develop trust.</a:t>
            </a:r>
          </a:p>
          <a:p>
            <a:r>
              <a:rPr lang="en-US" dirty="0" smtClean="0"/>
              <a:t>Collaborate! Collaborate! Collaborate!</a:t>
            </a:r>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21</a:t>
            </a:fld>
            <a:endParaRPr lang="en-US"/>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143000" y="609600"/>
            <a:ext cx="6781800" cy="944562"/>
          </a:xfrm>
        </p:spPr>
        <p:txBody>
          <a:bodyPr/>
          <a:lstStyle/>
          <a:p>
            <a:pPr eaLnBrk="1" hangingPunct="1"/>
            <a:r>
              <a:rPr lang="en-US" dirty="0" smtClean="0"/>
              <a:t>Questions?</a:t>
            </a:r>
          </a:p>
        </p:txBody>
      </p:sp>
      <p:sp>
        <p:nvSpPr>
          <p:cNvPr id="54275" name="WordArt 4"/>
          <p:cNvSpPr>
            <a:spLocks noChangeArrowheads="1" noChangeShapeType="1" noTextEdit="1"/>
          </p:cNvSpPr>
          <p:nvPr/>
        </p:nvSpPr>
        <p:spPr bwMode="auto">
          <a:xfrm>
            <a:off x="2438400" y="2514600"/>
            <a:ext cx="4267200" cy="22098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336699"/>
                </a:solidFill>
                <a:effectLst>
                  <a:outerShdw dist="45791" dir="2021404" algn="ctr" rotWithShape="0">
                    <a:srgbClr val="B2B2B2">
                      <a:alpha val="79999"/>
                    </a:srgbClr>
                  </a:outerShdw>
                </a:effectLst>
                <a:latin typeface="Times New Roman"/>
                <a:cs typeface="Times New Roman"/>
              </a:rPr>
              <a:t>Thank you!</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257800"/>
            <a:ext cx="4800600" cy="838200"/>
          </a:xfrm>
        </p:spPr>
        <p:txBody>
          <a:bodyPr>
            <a:normAutofit fontScale="90000"/>
          </a:bodyPr>
          <a:lstStyle/>
          <a:p>
            <a:r>
              <a:rPr lang="en-US" dirty="0" smtClean="0"/>
              <a:t/>
            </a:r>
            <a:br>
              <a:rPr lang="en-US" dirty="0" smtClean="0"/>
            </a:br>
            <a:r>
              <a:rPr lang="en-US" i="1" dirty="0" smtClean="0"/>
              <a:t> The mission of the North Carolina Community College System is to open the door to high-quality, accessible educational opportunities that minimize barriers to post-secondary education, maximize student success, develop a globally and multi-culturally competent workforce, and improve the lives and well being of N.C. citizens.</a:t>
            </a:r>
            <a:endParaRPr lang="en-US" dirty="0"/>
          </a:p>
        </p:txBody>
      </p:sp>
      <p:pic>
        <p:nvPicPr>
          <p:cNvPr id="7" name="Picture Placeholder 6" descr="CC Students.jpg"/>
          <p:cNvPicPr>
            <a:picLocks noGrp="1" noChangeAspect="1"/>
          </p:cNvPicPr>
          <p:nvPr>
            <p:ph type="pic" idx="1"/>
          </p:nvPr>
        </p:nvPicPr>
        <p:blipFill>
          <a:blip r:embed="rId2" cstate="print"/>
          <a:srcRect l="3846" r="3846"/>
          <a:stretch>
            <a:fillRect/>
          </a:stretch>
        </p:blipFill>
        <p:spPr>
          <a:xfrm>
            <a:off x="406402" y="762000"/>
            <a:ext cx="3555999" cy="2666999"/>
          </a:xfrm>
        </p:spPr>
      </p:pic>
      <p:sp>
        <p:nvSpPr>
          <p:cNvPr id="6" name="Slide Number Placeholder 5"/>
          <p:cNvSpPr>
            <a:spLocks noGrp="1"/>
          </p:cNvSpPr>
          <p:nvPr>
            <p:ph type="sldNum" sz="quarter" idx="12"/>
          </p:nvPr>
        </p:nvSpPr>
        <p:spPr/>
        <p:txBody>
          <a:bodyPr/>
          <a:lstStyle/>
          <a:p>
            <a:fld id="{9B007EB5-E551-4081-B1D4-5458D7644D4F}" type="slidenum">
              <a:rPr lang="en-US" smtClean="0"/>
              <a:pPr/>
              <a:t>3</a:t>
            </a:fld>
            <a:endParaRPr lang="en-US"/>
          </a:p>
        </p:txBody>
      </p:sp>
      <p:pic>
        <p:nvPicPr>
          <p:cNvPr id="8" name="Picture 7" descr="CC Students 2.jpg"/>
          <p:cNvPicPr>
            <a:picLocks noChangeAspect="1"/>
          </p:cNvPicPr>
          <p:nvPr/>
        </p:nvPicPr>
        <p:blipFill>
          <a:blip r:embed="rId3" cstate="print"/>
          <a:stretch>
            <a:fillRect/>
          </a:stretch>
        </p:blipFill>
        <p:spPr>
          <a:xfrm>
            <a:off x="4495800" y="838200"/>
            <a:ext cx="3742267" cy="2590800"/>
          </a:xfrm>
          <a:prstGeom prst="rect">
            <a:avLst/>
          </a:prstGeom>
        </p:spPr>
      </p:pic>
      <p:pic>
        <p:nvPicPr>
          <p:cNvPr id="9" name="Picture 8" descr="CC Students 3.jpg"/>
          <p:cNvPicPr>
            <a:picLocks noChangeAspect="1"/>
          </p:cNvPicPr>
          <p:nvPr/>
        </p:nvPicPr>
        <p:blipFill>
          <a:blip r:embed="rId4" cstate="print"/>
          <a:stretch>
            <a:fillRect/>
          </a:stretch>
        </p:blipFill>
        <p:spPr>
          <a:xfrm>
            <a:off x="5181600" y="3810000"/>
            <a:ext cx="3081867" cy="21336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382000" cy="944562"/>
          </a:xfrm>
        </p:spPr>
        <p:txBody>
          <a:bodyPr>
            <a:noAutofit/>
          </a:bodyPr>
          <a:lstStyle/>
          <a:p>
            <a:r>
              <a:rPr lang="en-US" sz="3600" dirty="0" smtClean="0"/>
              <a:t>Who are the students in </a:t>
            </a:r>
            <a:br>
              <a:rPr lang="en-US" sz="3600" dirty="0" smtClean="0"/>
            </a:br>
            <a:r>
              <a:rPr lang="en-US" sz="3600" dirty="0" smtClean="0"/>
              <a:t>Community Colleges?</a:t>
            </a:r>
            <a:endParaRPr lang="en-US" sz="3600" dirty="0"/>
          </a:p>
        </p:txBody>
      </p:sp>
      <p:sp>
        <p:nvSpPr>
          <p:cNvPr id="3" name="Content Placeholder 2"/>
          <p:cNvSpPr>
            <a:spLocks noGrp="1"/>
          </p:cNvSpPr>
          <p:nvPr>
            <p:ph sz="half" idx="1"/>
          </p:nvPr>
        </p:nvSpPr>
        <p:spPr>
          <a:xfrm>
            <a:off x="457200" y="1905000"/>
            <a:ext cx="4038600" cy="4221163"/>
          </a:xfrm>
        </p:spPr>
        <p:txBody>
          <a:bodyPr/>
          <a:lstStyle/>
          <a:p>
            <a:r>
              <a:rPr lang="en-US" dirty="0" smtClean="0"/>
              <a:t>Traditional </a:t>
            </a:r>
          </a:p>
          <a:p>
            <a:pPr lvl="1"/>
            <a:r>
              <a:rPr lang="en-US" dirty="0" smtClean="0"/>
              <a:t>18 - 25 year olds</a:t>
            </a:r>
          </a:p>
          <a:p>
            <a:r>
              <a:rPr lang="en-US" dirty="0" smtClean="0"/>
              <a:t>Non-traditional</a:t>
            </a:r>
          </a:p>
          <a:p>
            <a:pPr lvl="1"/>
            <a:r>
              <a:rPr lang="en-US" dirty="0" smtClean="0"/>
              <a:t>26 years and older</a:t>
            </a:r>
            <a:endParaRPr lang="en-US" dirty="0"/>
          </a:p>
        </p:txBody>
      </p:sp>
      <p:sp>
        <p:nvSpPr>
          <p:cNvPr id="4" name="Content Placeholder 3"/>
          <p:cNvSpPr>
            <a:spLocks noGrp="1"/>
          </p:cNvSpPr>
          <p:nvPr>
            <p:ph sz="half" idx="2"/>
          </p:nvPr>
        </p:nvSpPr>
        <p:spPr>
          <a:xfrm>
            <a:off x="4648200" y="1828800"/>
            <a:ext cx="4038600" cy="4297363"/>
          </a:xfrm>
        </p:spPr>
        <p:txBody>
          <a:bodyPr/>
          <a:lstStyle/>
          <a:p>
            <a:r>
              <a:rPr lang="en-US" dirty="0" smtClean="0"/>
              <a:t>College transfer </a:t>
            </a:r>
          </a:p>
          <a:p>
            <a:r>
              <a:rPr lang="en-US" dirty="0" smtClean="0"/>
              <a:t>Associate degree</a:t>
            </a:r>
          </a:p>
          <a:p>
            <a:r>
              <a:rPr lang="en-US" dirty="0" smtClean="0"/>
              <a:t>Basic skills</a:t>
            </a:r>
          </a:p>
          <a:p>
            <a:r>
              <a:rPr lang="en-US" dirty="0" smtClean="0"/>
              <a:t>GED</a:t>
            </a:r>
          </a:p>
          <a:p>
            <a:r>
              <a:rPr lang="en-US" dirty="0" smtClean="0"/>
              <a:t>Continuing education</a:t>
            </a:r>
          </a:p>
          <a:p>
            <a:r>
              <a:rPr lang="en-US" dirty="0" smtClean="0"/>
              <a:t>Displaced workers</a:t>
            </a:r>
          </a:p>
          <a:p>
            <a:r>
              <a:rPr lang="en-US" dirty="0" smtClean="0"/>
              <a:t>New career</a:t>
            </a:r>
          </a:p>
          <a:p>
            <a:endParaRPr lang="en-US" dirty="0"/>
          </a:p>
        </p:txBody>
      </p:sp>
      <p:sp>
        <p:nvSpPr>
          <p:cNvPr id="5" name="Date Placeholder 4"/>
          <p:cNvSpPr>
            <a:spLocks noGrp="1"/>
          </p:cNvSpPr>
          <p:nvPr>
            <p:ph type="dt" sz="half" idx="10"/>
          </p:nvPr>
        </p:nvSpPr>
        <p:spPr/>
        <p:txBody>
          <a:bodyPr/>
          <a:lstStyle/>
          <a:p>
            <a:fld id="{4F2DE26E-BECB-4060-9299-C96746AEAA62}" type="datetime1">
              <a:rPr lang="en-US" smtClean="0"/>
              <a:pPr/>
              <a:t>3/27/12</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4</a:t>
            </a:fld>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610600" cy="715962"/>
          </a:xfrm>
        </p:spPr>
        <p:txBody>
          <a:bodyPr>
            <a:normAutofit fontScale="90000"/>
          </a:bodyPr>
          <a:lstStyle/>
          <a:p>
            <a:r>
              <a:rPr lang="en-US" dirty="0" smtClean="0"/>
              <a:t>Creating Success at Colleges</a:t>
            </a:r>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5</a:t>
            </a:fld>
            <a:endParaRPr lang="en-US"/>
          </a:p>
        </p:txBody>
      </p:sp>
      <p:pic>
        <p:nvPicPr>
          <p:cNvPr id="7" name="Content Placeholder 6" descr="NC CC map.jpg"/>
          <p:cNvPicPr>
            <a:picLocks noGrp="1" noChangeAspect="1"/>
          </p:cNvPicPr>
          <p:nvPr>
            <p:ph idx="1"/>
          </p:nvPr>
        </p:nvPicPr>
        <p:blipFill>
          <a:blip r:embed="rId3" cstate="print"/>
          <a:stretch>
            <a:fillRect/>
          </a:stretch>
        </p:blipFill>
        <p:spPr>
          <a:xfrm>
            <a:off x="457200" y="2240774"/>
            <a:ext cx="8229600" cy="3244814"/>
          </a:xfrm>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458200" cy="944562"/>
          </a:xfrm>
        </p:spPr>
        <p:txBody>
          <a:bodyPr/>
          <a:lstStyle/>
          <a:p>
            <a:r>
              <a:rPr lang="en-US" dirty="0" smtClean="0"/>
              <a:t>Creating Success for Students</a:t>
            </a:r>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6</a:t>
            </a:fld>
            <a:endParaRPr lang="en-US"/>
          </a:p>
        </p:txBody>
      </p:sp>
      <p:pic>
        <p:nvPicPr>
          <p:cNvPr id="7" name="Picture 6" descr="http://www.nccommunitycolleges.edu/News_Releases/burton%20rachel%20in%20lab.jpg"/>
          <p:cNvPicPr/>
          <p:nvPr/>
        </p:nvPicPr>
        <p:blipFill>
          <a:blip r:embed="rId3" cstate="print"/>
          <a:srcRect/>
          <a:stretch>
            <a:fillRect/>
          </a:stretch>
        </p:blipFill>
        <p:spPr bwMode="auto">
          <a:xfrm>
            <a:off x="1219200" y="1676400"/>
            <a:ext cx="2374900" cy="1936750"/>
          </a:xfrm>
          <a:prstGeom prst="rect">
            <a:avLst/>
          </a:prstGeom>
          <a:noFill/>
          <a:ln w="9525">
            <a:noFill/>
            <a:miter lim="800000"/>
            <a:headEnd/>
            <a:tailEnd/>
          </a:ln>
        </p:spPr>
      </p:pic>
      <p:pic>
        <p:nvPicPr>
          <p:cNvPr id="8" name="Picture 7" descr="http://www.nccommunitycolleges.edu/News_Releases/Phillip%20McDaniel%202.JPG"/>
          <p:cNvPicPr/>
          <p:nvPr/>
        </p:nvPicPr>
        <p:blipFill>
          <a:blip r:embed="rId4" cstate="print"/>
          <a:srcRect/>
          <a:stretch>
            <a:fillRect/>
          </a:stretch>
        </p:blipFill>
        <p:spPr bwMode="auto">
          <a:xfrm>
            <a:off x="5791200" y="1676400"/>
            <a:ext cx="2819400" cy="1936750"/>
          </a:xfrm>
          <a:prstGeom prst="rect">
            <a:avLst/>
          </a:prstGeom>
          <a:noFill/>
          <a:ln w="9525">
            <a:noFill/>
            <a:miter lim="800000"/>
            <a:headEnd/>
            <a:tailEnd/>
          </a:ln>
        </p:spPr>
      </p:pic>
      <p:pic>
        <p:nvPicPr>
          <p:cNvPr id="9" name="Picture 8" descr="http://www.nccommunitycolleges.edu/News_Releases/Anthony%20Edwards%20-%20RCCC.JPG"/>
          <p:cNvPicPr/>
          <p:nvPr/>
        </p:nvPicPr>
        <p:blipFill>
          <a:blip r:embed="rId5" cstate="print"/>
          <a:srcRect/>
          <a:stretch>
            <a:fillRect/>
          </a:stretch>
        </p:blipFill>
        <p:spPr bwMode="auto">
          <a:xfrm>
            <a:off x="3810000" y="3505200"/>
            <a:ext cx="1839982" cy="2552369"/>
          </a:xfrm>
          <a:prstGeom prst="rect">
            <a:avLst/>
          </a:prstGeom>
          <a:noFill/>
          <a:ln w="9525">
            <a:noFill/>
            <a:miter lim="800000"/>
            <a:headEnd/>
            <a:tailEnd/>
          </a:ln>
        </p:spPr>
      </p:pic>
      <p:sp>
        <p:nvSpPr>
          <p:cNvPr id="10" name="Rectangle 9"/>
          <p:cNvSpPr/>
          <p:nvPr/>
        </p:nvSpPr>
        <p:spPr>
          <a:xfrm>
            <a:off x="685800" y="3962400"/>
            <a:ext cx="2819400" cy="1754326"/>
          </a:xfrm>
          <a:prstGeom prst="rect">
            <a:avLst/>
          </a:prstGeom>
        </p:spPr>
        <p:txBody>
          <a:bodyPr wrap="square">
            <a:spAutoFit/>
          </a:bodyPr>
          <a:lstStyle/>
          <a:p>
            <a:r>
              <a:rPr lang="en-US" dirty="0" smtClean="0"/>
              <a:t>NCCCS has approximately 900,000 students, or about 1 in 8 N.C. citizens 18 and up are enrolled in classes at one of the 58 community colleges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458200" cy="944562"/>
          </a:xfrm>
        </p:spPr>
        <p:txBody>
          <a:bodyPr/>
          <a:lstStyle/>
          <a:p>
            <a:r>
              <a:rPr lang="en-US" dirty="0" smtClean="0"/>
              <a:t>Creating Success on the Job</a:t>
            </a:r>
            <a:endParaRPr lang="en-US" dirty="0"/>
          </a:p>
        </p:txBody>
      </p:sp>
      <p:sp>
        <p:nvSpPr>
          <p:cNvPr id="5" name="Slide Number Placeholder 4"/>
          <p:cNvSpPr>
            <a:spLocks noGrp="1"/>
          </p:cNvSpPr>
          <p:nvPr>
            <p:ph type="sldNum" sz="quarter" idx="12"/>
          </p:nvPr>
        </p:nvSpPr>
        <p:spPr/>
        <p:txBody>
          <a:bodyPr/>
          <a:lstStyle/>
          <a:p>
            <a:fld id="{9B007EB5-E551-4081-B1D4-5458D7644D4F}" type="slidenum">
              <a:rPr lang="en-US" smtClean="0"/>
              <a:pPr/>
              <a:t>7</a:t>
            </a:fld>
            <a:endParaRPr lang="en-US"/>
          </a:p>
        </p:txBody>
      </p:sp>
      <p:pic>
        <p:nvPicPr>
          <p:cNvPr id="7" name="Picture 6" descr="NC CC 1.jpg"/>
          <p:cNvPicPr>
            <a:picLocks noChangeAspect="1"/>
          </p:cNvPicPr>
          <p:nvPr/>
        </p:nvPicPr>
        <p:blipFill>
          <a:blip r:embed="rId3" cstate="print"/>
          <a:stretch>
            <a:fillRect/>
          </a:stretch>
        </p:blipFill>
        <p:spPr>
          <a:xfrm>
            <a:off x="990600" y="1600200"/>
            <a:ext cx="2209800" cy="2209800"/>
          </a:xfrm>
          <a:prstGeom prst="rect">
            <a:avLst/>
          </a:prstGeom>
        </p:spPr>
      </p:pic>
      <p:pic>
        <p:nvPicPr>
          <p:cNvPr id="8" name="Picture 7" descr="NC CC 2.gif"/>
          <p:cNvPicPr>
            <a:picLocks noChangeAspect="1"/>
          </p:cNvPicPr>
          <p:nvPr/>
        </p:nvPicPr>
        <p:blipFill>
          <a:blip r:embed="rId4" cstate="print"/>
          <a:stretch>
            <a:fillRect/>
          </a:stretch>
        </p:blipFill>
        <p:spPr>
          <a:xfrm>
            <a:off x="4038600" y="1752600"/>
            <a:ext cx="1371600" cy="1076325"/>
          </a:xfrm>
          <a:prstGeom prst="rect">
            <a:avLst/>
          </a:prstGeom>
        </p:spPr>
      </p:pic>
      <p:pic>
        <p:nvPicPr>
          <p:cNvPr id="9" name="Picture 8" descr="NC CC 3.jpg"/>
          <p:cNvPicPr>
            <a:picLocks noChangeAspect="1"/>
          </p:cNvPicPr>
          <p:nvPr/>
        </p:nvPicPr>
        <p:blipFill>
          <a:blip r:embed="rId5" cstate="print"/>
          <a:stretch>
            <a:fillRect/>
          </a:stretch>
        </p:blipFill>
        <p:spPr>
          <a:xfrm>
            <a:off x="5257800" y="3505200"/>
            <a:ext cx="3429000" cy="1945947"/>
          </a:xfrm>
          <a:prstGeom prst="rect">
            <a:avLst/>
          </a:prstGeom>
        </p:spPr>
      </p:pic>
      <p:sp>
        <p:nvSpPr>
          <p:cNvPr id="10" name="TextBox 9"/>
          <p:cNvSpPr txBox="1"/>
          <p:nvPr/>
        </p:nvSpPr>
        <p:spPr>
          <a:xfrm>
            <a:off x="5105400" y="3581400"/>
            <a:ext cx="2959913" cy="646331"/>
          </a:xfrm>
          <a:prstGeom prst="rect">
            <a:avLst/>
          </a:prstGeom>
          <a:noFill/>
        </p:spPr>
        <p:txBody>
          <a:bodyPr wrap="square" rtlCol="0">
            <a:spAutoFit/>
          </a:bodyPr>
          <a:lstStyle/>
          <a:p>
            <a:r>
              <a:rPr lang="en-US" dirty="0" smtClean="0"/>
              <a:t>NC Emergency Services: </a:t>
            </a:r>
          </a:p>
          <a:p>
            <a:r>
              <a:rPr lang="en-US" dirty="0" smtClean="0"/>
              <a:t>Fire, Recue, Law Enforcement</a:t>
            </a:r>
            <a:endParaRPr lang="en-US" dirty="0"/>
          </a:p>
        </p:txBody>
      </p:sp>
      <p:pic>
        <p:nvPicPr>
          <p:cNvPr id="11" name="Picture 10" descr="NC CC 4.png"/>
          <p:cNvPicPr>
            <a:picLocks noChangeAspect="1"/>
          </p:cNvPicPr>
          <p:nvPr/>
        </p:nvPicPr>
        <p:blipFill>
          <a:blip r:embed="rId6" cstate="print"/>
          <a:stretch>
            <a:fillRect/>
          </a:stretch>
        </p:blipFill>
        <p:spPr>
          <a:xfrm>
            <a:off x="762001" y="4267200"/>
            <a:ext cx="4495800" cy="857250"/>
          </a:xfrm>
          <a:prstGeom prst="rect">
            <a:avLst/>
          </a:prstGeom>
        </p:spPr>
      </p:pic>
      <p:pic>
        <p:nvPicPr>
          <p:cNvPr id="12" name="Picture 11" descr="NC CC 5.jpg"/>
          <p:cNvPicPr>
            <a:picLocks noChangeAspect="1"/>
          </p:cNvPicPr>
          <p:nvPr/>
        </p:nvPicPr>
        <p:blipFill>
          <a:blip r:embed="rId7" cstate="print"/>
          <a:stretch>
            <a:fillRect/>
          </a:stretch>
        </p:blipFill>
        <p:spPr>
          <a:xfrm>
            <a:off x="6172200" y="1600200"/>
            <a:ext cx="2362200" cy="1404012"/>
          </a:xfrm>
          <a:prstGeom prst="rect">
            <a:avLst/>
          </a:prstGeom>
        </p:spPr>
      </p:pic>
      <p:sp>
        <p:nvSpPr>
          <p:cNvPr id="13" name="TextBox 12"/>
          <p:cNvSpPr txBox="1"/>
          <p:nvPr/>
        </p:nvSpPr>
        <p:spPr>
          <a:xfrm>
            <a:off x="1600200" y="5486400"/>
            <a:ext cx="3810000" cy="369332"/>
          </a:xfrm>
          <a:prstGeom prst="rect">
            <a:avLst/>
          </a:prstGeom>
          <a:noFill/>
        </p:spPr>
        <p:txBody>
          <a:bodyPr wrap="square" rtlCol="0">
            <a:spAutoFit/>
          </a:bodyPr>
          <a:lstStyle/>
          <a:p>
            <a:r>
              <a:rPr lang="en-US" dirty="0" smtClean="0">
                <a:solidFill>
                  <a:schemeClr val="tx2">
                    <a:lumMod val="60000"/>
                    <a:lumOff val="40000"/>
                  </a:schemeClr>
                </a:solidFill>
                <a:latin typeface="Arial Black" pitchFamily="34" charset="0"/>
              </a:rPr>
              <a:t>Customized Training </a:t>
            </a:r>
            <a:endParaRPr lang="en-US" dirty="0">
              <a:solidFill>
                <a:schemeClr val="tx2">
                  <a:lumMod val="60000"/>
                  <a:lumOff val="40000"/>
                </a:schemeClr>
              </a:solidFill>
              <a:latin typeface="Arial Black"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458200" cy="944562"/>
          </a:xfrm>
        </p:spPr>
        <p:txBody>
          <a:bodyPr/>
          <a:lstStyle/>
          <a:p>
            <a:r>
              <a:rPr lang="en-US" dirty="0" smtClean="0"/>
              <a:t>Major IT Initiatives (Technology +)</a:t>
            </a:r>
            <a:endParaRPr lang="en-US" dirty="0"/>
          </a:p>
        </p:txBody>
      </p:sp>
      <p:sp>
        <p:nvSpPr>
          <p:cNvPr id="3" name="Content Placeholder 2"/>
          <p:cNvSpPr>
            <a:spLocks noGrp="1"/>
          </p:cNvSpPr>
          <p:nvPr>
            <p:ph idx="1"/>
          </p:nvPr>
        </p:nvSpPr>
        <p:spPr/>
        <p:txBody>
          <a:bodyPr>
            <a:noAutofit/>
          </a:bodyPr>
          <a:lstStyle/>
          <a:p>
            <a:r>
              <a:rPr lang="en-US" sz="3600" dirty="0" smtClean="0"/>
              <a:t>College Information System</a:t>
            </a:r>
          </a:p>
          <a:p>
            <a:pPr lvl="1"/>
            <a:r>
              <a:rPr lang="en-US" dirty="0" smtClean="0"/>
              <a:t>The implementation of </a:t>
            </a:r>
            <a:r>
              <a:rPr lang="en-US" dirty="0" err="1" smtClean="0"/>
              <a:t>Datatel</a:t>
            </a:r>
            <a:r>
              <a:rPr lang="en-US" dirty="0" smtClean="0"/>
              <a:t> Colleague® enterprise resource planning (ERP) software at each of 59 (58 community colleges + System Office) institutions. This achievement is the result of one of </a:t>
            </a:r>
            <a:r>
              <a:rPr lang="en-US" b="1" dirty="0" smtClean="0"/>
              <a:t>the largest - and most sophisticated - technology endeavors in higher education </a:t>
            </a:r>
            <a:r>
              <a:rPr lang="en-US" dirty="0" smtClean="0"/>
              <a:t>involving </a:t>
            </a:r>
            <a:r>
              <a:rPr lang="en-US" b="1" dirty="0" smtClean="0"/>
              <a:t>multiple organizations </a:t>
            </a:r>
            <a:r>
              <a:rPr lang="en-US" dirty="0" smtClean="0"/>
              <a:t>and </a:t>
            </a:r>
            <a:r>
              <a:rPr lang="en-US" b="1" dirty="0" smtClean="0"/>
              <a:t>thousands of participants.</a:t>
            </a:r>
          </a:p>
          <a:p>
            <a:endParaRPr lang="en-US" sz="1800" dirty="0" smtClean="0"/>
          </a:p>
        </p:txBody>
      </p:sp>
      <p:sp>
        <p:nvSpPr>
          <p:cNvPr id="5" name="Slide Number Placeholder 4"/>
          <p:cNvSpPr>
            <a:spLocks noGrp="1"/>
          </p:cNvSpPr>
          <p:nvPr>
            <p:ph type="sldNum" sz="quarter" idx="12"/>
          </p:nvPr>
        </p:nvSpPr>
        <p:spPr/>
        <p:txBody>
          <a:bodyPr/>
          <a:lstStyle/>
          <a:p>
            <a:fld id="{9B007EB5-E551-4081-B1D4-5458D7644D4F}" type="slidenum">
              <a:rPr lang="en-US" smtClean="0"/>
              <a:pPr/>
              <a:t>8</a:t>
            </a:fld>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AutoShape 2"/>
          <p:cNvSpPr>
            <a:spLocks noChangeArrowheads="1"/>
          </p:cNvSpPr>
          <p:nvPr/>
        </p:nvSpPr>
        <p:spPr bwMode="auto">
          <a:xfrm rot="10800000" flipH="1">
            <a:off x="320675" y="5867400"/>
            <a:ext cx="8594725" cy="762000"/>
          </a:xfrm>
          <a:custGeom>
            <a:avLst/>
            <a:gdLst>
              <a:gd name="G0" fmla="+- 1271 0 0"/>
              <a:gd name="G1" fmla="+- 21600 0 1271"/>
              <a:gd name="G2" fmla="*/ 1271 1 2"/>
              <a:gd name="G3" fmla="+- 21600 0 G2"/>
              <a:gd name="G4" fmla="+/ 1271 21600 2"/>
              <a:gd name="G5" fmla="+/ G1 0 2"/>
              <a:gd name="G6" fmla="*/ 21600 21600 1271"/>
              <a:gd name="G7" fmla="*/ G6 1 2"/>
              <a:gd name="G8" fmla="+- 21600 0 G7"/>
              <a:gd name="G9" fmla="*/ 21600 1 2"/>
              <a:gd name="G10" fmla="+- 1271 0 G9"/>
              <a:gd name="G11" fmla="?: G10 G8 0"/>
              <a:gd name="G12" fmla="?: G10 G7 21600"/>
              <a:gd name="T0" fmla="*/ 20964 w 21600"/>
              <a:gd name="T1" fmla="*/ 10800 h 21600"/>
              <a:gd name="T2" fmla="*/ 10800 w 21600"/>
              <a:gd name="T3" fmla="*/ 21600 h 21600"/>
              <a:gd name="T4" fmla="*/ 636 w 21600"/>
              <a:gd name="T5" fmla="*/ 10800 h 21600"/>
              <a:gd name="T6" fmla="*/ 10800 w 21600"/>
              <a:gd name="T7" fmla="*/ 0 h 21600"/>
              <a:gd name="T8" fmla="*/ 2436 w 21600"/>
              <a:gd name="T9" fmla="*/ 2436 h 21600"/>
              <a:gd name="T10" fmla="*/ 19164 w 21600"/>
              <a:gd name="T11" fmla="*/ 19164 h 21600"/>
            </a:gdLst>
            <a:ahLst/>
            <a:cxnLst>
              <a:cxn ang="0">
                <a:pos x="T0" y="T1"/>
              </a:cxn>
              <a:cxn ang="0">
                <a:pos x="T2" y="T3"/>
              </a:cxn>
              <a:cxn ang="0">
                <a:pos x="T4" y="T5"/>
              </a:cxn>
              <a:cxn ang="0">
                <a:pos x="T6" y="T7"/>
              </a:cxn>
            </a:cxnLst>
            <a:rect l="T8" t="T9" r="T10" b="T11"/>
            <a:pathLst>
              <a:path w="21600" h="21600">
                <a:moveTo>
                  <a:pt x="0" y="0"/>
                </a:moveTo>
                <a:lnTo>
                  <a:pt x="1271" y="21600"/>
                </a:lnTo>
                <a:lnTo>
                  <a:pt x="20329"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47" name="Text Box 3"/>
          <p:cNvSpPr txBox="1">
            <a:spLocks noChangeArrowheads="1"/>
          </p:cNvSpPr>
          <p:nvPr/>
        </p:nvSpPr>
        <p:spPr bwMode="auto">
          <a:xfrm>
            <a:off x="750888" y="6019800"/>
            <a:ext cx="7662862" cy="519113"/>
          </a:xfrm>
          <a:prstGeom prst="rect">
            <a:avLst/>
          </a:prstGeom>
          <a:noFill/>
          <a:ln w="9525">
            <a:noFill/>
            <a:miter lim="800000"/>
            <a:headEnd/>
            <a:tailEnd/>
          </a:ln>
          <a:effectLst/>
        </p:spPr>
        <p:txBody>
          <a:bodyPr>
            <a:spAutoFit/>
          </a:bodyPr>
          <a:lstStyle/>
          <a:p>
            <a:pPr algn="ctr">
              <a:spcBef>
                <a:spcPct val="50000"/>
              </a:spcBef>
            </a:pPr>
            <a:r>
              <a:rPr lang="en-US">
                <a:latin typeface="Arial" charset="0"/>
              </a:rPr>
              <a:t>Student 	Financial 	Human Resources</a:t>
            </a:r>
            <a:endParaRPr lang="en-US" sz="2400">
              <a:latin typeface="Arial" charset="0"/>
            </a:endParaRPr>
          </a:p>
        </p:txBody>
      </p:sp>
      <p:sp>
        <p:nvSpPr>
          <p:cNvPr id="262148" name="AutoShape 4"/>
          <p:cNvSpPr>
            <a:spLocks noChangeArrowheads="1"/>
          </p:cNvSpPr>
          <p:nvPr/>
        </p:nvSpPr>
        <p:spPr bwMode="auto">
          <a:xfrm rot="10800000" flipH="1">
            <a:off x="808038" y="5105400"/>
            <a:ext cx="7593012" cy="762000"/>
          </a:xfrm>
          <a:custGeom>
            <a:avLst/>
            <a:gdLst>
              <a:gd name="G0" fmla="+- 1642 0 0"/>
              <a:gd name="G1" fmla="+- 21600 0 1642"/>
              <a:gd name="G2" fmla="*/ 1642 1 2"/>
              <a:gd name="G3" fmla="+- 21600 0 G2"/>
              <a:gd name="G4" fmla="+/ 1642 21600 2"/>
              <a:gd name="G5" fmla="+/ G1 0 2"/>
              <a:gd name="G6" fmla="*/ 21600 21600 1642"/>
              <a:gd name="G7" fmla="*/ G6 1 2"/>
              <a:gd name="G8" fmla="+- 21600 0 G7"/>
              <a:gd name="G9" fmla="*/ 21600 1 2"/>
              <a:gd name="G10" fmla="+- 1642 0 G9"/>
              <a:gd name="G11" fmla="?: G10 G8 0"/>
              <a:gd name="G12" fmla="?: G10 G7 21600"/>
              <a:gd name="T0" fmla="*/ 20779 w 21600"/>
              <a:gd name="T1" fmla="*/ 10800 h 21600"/>
              <a:gd name="T2" fmla="*/ 10800 w 21600"/>
              <a:gd name="T3" fmla="*/ 21600 h 21600"/>
              <a:gd name="T4" fmla="*/ 821 w 21600"/>
              <a:gd name="T5" fmla="*/ 10800 h 21600"/>
              <a:gd name="T6" fmla="*/ 10800 w 21600"/>
              <a:gd name="T7" fmla="*/ 0 h 21600"/>
              <a:gd name="T8" fmla="*/ 2621 w 21600"/>
              <a:gd name="T9" fmla="*/ 2621 h 21600"/>
              <a:gd name="T10" fmla="*/ 18979 w 21600"/>
              <a:gd name="T11" fmla="*/ 18979 h 21600"/>
            </a:gdLst>
            <a:ahLst/>
            <a:cxnLst>
              <a:cxn ang="0">
                <a:pos x="T0" y="T1"/>
              </a:cxn>
              <a:cxn ang="0">
                <a:pos x="T2" y="T3"/>
              </a:cxn>
              <a:cxn ang="0">
                <a:pos x="T4" y="T5"/>
              </a:cxn>
              <a:cxn ang="0">
                <a:pos x="T6" y="T7"/>
              </a:cxn>
            </a:cxnLst>
            <a:rect l="T8" t="T9" r="T10" b="T11"/>
            <a:pathLst>
              <a:path w="21600" h="21600">
                <a:moveTo>
                  <a:pt x="0" y="0"/>
                </a:moveTo>
                <a:lnTo>
                  <a:pt x="1642" y="21600"/>
                </a:lnTo>
                <a:lnTo>
                  <a:pt x="19958"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49" name="Text Box 5"/>
          <p:cNvSpPr txBox="1">
            <a:spLocks noChangeArrowheads="1"/>
          </p:cNvSpPr>
          <p:nvPr/>
        </p:nvSpPr>
        <p:spPr bwMode="auto">
          <a:xfrm>
            <a:off x="1273175" y="5257800"/>
            <a:ext cx="6591300" cy="519113"/>
          </a:xfrm>
          <a:prstGeom prst="rect">
            <a:avLst/>
          </a:prstGeom>
          <a:noFill/>
          <a:ln w="9525">
            <a:noFill/>
            <a:miter lim="800000"/>
            <a:headEnd/>
            <a:tailEnd/>
          </a:ln>
          <a:effectLst/>
        </p:spPr>
        <p:txBody>
          <a:bodyPr>
            <a:spAutoFit/>
          </a:bodyPr>
          <a:lstStyle/>
          <a:p>
            <a:pPr algn="ctr">
              <a:spcBef>
                <a:spcPct val="50000"/>
              </a:spcBef>
            </a:pPr>
            <a:r>
              <a:rPr lang="en-US" b="1">
                <a:latin typeface="Arial" charset="0"/>
              </a:rPr>
              <a:t>Datatel Colleague Components</a:t>
            </a:r>
            <a:endParaRPr lang="en-US" sz="2600" b="1">
              <a:latin typeface="Arial" charset="0"/>
            </a:endParaRPr>
          </a:p>
        </p:txBody>
      </p:sp>
      <p:sp>
        <p:nvSpPr>
          <p:cNvPr id="262150" name="AutoShape 6"/>
          <p:cNvSpPr>
            <a:spLocks noChangeArrowheads="1"/>
          </p:cNvSpPr>
          <p:nvPr/>
        </p:nvSpPr>
        <p:spPr bwMode="auto">
          <a:xfrm rot="10800000" flipH="1">
            <a:off x="1377950" y="4381500"/>
            <a:ext cx="6470650" cy="762000"/>
          </a:xfrm>
          <a:custGeom>
            <a:avLst/>
            <a:gdLst>
              <a:gd name="G0" fmla="+- 1768 0 0"/>
              <a:gd name="G1" fmla="+- 21600 0 1768"/>
              <a:gd name="G2" fmla="*/ 1768 1 2"/>
              <a:gd name="G3" fmla="+- 21600 0 G2"/>
              <a:gd name="G4" fmla="+/ 1768 21600 2"/>
              <a:gd name="G5" fmla="+/ G1 0 2"/>
              <a:gd name="G6" fmla="*/ 21600 21600 1768"/>
              <a:gd name="G7" fmla="*/ G6 1 2"/>
              <a:gd name="G8" fmla="+- 21600 0 G7"/>
              <a:gd name="G9" fmla="*/ 21600 1 2"/>
              <a:gd name="G10" fmla="+- 1768 0 G9"/>
              <a:gd name="G11" fmla="?: G10 G8 0"/>
              <a:gd name="G12" fmla="?: G10 G7 21600"/>
              <a:gd name="T0" fmla="*/ 20716 w 21600"/>
              <a:gd name="T1" fmla="*/ 10800 h 21600"/>
              <a:gd name="T2" fmla="*/ 10800 w 21600"/>
              <a:gd name="T3" fmla="*/ 21600 h 21600"/>
              <a:gd name="T4" fmla="*/ 884 w 21600"/>
              <a:gd name="T5" fmla="*/ 10800 h 21600"/>
              <a:gd name="T6" fmla="*/ 10800 w 21600"/>
              <a:gd name="T7" fmla="*/ 0 h 21600"/>
              <a:gd name="T8" fmla="*/ 2684 w 21600"/>
              <a:gd name="T9" fmla="*/ 2684 h 21600"/>
              <a:gd name="T10" fmla="*/ 18916 w 21600"/>
              <a:gd name="T11" fmla="*/ 18916 h 21600"/>
            </a:gdLst>
            <a:ahLst/>
            <a:cxnLst>
              <a:cxn ang="0">
                <a:pos x="T0" y="T1"/>
              </a:cxn>
              <a:cxn ang="0">
                <a:pos x="T2" y="T3"/>
              </a:cxn>
              <a:cxn ang="0">
                <a:pos x="T4" y="T5"/>
              </a:cxn>
              <a:cxn ang="0">
                <a:pos x="T6" y="T7"/>
              </a:cxn>
            </a:cxnLst>
            <a:rect l="T8" t="T9" r="T10" b="T11"/>
            <a:pathLst>
              <a:path w="21600" h="21600">
                <a:moveTo>
                  <a:pt x="0" y="0"/>
                </a:moveTo>
                <a:lnTo>
                  <a:pt x="1768" y="21600"/>
                </a:lnTo>
                <a:lnTo>
                  <a:pt x="19832"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51" name="Text Box 7">
            <a:hlinkClick r:id="rId3" action="ppaction://hlinksldjump"/>
          </p:cNvPr>
          <p:cNvSpPr txBox="1">
            <a:spLocks noChangeArrowheads="1"/>
          </p:cNvSpPr>
          <p:nvPr/>
        </p:nvSpPr>
        <p:spPr bwMode="auto">
          <a:xfrm>
            <a:off x="3159125" y="4343400"/>
            <a:ext cx="2936875" cy="519113"/>
          </a:xfrm>
          <a:prstGeom prst="rect">
            <a:avLst/>
          </a:prstGeom>
          <a:noFill/>
          <a:ln w="9525">
            <a:noFill/>
            <a:miter lim="800000"/>
            <a:headEnd/>
            <a:tailEnd/>
          </a:ln>
          <a:effectLst/>
        </p:spPr>
        <p:txBody>
          <a:bodyPr>
            <a:spAutoFit/>
          </a:bodyPr>
          <a:lstStyle/>
          <a:p>
            <a:pPr algn="ctr">
              <a:spcBef>
                <a:spcPct val="50000"/>
              </a:spcBef>
            </a:pPr>
            <a:r>
              <a:rPr lang="en-US" b="1">
                <a:latin typeface="Arial" charset="0"/>
              </a:rPr>
              <a:t>Enhancements</a:t>
            </a:r>
            <a:endParaRPr lang="en-US" sz="2600" b="1">
              <a:latin typeface="Arial" charset="0"/>
            </a:endParaRPr>
          </a:p>
        </p:txBody>
      </p:sp>
      <p:sp>
        <p:nvSpPr>
          <p:cNvPr id="262152" name="AutoShape 8"/>
          <p:cNvSpPr>
            <a:spLocks noChangeArrowheads="1"/>
          </p:cNvSpPr>
          <p:nvPr/>
        </p:nvSpPr>
        <p:spPr bwMode="auto">
          <a:xfrm rot="10800000" flipH="1">
            <a:off x="1866900" y="3619500"/>
            <a:ext cx="5443538" cy="762000"/>
          </a:xfrm>
          <a:custGeom>
            <a:avLst/>
            <a:gdLst>
              <a:gd name="G0" fmla="+- 2201 0 0"/>
              <a:gd name="G1" fmla="+- 21600 0 2201"/>
              <a:gd name="G2" fmla="*/ 2201 1 2"/>
              <a:gd name="G3" fmla="+- 21600 0 G2"/>
              <a:gd name="G4" fmla="+/ 2201 21600 2"/>
              <a:gd name="G5" fmla="+/ G1 0 2"/>
              <a:gd name="G6" fmla="*/ 21600 21600 2201"/>
              <a:gd name="G7" fmla="*/ G6 1 2"/>
              <a:gd name="G8" fmla="+- 21600 0 G7"/>
              <a:gd name="G9" fmla="*/ 21600 1 2"/>
              <a:gd name="G10" fmla="+- 2201 0 G9"/>
              <a:gd name="G11" fmla="?: G10 G8 0"/>
              <a:gd name="G12" fmla="?: G10 G7 21600"/>
              <a:gd name="T0" fmla="*/ 20499 w 21600"/>
              <a:gd name="T1" fmla="*/ 10800 h 21600"/>
              <a:gd name="T2" fmla="*/ 10800 w 21600"/>
              <a:gd name="T3" fmla="*/ 21600 h 21600"/>
              <a:gd name="T4" fmla="*/ 1101 w 21600"/>
              <a:gd name="T5" fmla="*/ 10800 h 21600"/>
              <a:gd name="T6" fmla="*/ 10800 w 21600"/>
              <a:gd name="T7" fmla="*/ 0 h 21600"/>
              <a:gd name="T8" fmla="*/ 2901 w 21600"/>
              <a:gd name="T9" fmla="*/ 2901 h 21600"/>
              <a:gd name="T10" fmla="*/ 18699 w 21600"/>
              <a:gd name="T11" fmla="*/ 18699 h 21600"/>
            </a:gdLst>
            <a:ahLst/>
            <a:cxnLst>
              <a:cxn ang="0">
                <a:pos x="T0" y="T1"/>
              </a:cxn>
              <a:cxn ang="0">
                <a:pos x="T2" y="T3"/>
              </a:cxn>
              <a:cxn ang="0">
                <a:pos x="T4" y="T5"/>
              </a:cxn>
              <a:cxn ang="0">
                <a:pos x="T6" y="T7"/>
              </a:cxn>
            </a:cxnLst>
            <a:rect l="T8" t="T9" r="T10" b="T11"/>
            <a:pathLst>
              <a:path w="21600" h="21600">
                <a:moveTo>
                  <a:pt x="0" y="0"/>
                </a:moveTo>
                <a:lnTo>
                  <a:pt x="2201" y="21600"/>
                </a:lnTo>
                <a:lnTo>
                  <a:pt x="19399"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53" name="AutoShape 9"/>
          <p:cNvSpPr>
            <a:spLocks noChangeArrowheads="1"/>
          </p:cNvSpPr>
          <p:nvPr/>
        </p:nvSpPr>
        <p:spPr bwMode="auto">
          <a:xfrm rot="10800000" flipH="1">
            <a:off x="2447925" y="2857500"/>
            <a:ext cx="4310063" cy="762000"/>
          </a:xfrm>
          <a:custGeom>
            <a:avLst/>
            <a:gdLst>
              <a:gd name="G0" fmla="+- 2581 0 0"/>
              <a:gd name="G1" fmla="+- 21600 0 2581"/>
              <a:gd name="G2" fmla="*/ 2581 1 2"/>
              <a:gd name="G3" fmla="+- 21600 0 G2"/>
              <a:gd name="G4" fmla="+/ 2581 21600 2"/>
              <a:gd name="G5" fmla="+/ G1 0 2"/>
              <a:gd name="G6" fmla="*/ 21600 21600 2581"/>
              <a:gd name="G7" fmla="*/ G6 1 2"/>
              <a:gd name="G8" fmla="+- 21600 0 G7"/>
              <a:gd name="G9" fmla="*/ 21600 1 2"/>
              <a:gd name="G10" fmla="+- 2581 0 G9"/>
              <a:gd name="G11" fmla="?: G10 G8 0"/>
              <a:gd name="G12" fmla="?: G10 G7 21600"/>
              <a:gd name="T0" fmla="*/ 20309 w 21600"/>
              <a:gd name="T1" fmla="*/ 10800 h 21600"/>
              <a:gd name="T2" fmla="*/ 10800 w 21600"/>
              <a:gd name="T3" fmla="*/ 21600 h 21600"/>
              <a:gd name="T4" fmla="*/ 1291 w 21600"/>
              <a:gd name="T5" fmla="*/ 10800 h 21600"/>
              <a:gd name="T6" fmla="*/ 10800 w 21600"/>
              <a:gd name="T7" fmla="*/ 0 h 21600"/>
              <a:gd name="T8" fmla="*/ 3091 w 21600"/>
              <a:gd name="T9" fmla="*/ 3091 h 21600"/>
              <a:gd name="T10" fmla="*/ 18509 w 21600"/>
              <a:gd name="T11" fmla="*/ 18509 h 21600"/>
            </a:gdLst>
            <a:ahLst/>
            <a:cxnLst>
              <a:cxn ang="0">
                <a:pos x="T0" y="T1"/>
              </a:cxn>
              <a:cxn ang="0">
                <a:pos x="T2" y="T3"/>
              </a:cxn>
              <a:cxn ang="0">
                <a:pos x="T4" y="T5"/>
              </a:cxn>
              <a:cxn ang="0">
                <a:pos x="T6" y="T7"/>
              </a:cxn>
            </a:cxnLst>
            <a:rect l="T8" t="T9" r="T10" b="T11"/>
            <a:pathLst>
              <a:path w="21600" h="21600">
                <a:moveTo>
                  <a:pt x="0" y="0"/>
                </a:moveTo>
                <a:lnTo>
                  <a:pt x="2581" y="21600"/>
                </a:lnTo>
                <a:lnTo>
                  <a:pt x="19019"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54" name="Text Box 10">
            <a:hlinkClick r:id="rId4" action="ppaction://hlinksldjump"/>
          </p:cNvPr>
          <p:cNvSpPr txBox="1">
            <a:spLocks noChangeArrowheads="1"/>
          </p:cNvSpPr>
          <p:nvPr/>
        </p:nvSpPr>
        <p:spPr bwMode="auto">
          <a:xfrm>
            <a:off x="2533650" y="2895600"/>
            <a:ext cx="3940175" cy="519113"/>
          </a:xfrm>
          <a:prstGeom prst="rect">
            <a:avLst/>
          </a:prstGeom>
          <a:noFill/>
          <a:ln w="9525">
            <a:noFill/>
            <a:miter lim="800000"/>
            <a:headEnd/>
            <a:tailEnd/>
          </a:ln>
          <a:effectLst/>
        </p:spPr>
        <p:txBody>
          <a:bodyPr>
            <a:spAutoFit/>
          </a:bodyPr>
          <a:lstStyle/>
          <a:p>
            <a:pPr algn="ctr">
              <a:spcBef>
                <a:spcPct val="50000"/>
              </a:spcBef>
            </a:pPr>
            <a:r>
              <a:rPr lang="en-US" b="1">
                <a:latin typeface="Arial" charset="0"/>
              </a:rPr>
              <a:t>3rd Party Software</a:t>
            </a:r>
            <a:endParaRPr lang="en-US" sz="2600" b="1">
              <a:latin typeface="Arial" charset="0"/>
            </a:endParaRPr>
          </a:p>
        </p:txBody>
      </p:sp>
      <p:sp>
        <p:nvSpPr>
          <p:cNvPr id="262155" name="AutoShape 11"/>
          <p:cNvSpPr>
            <a:spLocks noChangeArrowheads="1"/>
          </p:cNvSpPr>
          <p:nvPr/>
        </p:nvSpPr>
        <p:spPr bwMode="auto">
          <a:xfrm rot="10800000" flipH="1">
            <a:off x="2971800" y="2286000"/>
            <a:ext cx="3295650" cy="609600"/>
          </a:xfrm>
          <a:custGeom>
            <a:avLst/>
            <a:gdLst>
              <a:gd name="G0" fmla="+- 2876 0 0"/>
              <a:gd name="G1" fmla="+- 21600 0 2876"/>
              <a:gd name="G2" fmla="*/ 2876 1 2"/>
              <a:gd name="G3" fmla="+- 21600 0 G2"/>
              <a:gd name="G4" fmla="+/ 2876 21600 2"/>
              <a:gd name="G5" fmla="+/ G1 0 2"/>
              <a:gd name="G6" fmla="*/ 21600 21600 2876"/>
              <a:gd name="G7" fmla="*/ G6 1 2"/>
              <a:gd name="G8" fmla="+- 21600 0 G7"/>
              <a:gd name="G9" fmla="*/ 21600 1 2"/>
              <a:gd name="G10" fmla="+- 2876 0 G9"/>
              <a:gd name="G11" fmla="?: G10 G8 0"/>
              <a:gd name="G12" fmla="?: G10 G7 21600"/>
              <a:gd name="T0" fmla="*/ 20162 w 21600"/>
              <a:gd name="T1" fmla="*/ 10800 h 21600"/>
              <a:gd name="T2" fmla="*/ 10800 w 21600"/>
              <a:gd name="T3" fmla="*/ 21600 h 21600"/>
              <a:gd name="T4" fmla="*/ 1438 w 21600"/>
              <a:gd name="T5" fmla="*/ 10800 h 21600"/>
              <a:gd name="T6" fmla="*/ 10800 w 21600"/>
              <a:gd name="T7" fmla="*/ 0 h 21600"/>
              <a:gd name="T8" fmla="*/ 3238 w 21600"/>
              <a:gd name="T9" fmla="*/ 3238 h 21600"/>
              <a:gd name="T10" fmla="*/ 18362 w 21600"/>
              <a:gd name="T11" fmla="*/ 18362 h 21600"/>
            </a:gdLst>
            <a:ahLst/>
            <a:cxnLst>
              <a:cxn ang="0">
                <a:pos x="T0" y="T1"/>
              </a:cxn>
              <a:cxn ang="0">
                <a:pos x="T2" y="T3"/>
              </a:cxn>
              <a:cxn ang="0">
                <a:pos x="T4" y="T5"/>
              </a:cxn>
              <a:cxn ang="0">
                <a:pos x="T6" y="T7"/>
              </a:cxn>
            </a:cxnLst>
            <a:rect l="T8" t="T9" r="T10" b="T11"/>
            <a:pathLst>
              <a:path w="21600" h="21600">
                <a:moveTo>
                  <a:pt x="0" y="0"/>
                </a:moveTo>
                <a:lnTo>
                  <a:pt x="2876" y="21600"/>
                </a:lnTo>
                <a:lnTo>
                  <a:pt x="18724"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56" name="AutoShape 12"/>
          <p:cNvSpPr>
            <a:spLocks noChangeArrowheads="1"/>
          </p:cNvSpPr>
          <p:nvPr/>
        </p:nvSpPr>
        <p:spPr bwMode="auto">
          <a:xfrm rot="10800000" flipH="1">
            <a:off x="3395663" y="1676400"/>
            <a:ext cx="2433637" cy="609600"/>
          </a:xfrm>
          <a:custGeom>
            <a:avLst/>
            <a:gdLst>
              <a:gd name="G0" fmla="+- 3831 0 0"/>
              <a:gd name="G1" fmla="+- 21600 0 3831"/>
              <a:gd name="G2" fmla="*/ 3831 1 2"/>
              <a:gd name="G3" fmla="+- 21600 0 G2"/>
              <a:gd name="G4" fmla="+/ 3831 21600 2"/>
              <a:gd name="G5" fmla="+/ G1 0 2"/>
              <a:gd name="G6" fmla="*/ 21600 21600 3831"/>
              <a:gd name="G7" fmla="*/ G6 1 2"/>
              <a:gd name="G8" fmla="+- 21600 0 G7"/>
              <a:gd name="G9" fmla="*/ 21600 1 2"/>
              <a:gd name="G10" fmla="+- 3831 0 G9"/>
              <a:gd name="G11" fmla="?: G10 G8 0"/>
              <a:gd name="G12" fmla="?: G10 G7 21600"/>
              <a:gd name="T0" fmla="*/ 19684 w 21600"/>
              <a:gd name="T1" fmla="*/ 10800 h 21600"/>
              <a:gd name="T2" fmla="*/ 10800 w 21600"/>
              <a:gd name="T3" fmla="*/ 21600 h 21600"/>
              <a:gd name="T4" fmla="*/ 1916 w 21600"/>
              <a:gd name="T5" fmla="*/ 10800 h 21600"/>
              <a:gd name="T6" fmla="*/ 10800 w 21600"/>
              <a:gd name="T7" fmla="*/ 0 h 21600"/>
              <a:gd name="T8" fmla="*/ 3716 w 21600"/>
              <a:gd name="T9" fmla="*/ 3716 h 21600"/>
              <a:gd name="T10" fmla="*/ 17884 w 21600"/>
              <a:gd name="T11" fmla="*/ 17884 h 21600"/>
            </a:gdLst>
            <a:ahLst/>
            <a:cxnLst>
              <a:cxn ang="0">
                <a:pos x="T0" y="T1"/>
              </a:cxn>
              <a:cxn ang="0">
                <a:pos x="T2" y="T3"/>
              </a:cxn>
              <a:cxn ang="0">
                <a:pos x="T4" y="T5"/>
              </a:cxn>
              <a:cxn ang="0">
                <a:pos x="T6" y="T7"/>
              </a:cxn>
            </a:cxnLst>
            <a:rect l="T8" t="T9" r="T10" b="T11"/>
            <a:pathLst>
              <a:path w="21600" h="21600">
                <a:moveTo>
                  <a:pt x="0" y="0"/>
                </a:moveTo>
                <a:lnTo>
                  <a:pt x="3831" y="21600"/>
                </a:lnTo>
                <a:lnTo>
                  <a:pt x="17769"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57" name="AutoShape 13"/>
          <p:cNvSpPr>
            <a:spLocks noChangeArrowheads="1"/>
          </p:cNvSpPr>
          <p:nvPr/>
        </p:nvSpPr>
        <p:spPr bwMode="auto">
          <a:xfrm rot="10800000" flipH="1">
            <a:off x="3810000" y="533400"/>
            <a:ext cx="1576388" cy="1143000"/>
          </a:xfrm>
          <a:custGeom>
            <a:avLst/>
            <a:gdLst>
              <a:gd name="G0" fmla="+- 10752 0 0"/>
              <a:gd name="G1" fmla="+- 21600 0 10752"/>
              <a:gd name="G2" fmla="*/ 10752 1 2"/>
              <a:gd name="G3" fmla="+- 21600 0 G2"/>
              <a:gd name="G4" fmla="+/ 10752 21600 2"/>
              <a:gd name="G5" fmla="+/ G1 0 2"/>
              <a:gd name="G6" fmla="*/ 21600 21600 10752"/>
              <a:gd name="G7" fmla="*/ G6 1 2"/>
              <a:gd name="G8" fmla="+- 21600 0 G7"/>
              <a:gd name="G9" fmla="*/ 21600 1 2"/>
              <a:gd name="G10" fmla="+- 10752 0 G9"/>
              <a:gd name="G11" fmla="?: G10 G8 0"/>
              <a:gd name="G12" fmla="?: G10 G7 21600"/>
              <a:gd name="T0" fmla="*/ 16224 w 21600"/>
              <a:gd name="T1" fmla="*/ 10800 h 21600"/>
              <a:gd name="T2" fmla="*/ 10800 w 21600"/>
              <a:gd name="T3" fmla="*/ 21600 h 21600"/>
              <a:gd name="T4" fmla="*/ 5376 w 21600"/>
              <a:gd name="T5" fmla="*/ 10800 h 21600"/>
              <a:gd name="T6" fmla="*/ 10800 w 21600"/>
              <a:gd name="T7" fmla="*/ 0 h 21600"/>
              <a:gd name="T8" fmla="*/ 7176 w 21600"/>
              <a:gd name="T9" fmla="*/ 7176 h 21600"/>
              <a:gd name="T10" fmla="*/ 14424 w 21600"/>
              <a:gd name="T11" fmla="*/ 14424 h 21600"/>
            </a:gdLst>
            <a:ahLst/>
            <a:cxnLst>
              <a:cxn ang="0">
                <a:pos x="T0" y="T1"/>
              </a:cxn>
              <a:cxn ang="0">
                <a:pos x="T2" y="T3"/>
              </a:cxn>
              <a:cxn ang="0">
                <a:pos x="T4" y="T5"/>
              </a:cxn>
              <a:cxn ang="0">
                <a:pos x="T6" y="T7"/>
              </a:cxn>
            </a:cxnLst>
            <a:rect l="T8" t="T9" r="T10" b="T11"/>
            <a:pathLst>
              <a:path w="21600" h="21600">
                <a:moveTo>
                  <a:pt x="0" y="0"/>
                </a:moveTo>
                <a:lnTo>
                  <a:pt x="10752" y="21600"/>
                </a:lnTo>
                <a:lnTo>
                  <a:pt x="10848" y="21600"/>
                </a:lnTo>
                <a:lnTo>
                  <a:pt x="21600" y="0"/>
                </a:lnTo>
                <a:close/>
              </a:path>
            </a:pathLst>
          </a:custGeom>
          <a:noFill/>
          <a:ln w="9525">
            <a:solidFill>
              <a:schemeClr val="tx1"/>
            </a:solidFill>
            <a:miter lim="800000"/>
            <a:headEnd/>
            <a:tailEnd/>
          </a:ln>
          <a:effectLst/>
        </p:spPr>
        <p:txBody>
          <a:bodyPr wrap="none" anchor="ctr"/>
          <a:lstStyle/>
          <a:p>
            <a:endParaRPr lang="en-US"/>
          </a:p>
        </p:txBody>
      </p:sp>
      <p:sp>
        <p:nvSpPr>
          <p:cNvPr id="262158" name="Text Box 14"/>
          <p:cNvSpPr txBox="1">
            <a:spLocks noChangeArrowheads="1"/>
          </p:cNvSpPr>
          <p:nvPr/>
        </p:nvSpPr>
        <p:spPr bwMode="auto">
          <a:xfrm>
            <a:off x="3886200" y="1600200"/>
            <a:ext cx="1616075" cy="519113"/>
          </a:xfrm>
          <a:prstGeom prst="rect">
            <a:avLst/>
          </a:prstGeom>
          <a:noFill/>
          <a:ln w="9525">
            <a:noFill/>
            <a:miter lim="800000"/>
            <a:headEnd/>
            <a:tailEnd/>
          </a:ln>
          <a:effectLst/>
        </p:spPr>
        <p:txBody>
          <a:bodyPr>
            <a:spAutoFit/>
          </a:bodyPr>
          <a:lstStyle/>
          <a:p>
            <a:pPr>
              <a:spcBef>
                <a:spcPct val="50000"/>
              </a:spcBef>
            </a:pPr>
            <a:r>
              <a:rPr lang="en-US" b="1">
                <a:latin typeface="Arial" charset="0"/>
              </a:rPr>
              <a:t>Reports</a:t>
            </a:r>
            <a:endParaRPr lang="en-US" sz="2600" b="1">
              <a:latin typeface="Arial" charset="0"/>
            </a:endParaRPr>
          </a:p>
        </p:txBody>
      </p:sp>
      <p:sp>
        <p:nvSpPr>
          <p:cNvPr id="262159" name="AutoShape 15"/>
          <p:cNvSpPr>
            <a:spLocks noChangeArrowheads="1"/>
          </p:cNvSpPr>
          <p:nvPr/>
        </p:nvSpPr>
        <p:spPr bwMode="auto">
          <a:xfrm>
            <a:off x="2144713" y="24384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0" name="AutoShape 16"/>
          <p:cNvSpPr>
            <a:spLocks noChangeArrowheads="1"/>
          </p:cNvSpPr>
          <p:nvPr/>
        </p:nvSpPr>
        <p:spPr bwMode="auto">
          <a:xfrm>
            <a:off x="2932113" y="14478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1" name="AutoShape 17"/>
          <p:cNvSpPr>
            <a:spLocks noChangeArrowheads="1"/>
          </p:cNvSpPr>
          <p:nvPr/>
        </p:nvSpPr>
        <p:spPr bwMode="auto">
          <a:xfrm>
            <a:off x="3721100" y="25146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2" name="AutoShape 18"/>
          <p:cNvSpPr>
            <a:spLocks noChangeArrowheads="1"/>
          </p:cNvSpPr>
          <p:nvPr/>
        </p:nvSpPr>
        <p:spPr bwMode="auto">
          <a:xfrm>
            <a:off x="5224463" y="25146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3" name="AutoShape 19"/>
          <p:cNvSpPr>
            <a:spLocks noChangeArrowheads="1"/>
          </p:cNvSpPr>
          <p:nvPr/>
        </p:nvSpPr>
        <p:spPr bwMode="auto">
          <a:xfrm>
            <a:off x="6442075" y="25908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4" name="AutoShape 20"/>
          <p:cNvSpPr>
            <a:spLocks noChangeArrowheads="1"/>
          </p:cNvSpPr>
          <p:nvPr/>
        </p:nvSpPr>
        <p:spPr bwMode="auto">
          <a:xfrm>
            <a:off x="4437063" y="8382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5" name="AutoShape 21"/>
          <p:cNvSpPr>
            <a:spLocks noChangeArrowheads="1"/>
          </p:cNvSpPr>
          <p:nvPr/>
        </p:nvSpPr>
        <p:spPr bwMode="auto">
          <a:xfrm>
            <a:off x="5797550" y="1447800"/>
            <a:ext cx="644525" cy="3657600"/>
          </a:xfrm>
          <a:prstGeom prst="upDownArrow">
            <a:avLst>
              <a:gd name="adj1" fmla="val 50000"/>
              <a:gd name="adj2" fmla="val 113498"/>
            </a:avLst>
          </a:prstGeom>
          <a:noFill/>
          <a:ln w="9525">
            <a:solidFill>
              <a:schemeClr val="tx1"/>
            </a:solidFill>
            <a:miter lim="800000"/>
            <a:headEnd/>
            <a:tailEnd/>
          </a:ln>
          <a:effectLst/>
        </p:spPr>
        <p:txBody>
          <a:bodyPr wrap="none" anchor="ctr"/>
          <a:lstStyle/>
          <a:p>
            <a:endParaRPr lang="en-US"/>
          </a:p>
        </p:txBody>
      </p:sp>
      <p:sp>
        <p:nvSpPr>
          <p:cNvPr id="262168" name="Text Box 24"/>
          <p:cNvSpPr txBox="1">
            <a:spLocks noChangeArrowheads="1"/>
          </p:cNvSpPr>
          <p:nvPr/>
        </p:nvSpPr>
        <p:spPr bwMode="auto">
          <a:xfrm>
            <a:off x="457200" y="838200"/>
            <a:ext cx="1752600" cy="1938992"/>
          </a:xfrm>
          <a:prstGeom prst="rect">
            <a:avLst/>
          </a:prstGeom>
          <a:noFill/>
          <a:ln w="12700">
            <a:noFill/>
            <a:miter lim="800000"/>
            <a:headEnd/>
            <a:tailEnd/>
          </a:ln>
          <a:effectLst/>
        </p:spPr>
        <p:txBody>
          <a:bodyPr wrap="square">
            <a:spAutoFit/>
          </a:bodyPr>
          <a:lstStyle/>
          <a:p>
            <a:r>
              <a:rPr lang="en-US" sz="2400" b="1" dirty="0">
                <a:solidFill>
                  <a:schemeClr val="tx2">
                    <a:lumMod val="60000"/>
                    <a:lumOff val="40000"/>
                  </a:schemeClr>
                </a:solidFill>
              </a:rPr>
              <a:t>Community College Information System Overview</a:t>
            </a:r>
            <a:endParaRPr lang="en-US" sz="2400" dirty="0">
              <a:solidFill>
                <a:schemeClr val="tx2">
                  <a:lumMod val="60000"/>
                  <a:lumOff val="40000"/>
                </a:schemeClr>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2154"/>
                                        </p:tgtEl>
                                        <p:attrNameLst>
                                          <p:attrName>style.visibility</p:attrName>
                                        </p:attrNameLst>
                                      </p:cBhvr>
                                      <p:to>
                                        <p:strVal val="visible"/>
                                      </p:to>
                                    </p:set>
                                    <p:anim calcmode="lin" valueType="num">
                                      <p:cBhvr additive="base">
                                        <p:cTn id="7" dur="500" fill="hold"/>
                                        <p:tgtEl>
                                          <p:spTgt spid="262154"/>
                                        </p:tgtEl>
                                        <p:attrNameLst>
                                          <p:attrName>ppt_x</p:attrName>
                                        </p:attrNameLst>
                                      </p:cBhvr>
                                      <p:tavLst>
                                        <p:tav tm="0">
                                          <p:val>
                                            <p:strVal val="#ppt_x"/>
                                          </p:val>
                                        </p:tav>
                                        <p:tav tm="100000">
                                          <p:val>
                                            <p:strVal val="#ppt_x"/>
                                          </p:val>
                                        </p:tav>
                                      </p:tavLst>
                                    </p:anim>
                                    <p:anim calcmode="lin" valueType="num">
                                      <p:cBhvr additive="base">
                                        <p:cTn id="8" dur="500" fill="hold"/>
                                        <p:tgtEl>
                                          <p:spTgt spid="2621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2151"/>
                                        </p:tgtEl>
                                        <p:attrNameLst>
                                          <p:attrName>style.visibility</p:attrName>
                                        </p:attrNameLst>
                                      </p:cBhvr>
                                      <p:to>
                                        <p:strVal val="visible"/>
                                      </p:to>
                                    </p:set>
                                    <p:anim calcmode="lin" valueType="num">
                                      <p:cBhvr additive="base">
                                        <p:cTn id="13" dur="500" fill="hold"/>
                                        <p:tgtEl>
                                          <p:spTgt spid="262151"/>
                                        </p:tgtEl>
                                        <p:attrNameLst>
                                          <p:attrName>ppt_x</p:attrName>
                                        </p:attrNameLst>
                                      </p:cBhvr>
                                      <p:tavLst>
                                        <p:tav tm="0">
                                          <p:val>
                                            <p:strVal val="#ppt_x"/>
                                          </p:val>
                                        </p:tav>
                                        <p:tav tm="100000">
                                          <p:val>
                                            <p:strVal val="#ppt_x"/>
                                          </p:val>
                                        </p:tav>
                                      </p:tavLst>
                                    </p:anim>
                                    <p:anim calcmode="lin" valueType="num">
                                      <p:cBhvr additive="base">
                                        <p:cTn id="14" dur="500" fill="hold"/>
                                        <p:tgtEl>
                                          <p:spTgt spid="2621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51" grpId="0" autoUpdateAnimBg="0"/>
      <p:bldP spid="262154"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1664</TotalTime>
  <Words>1105</Words>
  <Application>Microsoft Macintosh PowerPoint</Application>
  <PresentationFormat>On-screen Show (4:3)</PresentationFormat>
  <Paragraphs>200</Paragraphs>
  <Slides>22</Slides>
  <Notes>10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Overcoming IT in Order to Support Business Functions</vt:lpstr>
      <vt:lpstr>Agenda</vt:lpstr>
      <vt:lpstr>  The mission of the North Carolina Community College System is to open the door to high-quality, accessible educational opportunities that minimize barriers to post-secondary education, maximize student success, develop a globally and multi-culturally competent workforce, and improve the lives and well being of N.C. citizens.</vt:lpstr>
      <vt:lpstr>Who are the students in  Community Colleges?</vt:lpstr>
      <vt:lpstr>Creating Success at Colleges</vt:lpstr>
      <vt:lpstr>Creating Success for Students</vt:lpstr>
      <vt:lpstr>Creating Success on the Job</vt:lpstr>
      <vt:lpstr>Major IT Initiatives (Technology +)</vt:lpstr>
      <vt:lpstr>PowerPoint Presentation</vt:lpstr>
      <vt:lpstr>PowerPoint Presentation</vt:lpstr>
      <vt:lpstr>PowerPoint Presentation</vt:lpstr>
      <vt:lpstr>Critical Issues Impacting Implementation</vt:lpstr>
      <vt:lpstr>Initiatives, Initiatives . . . </vt:lpstr>
      <vt:lpstr>Leadership Varies . . . </vt:lpstr>
      <vt:lpstr>How to Overcome IT . . .</vt:lpstr>
      <vt:lpstr>PowerPoint Presentation</vt:lpstr>
      <vt:lpstr>Structural Framework</vt:lpstr>
      <vt:lpstr>Human Resource Framework</vt:lpstr>
      <vt:lpstr>Political Framework</vt:lpstr>
      <vt:lpstr>Symbolic Framework</vt:lpstr>
      <vt:lpstr>Leadership Strategies to integrate the four frames of leadership . . . </vt:lpstr>
      <vt:lpstr>Questions?</vt:lpstr>
    </vt:vector>
  </TitlesOfParts>
  <Company>NCCCS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georgem</dc:creator>
  <cp:lastModifiedBy>Ken Tate</cp:lastModifiedBy>
  <cp:revision>148</cp:revision>
  <dcterms:created xsi:type="dcterms:W3CDTF">2009-10-29T12:13:41Z</dcterms:created>
  <dcterms:modified xsi:type="dcterms:W3CDTF">2012-03-27T21:53:29Z</dcterms:modified>
</cp:coreProperties>
</file>