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handoutMasterIdLst>
    <p:handoutMasterId r:id="rId18"/>
  </p:handoutMasterIdLst>
  <p:sldIdLst>
    <p:sldId id="672" r:id="rId2"/>
    <p:sldId id="670" r:id="rId3"/>
    <p:sldId id="697" r:id="rId4"/>
    <p:sldId id="654" r:id="rId5"/>
    <p:sldId id="674" r:id="rId6"/>
    <p:sldId id="687" r:id="rId7"/>
    <p:sldId id="696" r:id="rId8"/>
    <p:sldId id="686" r:id="rId9"/>
    <p:sldId id="695" r:id="rId10"/>
    <p:sldId id="691" r:id="rId11"/>
    <p:sldId id="677" r:id="rId12"/>
    <p:sldId id="689" r:id="rId13"/>
    <p:sldId id="690" r:id="rId14"/>
    <p:sldId id="693" r:id="rId15"/>
    <p:sldId id="694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A010"/>
    <a:srgbClr val="FF9B9B"/>
    <a:srgbClr val="FD9B2F"/>
    <a:srgbClr val="3677D6"/>
    <a:srgbClr val="C4BF98"/>
    <a:srgbClr val="6699FF"/>
    <a:srgbClr val="5F5F5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9467" autoAdjust="0"/>
  </p:normalViewPr>
  <p:slideViewPr>
    <p:cSldViewPr>
      <p:cViewPr>
        <p:scale>
          <a:sx n="80" d="100"/>
          <a:sy n="80" d="100"/>
        </p:scale>
        <p:origin x="-1056" y="-72"/>
      </p:cViewPr>
      <p:guideLst>
        <p:guide orient="horz" pos="417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20" y="-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4DF90-D584-4057-9C49-EEAB6CD0BE4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26CC9-8381-47E5-9DE8-6DD7C459E460}">
      <dgm:prSet phldrT="[Text]"/>
      <dgm:spPr/>
      <dgm:t>
        <a:bodyPr/>
        <a:lstStyle/>
        <a:p>
          <a:r>
            <a:rPr lang="en-US" dirty="0" smtClean="0"/>
            <a:t>Filters and Scrubs Data</a:t>
          </a:r>
          <a:endParaRPr lang="en-US" dirty="0"/>
        </a:p>
      </dgm:t>
    </dgm:pt>
    <dgm:pt modelId="{FE7A7D4E-5279-4D0A-A17C-8E61FC1E557C}" type="parTrans" cxnId="{646F6316-DF7B-4B84-B0E8-E61E2ACA1587}">
      <dgm:prSet/>
      <dgm:spPr/>
      <dgm:t>
        <a:bodyPr/>
        <a:lstStyle/>
        <a:p>
          <a:endParaRPr lang="en-US"/>
        </a:p>
      </dgm:t>
    </dgm:pt>
    <dgm:pt modelId="{CE2F02B1-62B0-415F-AAFF-F78FAFB3D180}" type="sibTrans" cxnId="{646F6316-DF7B-4B84-B0E8-E61E2ACA1587}">
      <dgm:prSet/>
      <dgm:spPr/>
      <dgm:t>
        <a:bodyPr/>
        <a:lstStyle/>
        <a:p>
          <a:endParaRPr lang="en-US"/>
        </a:p>
      </dgm:t>
    </dgm:pt>
    <dgm:pt modelId="{DE17EE98-4578-4FB9-B058-5624D43468D1}">
      <dgm:prSet phldrT="[Text]"/>
      <dgm:spPr/>
      <dgm:t>
        <a:bodyPr/>
        <a:lstStyle/>
        <a:p>
          <a:r>
            <a:rPr lang="en-US" dirty="0" smtClean="0"/>
            <a:t>Converts Data into Reports</a:t>
          </a:r>
          <a:endParaRPr lang="en-US" dirty="0"/>
        </a:p>
      </dgm:t>
    </dgm:pt>
    <dgm:pt modelId="{D5095F4C-1ADA-445C-92C5-A4C67F9A96D4}" type="parTrans" cxnId="{68A5E257-6954-469F-9DDD-F39A94B4D4B2}">
      <dgm:prSet/>
      <dgm:spPr/>
      <dgm:t>
        <a:bodyPr/>
        <a:lstStyle/>
        <a:p>
          <a:endParaRPr lang="en-US"/>
        </a:p>
      </dgm:t>
    </dgm:pt>
    <dgm:pt modelId="{A5365B67-2CDE-498A-8A74-61DCA1ED25CA}" type="sibTrans" cxnId="{68A5E257-6954-469F-9DDD-F39A94B4D4B2}">
      <dgm:prSet/>
      <dgm:spPr/>
      <dgm:t>
        <a:bodyPr/>
        <a:lstStyle/>
        <a:p>
          <a:endParaRPr lang="en-US"/>
        </a:p>
      </dgm:t>
    </dgm:pt>
    <dgm:pt modelId="{EDEE699B-92A4-43B3-A0F3-7118A49A2A9E}">
      <dgm:prSet phldrT="[Text]"/>
      <dgm:spPr/>
      <dgm:t>
        <a:bodyPr/>
        <a:lstStyle/>
        <a:p>
          <a:r>
            <a:rPr lang="en-US" dirty="0" smtClean="0"/>
            <a:t>Calculates Industry Benchmarks</a:t>
          </a:r>
          <a:endParaRPr lang="en-US" dirty="0"/>
        </a:p>
      </dgm:t>
    </dgm:pt>
    <dgm:pt modelId="{15CBB002-D968-4395-9F3C-EB528A4D1BFC}" type="parTrans" cxnId="{99278964-89D1-43AE-AC9B-AA76584B4A51}">
      <dgm:prSet/>
      <dgm:spPr/>
      <dgm:t>
        <a:bodyPr/>
        <a:lstStyle/>
        <a:p>
          <a:endParaRPr lang="en-US"/>
        </a:p>
      </dgm:t>
    </dgm:pt>
    <dgm:pt modelId="{CD988C18-4995-4F0C-B304-736066787D64}" type="sibTrans" cxnId="{99278964-89D1-43AE-AC9B-AA76584B4A51}">
      <dgm:prSet/>
      <dgm:spPr/>
      <dgm:t>
        <a:bodyPr/>
        <a:lstStyle/>
        <a:p>
          <a:endParaRPr lang="en-US"/>
        </a:p>
      </dgm:t>
    </dgm:pt>
    <dgm:pt modelId="{40E996A9-0C67-4FDB-9F4C-D64D212BFF4B}">
      <dgm:prSet phldrT="[Text]"/>
      <dgm:spPr/>
      <dgm:t>
        <a:bodyPr/>
        <a:lstStyle/>
        <a:p>
          <a:r>
            <a:rPr lang="en-US" dirty="0" smtClean="0"/>
            <a:t>Populates Database</a:t>
          </a:r>
          <a:endParaRPr lang="en-US" dirty="0"/>
        </a:p>
      </dgm:t>
    </dgm:pt>
    <dgm:pt modelId="{7A7DF4CE-262D-4AD1-95C2-470E006C12CD}" type="parTrans" cxnId="{7891F658-5A3A-47B6-9AFE-22E01DDE0FDE}">
      <dgm:prSet/>
      <dgm:spPr/>
      <dgm:t>
        <a:bodyPr/>
        <a:lstStyle/>
        <a:p>
          <a:endParaRPr lang="en-US"/>
        </a:p>
      </dgm:t>
    </dgm:pt>
    <dgm:pt modelId="{77A8D4A2-AF4B-4857-8CA9-71C9E5837118}" type="sibTrans" cxnId="{7891F658-5A3A-47B6-9AFE-22E01DDE0FDE}">
      <dgm:prSet/>
      <dgm:spPr/>
      <dgm:t>
        <a:bodyPr/>
        <a:lstStyle/>
        <a:p>
          <a:endParaRPr lang="en-US"/>
        </a:p>
      </dgm:t>
    </dgm:pt>
    <dgm:pt modelId="{970EB04E-443B-4C62-B8CD-A10648173BB6}" type="pres">
      <dgm:prSet presAssocID="{0344DF90-D584-4057-9C49-EEAB6CD0BE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17591-D539-4B33-9AC8-538DC03A4320}" type="pres">
      <dgm:prSet presAssocID="{0344DF90-D584-4057-9C49-EEAB6CD0BE48}" presName="cycle" presStyleCnt="0"/>
      <dgm:spPr/>
    </dgm:pt>
    <dgm:pt modelId="{31303C3B-0A8C-4715-9F86-15670E7C4B23}" type="pres">
      <dgm:prSet presAssocID="{40E996A9-0C67-4FDB-9F4C-D64D212BFF4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CCDCD-8F32-4660-A98A-3D4A5CBD2D0D}" type="pres">
      <dgm:prSet presAssocID="{77A8D4A2-AF4B-4857-8CA9-71C9E583711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98D9B52-92A1-40FD-A2D3-C9B0379C7A15}" type="pres">
      <dgm:prSet presAssocID="{6B926CC9-8381-47E5-9DE8-6DD7C459E46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94979-AD19-464D-A934-AD3F406EE36A}" type="pres">
      <dgm:prSet presAssocID="{EDEE699B-92A4-43B3-A0F3-7118A49A2A9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6AB08-F589-4196-A5A7-688E10CBB299}" type="pres">
      <dgm:prSet presAssocID="{DE17EE98-4578-4FB9-B058-5624D43468D1}" presName="nodeFollowingNodes" presStyleLbl="node1" presStyleIdx="3" presStyleCnt="4" custRadScaleRad="100120" custRadScaleInc="3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5E257-6954-469F-9DDD-F39A94B4D4B2}" srcId="{0344DF90-D584-4057-9C49-EEAB6CD0BE48}" destId="{DE17EE98-4578-4FB9-B058-5624D43468D1}" srcOrd="3" destOrd="0" parTransId="{D5095F4C-1ADA-445C-92C5-A4C67F9A96D4}" sibTransId="{A5365B67-2CDE-498A-8A74-61DCA1ED25CA}"/>
    <dgm:cxn modelId="{7D986F38-F956-445D-AE74-2E3C99043C6B}" type="presOf" srcId="{40E996A9-0C67-4FDB-9F4C-D64D212BFF4B}" destId="{31303C3B-0A8C-4715-9F86-15670E7C4B23}" srcOrd="0" destOrd="0" presId="urn:microsoft.com/office/officeart/2005/8/layout/cycle3"/>
    <dgm:cxn modelId="{1848BDB6-2AFD-4336-B152-3E3E8CD4B692}" type="presOf" srcId="{6B926CC9-8381-47E5-9DE8-6DD7C459E460}" destId="{398D9B52-92A1-40FD-A2D3-C9B0379C7A15}" srcOrd="0" destOrd="0" presId="urn:microsoft.com/office/officeart/2005/8/layout/cycle3"/>
    <dgm:cxn modelId="{646F6316-DF7B-4B84-B0E8-E61E2ACA1587}" srcId="{0344DF90-D584-4057-9C49-EEAB6CD0BE48}" destId="{6B926CC9-8381-47E5-9DE8-6DD7C459E460}" srcOrd="1" destOrd="0" parTransId="{FE7A7D4E-5279-4D0A-A17C-8E61FC1E557C}" sibTransId="{CE2F02B1-62B0-415F-AAFF-F78FAFB3D180}"/>
    <dgm:cxn modelId="{25C58F4E-6E5E-49F2-B952-417BE76ED8AC}" type="presOf" srcId="{EDEE699B-92A4-43B3-A0F3-7118A49A2A9E}" destId="{29894979-AD19-464D-A934-AD3F406EE36A}" srcOrd="0" destOrd="0" presId="urn:microsoft.com/office/officeart/2005/8/layout/cycle3"/>
    <dgm:cxn modelId="{7891F658-5A3A-47B6-9AFE-22E01DDE0FDE}" srcId="{0344DF90-D584-4057-9C49-EEAB6CD0BE48}" destId="{40E996A9-0C67-4FDB-9F4C-D64D212BFF4B}" srcOrd="0" destOrd="0" parTransId="{7A7DF4CE-262D-4AD1-95C2-470E006C12CD}" sibTransId="{77A8D4A2-AF4B-4857-8CA9-71C9E5837118}"/>
    <dgm:cxn modelId="{2D1B8AE5-3B5C-46FB-9F03-3DD35DC542E3}" type="presOf" srcId="{0344DF90-D584-4057-9C49-EEAB6CD0BE48}" destId="{970EB04E-443B-4C62-B8CD-A10648173BB6}" srcOrd="0" destOrd="0" presId="urn:microsoft.com/office/officeart/2005/8/layout/cycle3"/>
    <dgm:cxn modelId="{7D2B31DE-6F0C-49D2-9697-A72A70724098}" type="presOf" srcId="{77A8D4A2-AF4B-4857-8CA9-71C9E5837118}" destId="{F2ECCDCD-8F32-4660-A98A-3D4A5CBD2D0D}" srcOrd="0" destOrd="0" presId="urn:microsoft.com/office/officeart/2005/8/layout/cycle3"/>
    <dgm:cxn modelId="{F7ED4AE8-83B4-40B2-B529-7A6209DAF297}" type="presOf" srcId="{DE17EE98-4578-4FB9-B058-5624D43468D1}" destId="{33D6AB08-F589-4196-A5A7-688E10CBB299}" srcOrd="0" destOrd="0" presId="urn:microsoft.com/office/officeart/2005/8/layout/cycle3"/>
    <dgm:cxn modelId="{99278964-89D1-43AE-AC9B-AA76584B4A51}" srcId="{0344DF90-D584-4057-9C49-EEAB6CD0BE48}" destId="{EDEE699B-92A4-43B3-A0F3-7118A49A2A9E}" srcOrd="2" destOrd="0" parTransId="{15CBB002-D968-4395-9F3C-EB528A4D1BFC}" sibTransId="{CD988C18-4995-4F0C-B304-736066787D64}"/>
    <dgm:cxn modelId="{0C6A8483-2395-4A07-9700-F7888D4575B8}" type="presParOf" srcId="{970EB04E-443B-4C62-B8CD-A10648173BB6}" destId="{23717591-D539-4B33-9AC8-538DC03A4320}" srcOrd="0" destOrd="0" presId="urn:microsoft.com/office/officeart/2005/8/layout/cycle3"/>
    <dgm:cxn modelId="{7396251A-C4A7-42A9-98BC-FF7A038CF7F7}" type="presParOf" srcId="{23717591-D539-4B33-9AC8-538DC03A4320}" destId="{31303C3B-0A8C-4715-9F86-15670E7C4B23}" srcOrd="0" destOrd="0" presId="urn:microsoft.com/office/officeart/2005/8/layout/cycle3"/>
    <dgm:cxn modelId="{5AA7754D-5618-48B0-A7C9-49E06A446901}" type="presParOf" srcId="{23717591-D539-4B33-9AC8-538DC03A4320}" destId="{F2ECCDCD-8F32-4660-A98A-3D4A5CBD2D0D}" srcOrd="1" destOrd="0" presId="urn:microsoft.com/office/officeart/2005/8/layout/cycle3"/>
    <dgm:cxn modelId="{D030D327-CD69-45D2-B4E2-693D7A3796D2}" type="presParOf" srcId="{23717591-D539-4B33-9AC8-538DC03A4320}" destId="{398D9B52-92A1-40FD-A2D3-C9B0379C7A15}" srcOrd="2" destOrd="0" presId="urn:microsoft.com/office/officeart/2005/8/layout/cycle3"/>
    <dgm:cxn modelId="{76333CB5-20F8-4616-835F-472D4D6517F8}" type="presParOf" srcId="{23717591-D539-4B33-9AC8-538DC03A4320}" destId="{29894979-AD19-464D-A934-AD3F406EE36A}" srcOrd="3" destOrd="0" presId="urn:microsoft.com/office/officeart/2005/8/layout/cycle3"/>
    <dgm:cxn modelId="{0E7E19B8-FEB2-4562-A853-196C0879FAE4}" type="presParOf" srcId="{23717591-D539-4B33-9AC8-538DC03A4320}" destId="{33D6AB08-F589-4196-A5A7-688E10CBB29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CCDCD-8F32-4660-A98A-3D4A5CBD2D0D}">
      <dsp:nvSpPr>
        <dsp:cNvPr id="0" name=""/>
        <dsp:cNvSpPr/>
      </dsp:nvSpPr>
      <dsp:spPr>
        <a:xfrm>
          <a:off x="1021140" y="-33813"/>
          <a:ext cx="2453519" cy="2453519"/>
        </a:xfrm>
        <a:prstGeom prst="circularArrow">
          <a:avLst>
            <a:gd name="adj1" fmla="val 4668"/>
            <a:gd name="adj2" fmla="val 272909"/>
            <a:gd name="adj3" fmla="val 13136102"/>
            <a:gd name="adj4" fmla="val 1782673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03C3B-0A8C-4715-9F86-15670E7C4B23}">
      <dsp:nvSpPr>
        <dsp:cNvPr id="0" name=""/>
        <dsp:cNvSpPr/>
      </dsp:nvSpPr>
      <dsp:spPr>
        <a:xfrm>
          <a:off x="1496038" y="392"/>
          <a:ext cx="1503722" cy="751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Populates Database</a:t>
          </a:r>
          <a:endParaRPr lang="en-US" sz="1300" kern="1200" dirty="0"/>
        </a:p>
      </dsp:txBody>
      <dsp:txXfrm>
        <a:off x="1532741" y="37095"/>
        <a:ext cx="1430316" cy="678455"/>
      </dsp:txXfrm>
    </dsp:sp>
    <dsp:sp modelId="{398D9B52-92A1-40FD-A2D3-C9B0379C7A15}">
      <dsp:nvSpPr>
        <dsp:cNvPr id="0" name=""/>
        <dsp:cNvSpPr/>
      </dsp:nvSpPr>
      <dsp:spPr>
        <a:xfrm>
          <a:off x="2377015" y="881369"/>
          <a:ext cx="1503722" cy="751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Filters and Scrubs Data</a:t>
          </a:r>
          <a:endParaRPr lang="en-US" sz="1300" kern="1200" dirty="0"/>
        </a:p>
      </dsp:txBody>
      <dsp:txXfrm>
        <a:off x="2413718" y="918072"/>
        <a:ext cx="1430316" cy="678455"/>
      </dsp:txXfrm>
    </dsp:sp>
    <dsp:sp modelId="{29894979-AD19-464D-A934-AD3F406EE36A}">
      <dsp:nvSpPr>
        <dsp:cNvPr id="0" name=""/>
        <dsp:cNvSpPr/>
      </dsp:nvSpPr>
      <dsp:spPr>
        <a:xfrm>
          <a:off x="1496038" y="1762345"/>
          <a:ext cx="1503722" cy="751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Calculates Industry Benchmarks</a:t>
          </a:r>
          <a:endParaRPr lang="en-US" sz="1300" kern="1200" dirty="0"/>
        </a:p>
      </dsp:txBody>
      <dsp:txXfrm>
        <a:off x="1532741" y="1799048"/>
        <a:ext cx="1430316" cy="678455"/>
      </dsp:txXfrm>
    </dsp:sp>
    <dsp:sp modelId="{33D6AB08-F589-4196-A5A7-688E10CBB299}">
      <dsp:nvSpPr>
        <dsp:cNvPr id="0" name=""/>
        <dsp:cNvSpPr/>
      </dsp:nvSpPr>
      <dsp:spPr>
        <a:xfrm>
          <a:off x="615062" y="838203"/>
          <a:ext cx="1503722" cy="751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Converts Data into Reports</a:t>
          </a:r>
          <a:endParaRPr lang="en-US" sz="1300" kern="1200" dirty="0"/>
        </a:p>
      </dsp:txBody>
      <dsp:txXfrm>
        <a:off x="651765" y="874906"/>
        <a:ext cx="1430316" cy="678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0663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30663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69B4FA-E33B-4275-BF48-BBADF4A166DD}" type="datetimeFigureOut">
              <a:rPr lang="en-US"/>
              <a:pPr>
                <a:defRPr/>
              </a:pPr>
              <a:t>2/21/2013</a:t>
            </a:fld>
            <a:endParaRPr lang="en-US" dirty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30663" cy="3508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657975"/>
            <a:ext cx="4030663" cy="3508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E4FE9-9CDF-4715-BC9C-172026D31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62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30663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64150" y="0"/>
            <a:ext cx="4030663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C57FF0-D0E0-4B4F-9669-993C3C40C348}" type="datetimeFigureOut">
              <a:rPr lang="en-US"/>
              <a:pPr>
                <a:defRPr/>
              </a:pPr>
              <a:t>2/21/2013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5" tIns="47422" rIns="94845" bIns="4742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30275" y="3330575"/>
            <a:ext cx="7435850" cy="3155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657975"/>
            <a:ext cx="4030663" cy="3508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64150" y="6657975"/>
            <a:ext cx="4030663" cy="3508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4D45EF-95DC-4889-8BCE-4878D3211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9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 sz="1050" b="1" dirty="0">
              <a:solidFill>
                <a:schemeClr val="tx1"/>
              </a:solidFill>
            </a:endParaRPr>
          </a:p>
        </p:txBody>
      </p:sp>
      <p:pic>
        <p:nvPicPr>
          <p:cNvPr id="5" name="Picture 7" descr="sageworks_logoSOL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90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52800"/>
            <a:ext cx="7772400" cy="765175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83" y="4191000"/>
            <a:ext cx="6400800" cy="1752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geworks_logoSO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90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B84AD18E-A06E-4180-8BD6-3EB27A7F4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ageworks_logoSO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90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570788" y="6172200"/>
            <a:ext cx="1219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>
            <a:lvl1pPr>
              <a:tabLst>
                <a:tab pos="174625" algn="l"/>
              </a:tabLst>
              <a:defRPr>
                <a:latin typeface="+mj-lt"/>
              </a:defRPr>
            </a:lvl1pPr>
            <a:lvl2pPr>
              <a:tabLst>
                <a:tab pos="174625" algn="l"/>
              </a:tabLst>
              <a:defRPr>
                <a:latin typeface="+mj-lt"/>
              </a:defRPr>
            </a:lvl2pPr>
            <a:lvl3pPr>
              <a:tabLst>
                <a:tab pos="174625" algn="l"/>
              </a:tabLst>
              <a:defRPr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295400"/>
            <a:ext cx="8229600" cy="457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D071B5F5-E5DF-45D0-B54D-0B41F1831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8FB4-B4D2-4778-A39D-72DE18B95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8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0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5B582-AAA5-4A9A-AB94-03FB5E3F8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7" descr="sageworks_logoSOLO.jpg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90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39775" indent="-282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Ø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Ø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rofitcents.com/webdemo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tcents.com/webdem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tcents.com/webdem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/>
          </p:cNvSpPr>
          <p:nvPr/>
        </p:nvSpPr>
        <p:spPr bwMode="auto">
          <a:xfrm>
            <a:off x="304800" y="4343400"/>
            <a:ext cx="883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sz="2800" b="1" dirty="0">
                <a:latin typeface="+mj-lt"/>
              </a:rPr>
              <a:t>Building a Business on Artificial Intelligence</a:t>
            </a:r>
            <a:r>
              <a:rPr lang="en-US" sz="2500" b="1" dirty="0" smtClean="0">
                <a:latin typeface="+mj-lt"/>
              </a:rPr>
              <a:t>: </a:t>
            </a:r>
          </a:p>
          <a:p>
            <a:pPr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sz="2200" b="1" dirty="0" smtClean="0">
                <a:latin typeface="+mj-lt"/>
              </a:rPr>
              <a:t>Converting </a:t>
            </a:r>
            <a:r>
              <a:rPr lang="en-US" sz="2200" b="1" dirty="0">
                <a:latin typeface="+mj-lt"/>
              </a:rPr>
              <a:t>Financial Statements into Plain Language</a:t>
            </a:r>
          </a:p>
          <a:p>
            <a:pPr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endParaRPr lang="en-US" sz="1000" b="1" dirty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b="1" dirty="0">
                <a:latin typeface="+mj-lt"/>
              </a:rPr>
              <a:t>Presented by: </a:t>
            </a:r>
            <a:r>
              <a:rPr lang="en-US" b="1" dirty="0" smtClean="0">
                <a:latin typeface="+mj-lt"/>
              </a:rPr>
              <a:t>Mark Woodwell, </a:t>
            </a:r>
            <a:r>
              <a:rPr lang="en-US" b="1" dirty="0">
                <a:latin typeface="+mj-lt"/>
              </a:rPr>
              <a:t>Chief </a:t>
            </a:r>
            <a:r>
              <a:rPr lang="en-US" b="1" dirty="0" smtClean="0">
                <a:latin typeface="+mj-lt"/>
              </a:rPr>
              <a:t>Software Engineer, </a:t>
            </a:r>
            <a:r>
              <a:rPr lang="en-US" b="1" dirty="0">
                <a:latin typeface="+mj-lt"/>
              </a:rPr>
              <a:t>Sageworks</a:t>
            </a:r>
          </a:p>
          <a:p>
            <a:pPr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b="1" dirty="0" smtClean="0">
                <a:latin typeface="+mj-lt"/>
              </a:rPr>
              <a:t>February 21, 2013</a:t>
            </a:r>
            <a:endParaRPr lang="en-US" b="1" dirty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Method -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Report Assembly</a:t>
            </a: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381000" y="64770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48A291-9E6F-4110-8807-ECBD8B8805F9}" type="slidenum">
              <a:rPr lang="en-US" sz="1100"/>
              <a:pPr eaLnBrk="1" hangingPunct="1"/>
              <a:t>10</a:t>
            </a:fld>
            <a:endParaRPr lang="en-US" sz="1100" dirty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62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200" b="1" dirty="0">
                <a:latin typeface="+mj-lt"/>
              </a:rPr>
              <a:t>The expert system will take this section key and select the corresponding paragraph(s) from the Text Database, forming one section of the report.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7620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+mj-lt"/>
              </a:rPr>
              <a:t>“It is relatively straightforward to understand sales changes -- they are either up or down. In this case, sales are actually about the same -- they have not changed much from last period. What may be bothersome is that sales are the same, but the employee base has risen significantly. This means that </a:t>
            </a:r>
            <a:r>
              <a:rPr lang="en-US" b="1" dirty="0">
                <a:latin typeface="+mj-lt"/>
              </a:rPr>
              <a:t>each employee is now generating fewer sales dollars</a:t>
            </a:r>
            <a:r>
              <a:rPr lang="en-US" dirty="0">
                <a:latin typeface="+mj-lt"/>
              </a:rPr>
              <a:t>. This </a:t>
            </a:r>
            <a:r>
              <a:rPr lang="en-US" b="1" dirty="0">
                <a:latin typeface="+mj-lt"/>
              </a:rPr>
              <a:t>may</a:t>
            </a:r>
            <a:r>
              <a:rPr lang="en-US" dirty="0">
                <a:latin typeface="+mj-lt"/>
              </a:rPr>
              <a:t> damage net profitability in the long run, since it is a key management read in the industry. On a more positive note, fixed assets have fallen this period, which means that the company is now moving more sales through each dollar of assets on the books. This is a positive result because it means that the company has increased "asset" turns in the business. From a sales standpoint </a:t>
            </a:r>
            <a:r>
              <a:rPr lang="en-US" b="1" dirty="0">
                <a:latin typeface="+mj-lt"/>
              </a:rPr>
              <a:t>alone</a:t>
            </a:r>
            <a:r>
              <a:rPr lang="en-US" dirty="0">
                <a:latin typeface="+mj-lt"/>
              </a:rPr>
              <a:t>, the company has managed its assets more effectively and its employees less effectively this period.”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1432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000" y="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An Expert System Application: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ProfitCents for Accounting Firms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768D80-B22C-4FA1-B3D8-2A21696193A5}" type="slidenum">
              <a:rPr lang="en-US" sz="1100" smtClean="0"/>
              <a:pPr eaLnBrk="1" hangingPunct="1"/>
              <a:t>11</a:t>
            </a:fld>
            <a:endParaRPr lang="en-US" sz="1100" dirty="0" smtClean="0"/>
          </a:p>
        </p:txBody>
      </p:sp>
      <p:grpSp>
        <p:nvGrpSpPr>
          <p:cNvPr id="14341" name="Group 10"/>
          <p:cNvGrpSpPr>
            <a:grpSpLocks/>
          </p:cNvGrpSpPr>
          <p:nvPr/>
        </p:nvGrpSpPr>
        <p:grpSpPr bwMode="auto">
          <a:xfrm>
            <a:off x="152400" y="4343400"/>
            <a:ext cx="6972300" cy="1828800"/>
            <a:chOff x="144" y="2784"/>
            <a:chExt cx="4392" cy="1152"/>
          </a:xfrm>
        </p:grpSpPr>
        <p:pic>
          <p:nvPicPr>
            <p:cNvPr id="1434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2" t="68784" r="21846" b="8742"/>
            <a:stretch>
              <a:fillRect/>
            </a:stretch>
          </p:blipFill>
          <p:spPr bwMode="auto">
            <a:xfrm>
              <a:off x="144" y="2784"/>
              <a:ext cx="4172" cy="11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Line 12"/>
            <p:cNvSpPr>
              <a:spLocks noChangeShapeType="1"/>
            </p:cNvSpPr>
            <p:nvPr/>
          </p:nvSpPr>
          <p:spPr bwMode="auto">
            <a:xfrm flipH="1" flipV="1">
              <a:off x="4320" y="2784"/>
              <a:ext cx="21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6" name="Line 13"/>
            <p:cNvSpPr>
              <a:spLocks noChangeShapeType="1"/>
            </p:cNvSpPr>
            <p:nvPr/>
          </p:nvSpPr>
          <p:spPr bwMode="auto">
            <a:xfrm flipH="1">
              <a:off x="4320" y="3168"/>
              <a:ext cx="21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304800" y="1219200"/>
            <a:ext cx="4114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+mj-lt"/>
              </a:rPr>
              <a:t>Financial statement analysis for: </a:t>
            </a:r>
          </a:p>
        </p:txBody>
      </p:sp>
      <p:sp>
        <p:nvSpPr>
          <p:cNvPr id="14343" name="Content Placeholder 3"/>
          <p:cNvSpPr>
            <a:spLocks/>
          </p:cNvSpPr>
          <p:nvPr/>
        </p:nvSpPr>
        <p:spPr bwMode="auto">
          <a:xfrm>
            <a:off x="304800" y="1676400"/>
            <a:ext cx="525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Value-added reports for customer development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Support for audits and review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Projections and business consulting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Loan </a:t>
            </a:r>
            <a:r>
              <a:rPr lang="en-US" dirty="0" smtClean="0">
                <a:latin typeface="+mj-lt"/>
              </a:rPr>
              <a:t>preparation</a:t>
            </a:r>
            <a:endParaRPr lang="en-US" sz="1000" dirty="0" smtClean="0">
              <a:latin typeface="+mj-lt"/>
            </a:endParaRPr>
          </a:p>
          <a:p>
            <a:pPr eaLnBrk="0" hangingPunct="0">
              <a:buClr>
                <a:schemeClr val="tx1"/>
              </a:buClr>
            </a:pPr>
            <a:endParaRPr lang="en-US" dirty="0" smtClean="0">
              <a:latin typeface="+mj-lt"/>
            </a:endParaRPr>
          </a:p>
          <a:p>
            <a:pPr eaLnBrk="0" hangingPunct="0">
              <a:buClr>
                <a:schemeClr val="tx1"/>
              </a:buClr>
            </a:pPr>
            <a:r>
              <a:rPr lang="en-US" dirty="0" smtClean="0">
                <a:latin typeface="+mj-lt"/>
              </a:rPr>
              <a:t>Visit</a:t>
            </a:r>
            <a:r>
              <a:rPr lang="en-US" dirty="0">
                <a:latin typeface="+mj-lt"/>
              </a:rPr>
              <a:t>: </a:t>
            </a:r>
            <a:r>
              <a:rPr lang="en-US" dirty="0" smtClean="0">
                <a:latin typeface="+mj-lt"/>
                <a:hlinkClick r:id="rId5"/>
              </a:rPr>
              <a:t>ProfitCents.com</a:t>
            </a:r>
            <a:r>
              <a:rPr lang="en-US" dirty="0" smtClean="0">
                <a:latin typeface="+mj-lt"/>
              </a:rPr>
              <a:t> </a:t>
            </a:r>
          </a:p>
          <a:p>
            <a:pPr eaLnBrk="0" hangingPunct="0">
              <a:buClr>
                <a:schemeClr val="tx1"/>
              </a:buClr>
            </a:pPr>
            <a:endParaRPr lang="en-US" dirty="0">
              <a:latin typeface="+mj-lt"/>
            </a:endParaRP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FCE094-F54B-4747-9600-07532E020D01}" type="slidenum">
              <a:rPr lang="en-US" sz="1100" smtClean="0"/>
              <a:pPr eaLnBrk="1" hangingPunct="1"/>
              <a:t>12</a:t>
            </a:fld>
            <a:endParaRPr lang="en-US" sz="1100" dirty="0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81000" y="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An Expert System Application: Sageworks for CFOs and Business Owners</a:t>
            </a:r>
          </a:p>
          <a:p>
            <a:pPr eaLnBrk="1" hangingPunct="1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304800" y="1143000"/>
            <a:ext cx="4114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+mj-lt"/>
              </a:rPr>
              <a:t>Financial statement analysis for: </a:t>
            </a:r>
          </a:p>
        </p:txBody>
      </p:sp>
      <p:sp>
        <p:nvSpPr>
          <p:cNvPr id="15365" name="Content Placeholder 3"/>
          <p:cNvSpPr>
            <a:spLocks/>
          </p:cNvSpPr>
          <p:nvPr/>
        </p:nvSpPr>
        <p:spPr bwMode="auto">
          <a:xfrm>
            <a:off x="304800" y="1600200"/>
            <a:ext cx="586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Actionable advice to increase cash flow </a:t>
            </a:r>
            <a:r>
              <a:rPr lang="en-US" dirty="0" smtClean="0">
                <a:latin typeface="+mj-lt"/>
              </a:rPr>
              <a:t>and profitability</a:t>
            </a:r>
            <a:endParaRPr lang="en-US" dirty="0">
              <a:latin typeface="+mj-lt"/>
            </a:endParaRP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Benchmarking vs. industry peer group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Consumable reports for board meetings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Simple identification of areas of improvement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dirty="0">
                <a:latin typeface="+mj-lt"/>
              </a:rPr>
              <a:t>     Visit: </a:t>
            </a:r>
            <a:r>
              <a:rPr lang="en-US" dirty="0" smtClean="0">
                <a:latin typeface="+mj-lt"/>
                <a:hlinkClick r:id="rId3"/>
              </a:rPr>
              <a:t>Sageworks.com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22891" r="23772" b="48792"/>
          <a:stretch>
            <a:fillRect/>
          </a:stretch>
        </p:blipFill>
        <p:spPr bwMode="auto">
          <a:xfrm>
            <a:off x="914400" y="4648200"/>
            <a:ext cx="6623050" cy="197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33724" cy="34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F2767-C83D-4808-8F6A-961E03962FD9}" type="slidenum">
              <a:rPr lang="en-US" sz="1100" smtClean="0"/>
              <a:pPr eaLnBrk="1" hangingPunct="1"/>
              <a:t>13</a:t>
            </a:fld>
            <a:endParaRPr lang="en-US" sz="1100" dirty="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81000" y="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An Expert System Application: Sageworks Analyst for Financial Institutions</a:t>
            </a:r>
          </a:p>
          <a:p>
            <a:pPr eaLnBrk="1" hangingPunct="1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304800" y="1219200"/>
            <a:ext cx="4114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+mj-lt"/>
              </a:rPr>
              <a:t>Financial statement analysis for: </a:t>
            </a:r>
          </a:p>
        </p:txBody>
      </p:sp>
      <p:sp>
        <p:nvSpPr>
          <p:cNvPr id="16389" name="Content Placeholder 3"/>
          <p:cNvSpPr>
            <a:spLocks/>
          </p:cNvSpPr>
          <p:nvPr/>
        </p:nvSpPr>
        <p:spPr bwMode="auto">
          <a:xfrm>
            <a:off x="304800" y="16764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Making commercial lending decisions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Benchmarking </a:t>
            </a:r>
            <a:r>
              <a:rPr lang="en-US" dirty="0" smtClean="0">
                <a:latin typeface="+mj-lt"/>
              </a:rPr>
              <a:t>borrowers’ </a:t>
            </a:r>
            <a:r>
              <a:rPr lang="en-US" dirty="0">
                <a:latin typeface="+mj-lt"/>
              </a:rPr>
              <a:t>financial performance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Differentiating loan packages for prospective borrowers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dirty="0">
              <a:latin typeface="+mj-lt"/>
            </a:endParaRP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dirty="0">
                <a:latin typeface="+mj-lt"/>
              </a:rPr>
              <a:t>Visit: </a:t>
            </a:r>
            <a:r>
              <a:rPr lang="en-US" dirty="0">
                <a:latin typeface="+mj-lt"/>
                <a:hlinkClick r:id="rId3"/>
              </a:rPr>
              <a:t>SageworksAnalyst.com</a:t>
            </a:r>
            <a:r>
              <a:rPr lang="en-US" dirty="0">
                <a:latin typeface="+mj-lt"/>
              </a:rPr>
              <a:t> 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16390" name="Picture 4" descr="find_pre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860800"/>
            <a:ext cx="47466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25908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1" name="Title 1"/>
          <p:cNvSpPr>
            <a:spLocks/>
          </p:cNvSpPr>
          <p:nvPr/>
        </p:nvSpPr>
        <p:spPr bwMode="auto">
          <a:xfrm>
            <a:off x="1447800" y="1143000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200" dirty="0">
                <a:latin typeface="+mn-lt"/>
              </a:rPr>
              <a:t>Through the use of our software, Sageworks collects and aggregates data on </a:t>
            </a:r>
            <a:r>
              <a:rPr lang="en-US" sz="2200" dirty="0" smtClean="0">
                <a:latin typeface="+mn-lt"/>
              </a:rPr>
              <a:t>privately held </a:t>
            </a:r>
            <a:r>
              <a:rPr lang="en-US" sz="2200" dirty="0">
                <a:latin typeface="+mn-lt"/>
              </a:rPr>
              <a:t>companies</a:t>
            </a:r>
          </a:p>
        </p:txBody>
      </p:sp>
      <p:sp>
        <p:nvSpPr>
          <p:cNvPr id="17426" name="Text Box 4"/>
          <p:cNvSpPr txBox="1">
            <a:spLocks noChangeArrowheads="1"/>
          </p:cNvSpPr>
          <p:nvPr/>
        </p:nvSpPr>
        <p:spPr bwMode="auto">
          <a:xfrm>
            <a:off x="381000" y="0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Byproduct: Private-Company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Data Aggregation</a:t>
            </a:r>
          </a:p>
          <a:p>
            <a:pPr eaLnBrk="1" hangingPunct="1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1905000"/>
            <a:ext cx="6858000" cy="4267200"/>
            <a:chOff x="2133600" y="1752600"/>
            <a:chExt cx="6858000" cy="4267200"/>
          </a:xfrm>
        </p:grpSpPr>
        <p:graphicFrame>
          <p:nvGraphicFramePr>
            <p:cNvPr id="1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984048"/>
                </p:ext>
              </p:extLst>
            </p:nvPr>
          </p:nvGraphicFramePr>
          <p:xfrm>
            <a:off x="3352800" y="2438400"/>
            <a:ext cx="4495800" cy="251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Rounded Rectangle 19"/>
            <p:cNvSpPr/>
            <p:nvPr/>
          </p:nvSpPr>
          <p:spPr>
            <a:xfrm>
              <a:off x="2133600" y="1752600"/>
              <a:ext cx="2133600" cy="1295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CPAs and financial institutions enter financial data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086600" y="4114800"/>
              <a:ext cx="1905000" cy="1905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Sector level financial data: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/>
                <a:t> Region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/>
                <a:t> Sales </a:t>
              </a:r>
              <a:r>
                <a:rPr lang="en-US" dirty="0"/>
                <a:t>Range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/>
                <a:t> Industry</a:t>
              </a:r>
              <a:endParaRPr lang="en-US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/>
                <a:t> Year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81000" y="341293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Contact Information</a:t>
            </a:r>
          </a:p>
          <a:p>
            <a:pPr eaLnBrk="1" hangingPunct="1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35" name="Subtitle 2"/>
          <p:cNvSpPr>
            <a:spLocks/>
          </p:cNvSpPr>
          <p:nvPr/>
        </p:nvSpPr>
        <p:spPr bwMode="auto">
          <a:xfrm>
            <a:off x="1371600" y="175260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sz="2200" b="1" dirty="0" smtClean="0">
                <a:latin typeface="+mj-lt"/>
              </a:rPr>
              <a:t>Mark Woodwell</a:t>
            </a:r>
            <a:endParaRPr lang="en-US" sz="2200" b="1" dirty="0">
              <a:latin typeface="+mj-lt"/>
            </a:endParaRPr>
          </a:p>
          <a:p>
            <a:pPr algn="ctr"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sz="2200" b="1" dirty="0">
                <a:latin typeface="+mj-lt"/>
              </a:rPr>
              <a:t>Chief </a:t>
            </a:r>
            <a:r>
              <a:rPr lang="en-US" sz="2200" b="1" dirty="0" smtClean="0">
                <a:latin typeface="+mj-lt"/>
              </a:rPr>
              <a:t>Software Engineer, Sageworks </a:t>
            </a:r>
            <a:endParaRPr lang="en-US" sz="2200" b="1" dirty="0">
              <a:latin typeface="+mj-lt"/>
            </a:endParaRPr>
          </a:p>
          <a:p>
            <a:pPr algn="ctr"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sz="2200" b="1" dirty="0" smtClean="0">
                <a:latin typeface="+mj-lt"/>
              </a:rPr>
              <a:t>mark.woodwell@sageworksinc.com  </a:t>
            </a:r>
            <a:endParaRPr lang="en-US" sz="2200" b="1" dirty="0">
              <a:latin typeface="+mj-lt"/>
            </a:endParaRPr>
          </a:p>
          <a:p>
            <a:pPr algn="ctr" eaLnBrk="0" hangingPunct="0">
              <a:spcBef>
                <a:spcPct val="20000"/>
              </a:spcBef>
              <a:buClr>
                <a:srgbClr val="17375E"/>
              </a:buClr>
              <a:buFont typeface="Wingdings" pitchFamily="2" charset="2"/>
              <a:buNone/>
            </a:pPr>
            <a:r>
              <a:rPr lang="en-US" sz="2200" b="1" dirty="0" smtClean="0">
                <a:latin typeface="+mj-lt"/>
              </a:rPr>
              <a:t>www.sageworks.com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41C7F3-7BD3-4E92-9DCD-BA1EDF0DF160}" type="slidenum">
              <a:rPr lang="en-US" sz="1100" smtClean="0"/>
              <a:pPr eaLnBrk="1" hangingPunct="1"/>
              <a:t>2</a:t>
            </a:fld>
            <a:endParaRPr lang="en-US" sz="1100" dirty="0" smtClean="0"/>
          </a:p>
        </p:txBody>
      </p:sp>
      <p:sp>
        <p:nvSpPr>
          <p:cNvPr id="6147" name="Title 6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3657600" cy="563562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Arial" charset="0"/>
              </a:rPr>
              <a:t>Sageworks Today</a:t>
            </a:r>
          </a:p>
        </p:txBody>
      </p:sp>
      <p:sp>
        <p:nvSpPr>
          <p:cNvPr id="6148" name="Content Placeholder 3"/>
          <p:cNvSpPr>
            <a:spLocks/>
          </p:cNvSpPr>
          <p:nvPr/>
        </p:nvSpPr>
        <p:spPr bwMode="auto">
          <a:xfrm>
            <a:off x="533400" y="12192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Sageworks develops financial analysis </a:t>
            </a:r>
            <a:r>
              <a:rPr lang="en-US" dirty="0" smtClean="0">
                <a:latin typeface="+mj-lt"/>
              </a:rPr>
              <a:t>solutions &amp; </a:t>
            </a:r>
            <a:r>
              <a:rPr lang="en-US" dirty="0">
                <a:latin typeface="+mj-lt"/>
              </a:rPr>
              <a:t>provides financial data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Patented technology translates complex financial data into written financial health assessments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Largest source of accurate </a:t>
            </a:r>
            <a:r>
              <a:rPr lang="en-US" dirty="0" smtClean="0">
                <a:latin typeface="+mj-lt"/>
              </a:rPr>
              <a:t>private-company </a:t>
            </a:r>
            <a:r>
              <a:rPr lang="en-US" dirty="0">
                <a:latin typeface="+mj-lt"/>
              </a:rPr>
              <a:t>financial data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Clients </a:t>
            </a:r>
            <a:r>
              <a:rPr lang="en-US" dirty="0" smtClean="0">
                <a:latin typeface="+mj-lt"/>
              </a:rPr>
              <a:t>include 5,000+:</a:t>
            </a:r>
            <a:endParaRPr lang="en-US" dirty="0">
              <a:latin typeface="+mj-lt"/>
            </a:endParaRPr>
          </a:p>
          <a:p>
            <a:pPr marL="800100" lvl="1" indent="-342900" eaLnBrk="0" hangingPunct="0">
              <a:lnSpc>
                <a:spcPct val="125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>
                <a:latin typeface="+mj-lt"/>
              </a:rPr>
              <a:t>CPA &amp; accounting firms</a:t>
            </a:r>
          </a:p>
          <a:p>
            <a:pPr marL="800100" lvl="1" indent="-342900" eaLnBrk="0" hangingPunct="0">
              <a:lnSpc>
                <a:spcPct val="125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>
                <a:latin typeface="+mj-lt"/>
              </a:rPr>
              <a:t>Financial institutions</a:t>
            </a:r>
          </a:p>
          <a:p>
            <a:pPr marL="800100" lvl="1" indent="-342900" eaLnBrk="0" hangingPunct="0">
              <a:lnSpc>
                <a:spcPct val="125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>
                <a:latin typeface="+mj-lt"/>
              </a:rPr>
              <a:t>CFOs and business owners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Expert source for the </a:t>
            </a:r>
            <a:r>
              <a:rPr lang="en-US" i="1" dirty="0">
                <a:solidFill>
                  <a:srgbClr val="000000"/>
                </a:solidFill>
                <a:latin typeface="+mj-lt"/>
              </a:rPr>
              <a:t>Wall Street Journal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+mj-lt"/>
              </a:rPr>
              <a:t>Reuters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+mj-lt"/>
              </a:rPr>
              <a:t>CNBC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+mj-lt"/>
              </a:rPr>
              <a:t>Fox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&amp; </a:t>
            </a:r>
            <a:r>
              <a:rPr lang="en-US" i="1" dirty="0">
                <a:solidFill>
                  <a:srgbClr val="000000"/>
                </a:solidFill>
                <a:latin typeface="+mj-lt"/>
              </a:rPr>
              <a:t>Forbes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Named to the Inc. 500 &amp; Deloitte Technology Fast 500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6149" name="Picture 6" descr="Inc500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867400"/>
            <a:ext cx="600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DeloitteFast500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69000"/>
            <a:ext cx="175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41C7F3-7BD3-4E92-9DCD-BA1EDF0DF160}" type="slidenum">
              <a:rPr lang="en-US" sz="1100" smtClean="0"/>
              <a:pPr eaLnBrk="1" hangingPunct="1"/>
              <a:t>3</a:t>
            </a:fld>
            <a:endParaRPr lang="en-US" sz="1100" dirty="0" smtClean="0"/>
          </a:p>
        </p:txBody>
      </p:sp>
      <p:sp>
        <p:nvSpPr>
          <p:cNvPr id="6147" name="Title 6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6477000" cy="563562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Arial" charset="0"/>
              </a:rPr>
              <a:t>Starting Sageworks</a:t>
            </a:r>
          </a:p>
        </p:txBody>
      </p:sp>
      <p:sp>
        <p:nvSpPr>
          <p:cNvPr id="6148" name="Content Placeholder 3"/>
          <p:cNvSpPr>
            <a:spLocks/>
          </p:cNvSpPr>
          <p:nvPr/>
        </p:nvSpPr>
        <p:spPr bwMode="auto">
          <a:xfrm>
            <a:off x="533399" y="1219200"/>
            <a:ext cx="8210811" cy="52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Time spent consulting small businesses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Business owners don’t understand financial statements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 “Aha!” moment: “I'm </a:t>
            </a:r>
            <a:r>
              <a:rPr lang="en-US" dirty="0">
                <a:latin typeface="+mj-lt"/>
              </a:rPr>
              <a:t>kind of surprised someone hasn't automated </a:t>
            </a:r>
            <a:r>
              <a:rPr lang="en-US" dirty="0" smtClean="0">
                <a:latin typeface="+mj-lt"/>
              </a:rPr>
              <a:t>this.”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 chance meeting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An ambitious undertaking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 market?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 market!</a:t>
            </a:r>
          </a:p>
          <a:p>
            <a:pPr marL="342900" indent="-342900" eaLnBrk="0" hangingPunct="0">
              <a:lnSpc>
                <a:spcPct val="12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Two markets</a:t>
            </a:r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346075" indent="-346075" eaLnBrk="0" hangingPunct="0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 descr="Z:\Jackie\BuildingPhotos\DCP_1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35" y="3124200"/>
            <a:ext cx="45928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07EFED-D2B6-4608-B8AC-86D5AAFDBDD6}" type="slidenum">
              <a:rPr lang="en-US" sz="1100" smtClean="0"/>
              <a:pPr eaLnBrk="1" hangingPunct="1"/>
              <a:t>4</a:t>
            </a:fld>
            <a:endParaRPr lang="en-US" sz="1100" dirty="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096000" y="291465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Overview</a:t>
            </a:r>
          </a:p>
        </p:txBody>
      </p:sp>
      <p:sp>
        <p:nvSpPr>
          <p:cNvPr id="7173" name="Title 1"/>
          <p:cNvSpPr>
            <a:spLocks/>
          </p:cNvSpPr>
          <p:nvPr/>
        </p:nvSpPr>
        <p:spPr bwMode="auto">
          <a:xfrm>
            <a:off x="685800" y="1600200"/>
            <a:ext cx="754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dirty="0">
                <a:latin typeface="+mj-lt"/>
              </a:rPr>
              <a:t>Nearly all of Sageworks' technologies are built on "FIND", a patented technology that converts financial numbers into narrative text. "FIND" is a truly expandable and adaptable technology. 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73" y="3124200"/>
            <a:ext cx="5386027" cy="285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CFD4E8-97EF-4775-8868-5D63341A65D6}" type="slidenum">
              <a:rPr lang="en-US" sz="1100" smtClean="0"/>
              <a:pPr eaLnBrk="1" hangingPunct="1"/>
              <a:t>5</a:t>
            </a:fld>
            <a:endParaRPr lang="en-US" sz="1100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Method</a:t>
            </a:r>
          </a:p>
        </p:txBody>
      </p:sp>
      <p:sp>
        <p:nvSpPr>
          <p:cNvPr id="8196" name="Title 1"/>
          <p:cNvSpPr>
            <a:spLocks/>
          </p:cNvSpPr>
          <p:nvPr/>
        </p:nvSpPr>
        <p:spPr bwMode="auto">
          <a:xfrm>
            <a:off x="457200" y="13716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dirty="0">
                <a:latin typeface="+mj-lt"/>
              </a:rPr>
              <a:t>The FIND expert system is a unique method of data interpretation. The technology turns data into text by following these steps:</a:t>
            </a:r>
            <a:br>
              <a:rPr lang="en-US" dirty="0">
                <a:latin typeface="+mj-lt"/>
              </a:rPr>
            </a:br>
            <a:r>
              <a:rPr lang="en-US" sz="1800" b="1" dirty="0">
                <a:latin typeface="+mj-lt"/>
              </a:rPr>
              <a:t/>
            </a:r>
            <a:br>
              <a:rPr lang="en-US" sz="1800" b="1" dirty="0">
                <a:latin typeface="+mj-lt"/>
              </a:rPr>
            </a:br>
            <a:r>
              <a:rPr lang="en-US" sz="1800" dirty="0">
                <a:latin typeface="+mj-lt"/>
              </a:rPr>
              <a:t>1) Data Acquisition</a:t>
            </a:r>
          </a:p>
          <a:p>
            <a:pPr eaLnBrk="0" hangingPunct="0"/>
            <a:endParaRPr lang="en-US" sz="1800" dirty="0">
              <a:latin typeface="+mj-lt"/>
            </a:endParaRPr>
          </a:p>
          <a:p>
            <a:pPr eaLnBrk="0" hangingPunct="0"/>
            <a:r>
              <a:rPr lang="en-US" sz="1800" dirty="0">
                <a:latin typeface="+mj-lt"/>
              </a:rPr>
              <a:t>2) Relationship Analysis</a:t>
            </a:r>
          </a:p>
          <a:p>
            <a:pPr eaLnBrk="0" hangingPunct="0"/>
            <a:endParaRPr lang="en-US" sz="1800" dirty="0">
              <a:latin typeface="+mj-lt"/>
            </a:endParaRPr>
          </a:p>
          <a:p>
            <a:pPr eaLnBrk="0" hangingPunct="0"/>
            <a:r>
              <a:rPr lang="en-US" sz="1800" dirty="0">
                <a:latin typeface="+mj-lt"/>
              </a:rPr>
              <a:t>3) Benchmarking &amp; Scoring </a:t>
            </a:r>
          </a:p>
          <a:p>
            <a:pPr eaLnBrk="0" hangingPunct="0"/>
            <a:endParaRPr lang="en-US" sz="1800" dirty="0">
              <a:latin typeface="+mj-lt"/>
            </a:endParaRPr>
          </a:p>
          <a:p>
            <a:pPr eaLnBrk="0" hangingPunct="0"/>
            <a:r>
              <a:rPr lang="en-US" sz="1800" dirty="0">
                <a:latin typeface="+mj-lt"/>
              </a:rPr>
              <a:t>4) Section Assembly</a:t>
            </a:r>
          </a:p>
          <a:p>
            <a:pPr eaLnBrk="0" hangingPunct="0"/>
            <a:endParaRPr lang="en-US" sz="1800" dirty="0">
              <a:latin typeface="+mj-lt"/>
            </a:endParaRPr>
          </a:p>
          <a:p>
            <a:pPr eaLnBrk="0" hangingPunct="0"/>
            <a:r>
              <a:rPr lang="en-US" sz="1800" dirty="0">
                <a:latin typeface="+mj-lt"/>
              </a:rPr>
              <a:t>5) Report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1000" y="31498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Method -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Data Acquisition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163FC6-A56C-42B3-B9E1-DCCD773BF9DA}" type="slidenum">
              <a:rPr lang="en-US" sz="1100" smtClean="0"/>
              <a:pPr eaLnBrk="1" hangingPunct="1"/>
              <a:t>6</a:t>
            </a:fld>
            <a:endParaRPr lang="en-US" sz="1100" dirty="0" smtClean="0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708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+mj-lt"/>
              </a:rPr>
              <a:t>Financial data is entered into the web-based </a:t>
            </a:r>
            <a:r>
              <a:rPr lang="en-US" sz="2200" b="1" dirty="0" smtClean="0">
                <a:latin typeface="+mj-lt"/>
              </a:rPr>
              <a:t>applications</a:t>
            </a:r>
            <a:endParaRPr lang="en-US" sz="2200" b="1" dirty="0">
              <a:latin typeface="+mj-lt"/>
            </a:endParaRPr>
          </a:p>
          <a:p>
            <a:pPr eaLnBrk="1" hangingPunct="1"/>
            <a:endParaRPr lang="en-US" sz="2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4999"/>
            <a:ext cx="41338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05000"/>
            <a:ext cx="41433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4800" y="1127125"/>
            <a:ext cx="845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135228" name="Group 60"/>
          <p:cNvGraphicFramePr>
            <a:graphicFrameLocks noGrp="1"/>
          </p:cNvGraphicFramePr>
          <p:nvPr/>
        </p:nvGraphicFramePr>
        <p:xfrm>
          <a:off x="2438400" y="1889125"/>
          <a:ext cx="4311650" cy="4664081"/>
        </p:xfrm>
        <a:graphic>
          <a:graphicData uri="http://schemas.openxmlformats.org/drawingml/2006/table">
            <a:tbl>
              <a:tblPr/>
              <a:tblGrid>
                <a:gridCol w="1301750"/>
                <a:gridCol w="3009900"/>
              </a:tblGrid>
              <a:tr h="2746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Formula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Ratio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Ratio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Quick Ratio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Quick Ratio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 (Income) Margin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 (Income) Margin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Income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Gross Profit Margin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Gross Profit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Sales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Borrowing 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Debt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 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Gross Fixed Assets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Employee 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Employee % change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9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Method -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Relationship Analysis</a:t>
            </a:r>
          </a:p>
        </p:txBody>
      </p:sp>
      <p:sp>
        <p:nvSpPr>
          <p:cNvPr id="1030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D468F-EF80-4F62-B217-F37237A594DF}" type="slidenum">
              <a:rPr lang="en-US" sz="1100" smtClean="0"/>
              <a:pPr eaLnBrk="1" hangingPunct="1"/>
              <a:t>7</a:t>
            </a:fld>
            <a:endParaRPr lang="en-US" sz="1100" dirty="0" smtClean="0"/>
          </a:p>
        </p:txBody>
      </p:sp>
      <p:sp>
        <p:nvSpPr>
          <p:cNvPr id="10301" name="TextBox 5"/>
          <p:cNvSpPr txBox="1">
            <a:spLocks noChangeArrowheads="1"/>
          </p:cNvSpPr>
          <p:nvPr/>
        </p:nvSpPr>
        <p:spPr bwMode="auto">
          <a:xfrm>
            <a:off x="457200" y="1219200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 smtClean="0">
                <a:latin typeface="+mj-lt"/>
              </a:rPr>
              <a:t>The sixteen </a:t>
            </a:r>
            <a:r>
              <a:rPr lang="en-US" sz="2200" b="1" dirty="0">
                <a:latin typeface="+mj-lt"/>
              </a:rPr>
              <a:t>ratios and other metrics </a:t>
            </a:r>
            <a:r>
              <a:rPr lang="en-US" sz="2200" b="1" dirty="0" smtClean="0">
                <a:latin typeface="+mj-lt"/>
              </a:rPr>
              <a:t>below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>are calculated:</a:t>
            </a:r>
            <a:endParaRPr lang="en-US" sz="2200" b="1" dirty="0">
              <a:latin typeface="+mj-lt"/>
            </a:endParaRPr>
          </a:p>
          <a:p>
            <a:pPr eaLnBrk="1" hangingPunct="1"/>
            <a:endParaRPr lang="en-US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sz="2200" b="1" dirty="0"/>
          </a:p>
          <a:p>
            <a:pPr eaLnBrk="1" hangingPunct="1">
              <a:buFont typeface="Wingdings" pitchFamily="2" charset="2"/>
              <a:buNone/>
            </a:pPr>
            <a:endParaRPr lang="en-US" sz="2200" b="1" dirty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Method -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Benchmarking &amp; Scoring 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D7EDD4-E44E-422C-BEA0-5CDAEBF6BF1C}" type="slidenum">
              <a:rPr lang="en-US" sz="1100" smtClean="0"/>
              <a:pPr eaLnBrk="1" hangingPunct="1"/>
              <a:t>8</a:t>
            </a:fld>
            <a:endParaRPr lang="en-US" sz="1100" dirty="0" smtClean="0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620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200" b="1" dirty="0">
                <a:latin typeface="+mj-lt"/>
              </a:rPr>
              <a:t>Each of the 16 ratios is scored based on parameters of the ratio and industry:</a:t>
            </a:r>
            <a:endParaRPr lang="en-US" sz="2200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+mj-lt"/>
              </a:rPr>
              <a:t>7221- Full Service Restaurants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+mj-lt"/>
              </a:rPr>
              <a:t>Formula 10: Sales % Change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+mj-lt"/>
              </a:rPr>
              <a:t>d- Down: Sales growth was less than -4%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+mj-lt"/>
              </a:rPr>
              <a:t>m- Same: Sales growth was between -4% and 4%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+mj-lt"/>
              </a:rPr>
              <a:t>r- Rise: Sales growth was between 4% and 20%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+mj-lt"/>
              </a:rPr>
              <a:t>f- Significantly Rise: Sales growth was more than 20%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762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38200" indent="-381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b="1" dirty="0"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This string is referring to the Sales section (S) of the report and tells the system that: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800100" lvl="1" indent="-342900" eaLnBrk="1" hangingPunct="1">
              <a:buFont typeface="Courier New" pitchFamily="49" charset="0"/>
              <a:buChar char="o"/>
            </a:pPr>
            <a:r>
              <a:rPr lang="en-US" dirty="0">
                <a:latin typeface="+mj-lt"/>
              </a:rPr>
              <a:t>Sales have stayed the same since last period (10m)</a:t>
            </a:r>
          </a:p>
          <a:p>
            <a:pPr marL="800100" lvl="1" indent="-342900" eaLnBrk="1" hangingPunct="1">
              <a:buFont typeface="Courier New" pitchFamily="49" charset="0"/>
              <a:buChar char="o"/>
            </a:pPr>
            <a:endParaRPr lang="en-US" dirty="0">
              <a:latin typeface="+mj-lt"/>
            </a:endParaRPr>
          </a:p>
          <a:p>
            <a:pPr marL="800100" lvl="1" indent="-342900" eaLnBrk="1" hangingPunct="1">
              <a:buFont typeface="Courier New" pitchFamily="49" charset="0"/>
              <a:buChar char="o"/>
            </a:pPr>
            <a:r>
              <a:rPr lang="en-US" dirty="0">
                <a:latin typeface="+mj-lt"/>
              </a:rPr>
              <a:t>Asset levels have fallen (14d)</a:t>
            </a:r>
          </a:p>
          <a:p>
            <a:pPr marL="800100" lvl="1" indent="-342900" eaLnBrk="1" hangingPunct="1">
              <a:buFont typeface="Courier New" pitchFamily="49" charset="0"/>
              <a:buChar char="o"/>
            </a:pPr>
            <a:endParaRPr lang="en-US" dirty="0">
              <a:latin typeface="+mj-lt"/>
            </a:endParaRPr>
          </a:p>
          <a:p>
            <a:pPr marL="800100" lvl="1" indent="-342900" eaLnBrk="1" hangingPunct="1">
              <a:buFont typeface="Courier New" pitchFamily="49" charset="0"/>
              <a:buChar char="o"/>
            </a:pPr>
            <a:r>
              <a:rPr lang="en-US" dirty="0">
                <a:latin typeface="+mj-lt"/>
              </a:rPr>
              <a:t>Employee levels have risen significantly (16f)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Expert System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Method -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Section Assembly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6533AB-5B2F-4427-9E3A-66DFB05CF2DB}" type="slidenum">
              <a:rPr lang="en-US" sz="1100" smtClean="0">
                <a:latin typeface="+mj-lt"/>
              </a:rPr>
              <a:pPr eaLnBrk="1" hangingPunct="1"/>
              <a:t>9</a:t>
            </a:fld>
            <a:endParaRPr lang="en-US" sz="1100" dirty="0" smtClean="0">
              <a:latin typeface="+mj-lt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762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200" b="1" dirty="0">
                <a:latin typeface="+mj-lt"/>
              </a:rPr>
              <a:t>An example of a section key that would create a paragraph of text is S-10m-14d-16f.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533400" y="4267200"/>
            <a:ext cx="762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en-US" b="1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The numbers 1-16 represent the 16 metrics that make up the report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10 = Sales % Change, 14 = Gross Fixed Assets % Change, and  </a:t>
            </a:r>
            <a:r>
              <a:rPr lang="en-US" dirty="0" smtClean="0">
                <a:latin typeface="+mj-lt"/>
              </a:rPr>
              <a:t>         16 </a:t>
            </a:r>
            <a:r>
              <a:rPr lang="en-US" dirty="0">
                <a:latin typeface="+mj-lt"/>
              </a:rPr>
              <a:t>= Employee % Change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D, m, r, f stand for down, same, rise, significant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/>
      </a:spPr>
      <a:bodyPr rtlCol="0" anchor="b"/>
      <a:lstStyle>
        <a:defPPr algn="ctr">
          <a:defRPr sz="105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3354</TotalTime>
  <Words>895</Words>
  <Application>Microsoft Office PowerPoint</Application>
  <PresentationFormat>On-screen Show (4:3)</PresentationFormat>
  <Paragraphs>161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Sageworks Today</vt:lpstr>
      <vt:lpstr>Starting Sageworks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Dascola</dc:creator>
  <cp:lastModifiedBy>Jackie Peluso</cp:lastModifiedBy>
  <cp:revision>2544</cp:revision>
  <cp:lastPrinted>2013-02-21T18:15:10Z</cp:lastPrinted>
  <dcterms:created xsi:type="dcterms:W3CDTF">2010-02-16T17:32:32Z</dcterms:created>
  <dcterms:modified xsi:type="dcterms:W3CDTF">2013-02-21T18:37:05Z</dcterms:modified>
</cp:coreProperties>
</file>