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56"/>
  </p:notesMasterIdLst>
  <p:sldIdLst>
    <p:sldId id="510" r:id="rId5"/>
    <p:sldId id="602" r:id="rId6"/>
    <p:sldId id="300" r:id="rId7"/>
    <p:sldId id="303" r:id="rId8"/>
    <p:sldId id="345" r:id="rId9"/>
    <p:sldId id="342" r:id="rId10"/>
    <p:sldId id="343" r:id="rId11"/>
    <p:sldId id="459" r:id="rId12"/>
    <p:sldId id="442" r:id="rId13"/>
    <p:sldId id="444" r:id="rId14"/>
    <p:sldId id="592" r:id="rId15"/>
    <p:sldId id="296" r:id="rId16"/>
    <p:sldId id="443" r:id="rId17"/>
    <p:sldId id="557" r:id="rId18"/>
    <p:sldId id="551" r:id="rId19"/>
    <p:sldId id="567" r:id="rId20"/>
    <p:sldId id="585" r:id="rId21"/>
    <p:sldId id="540" r:id="rId22"/>
    <p:sldId id="586" r:id="rId23"/>
    <p:sldId id="562" r:id="rId24"/>
    <p:sldId id="560" r:id="rId25"/>
    <p:sldId id="601" r:id="rId26"/>
    <p:sldId id="542" r:id="rId27"/>
    <p:sldId id="588" r:id="rId28"/>
    <p:sldId id="563" r:id="rId29"/>
    <p:sldId id="543" r:id="rId30"/>
    <p:sldId id="568" r:id="rId31"/>
    <p:sldId id="589" r:id="rId32"/>
    <p:sldId id="590" r:id="rId33"/>
    <p:sldId id="496" r:id="rId34"/>
    <p:sldId id="519" r:id="rId35"/>
    <p:sldId id="538" r:id="rId36"/>
    <p:sldId id="594" r:id="rId37"/>
    <p:sldId id="504" r:id="rId38"/>
    <p:sldId id="457" r:id="rId39"/>
    <p:sldId id="458" r:id="rId40"/>
    <p:sldId id="599" r:id="rId41"/>
    <p:sldId id="460" r:id="rId42"/>
    <p:sldId id="462" r:id="rId43"/>
    <p:sldId id="461" r:id="rId44"/>
    <p:sldId id="577" r:id="rId45"/>
    <p:sldId id="463" r:id="rId46"/>
    <p:sldId id="489" r:id="rId47"/>
    <p:sldId id="490" r:id="rId48"/>
    <p:sldId id="534" r:id="rId49"/>
    <p:sldId id="575" r:id="rId50"/>
    <p:sldId id="574" r:id="rId51"/>
    <p:sldId id="600" r:id="rId52"/>
    <p:sldId id="596" r:id="rId53"/>
    <p:sldId id="598" r:id="rId54"/>
    <p:sldId id="576" r:id="rId5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CD32F9-77C7-CC44-85F8-48F88CA87E41}">
          <p14:sldIdLst>
            <p14:sldId id="510"/>
            <p14:sldId id="602"/>
            <p14:sldId id="300"/>
            <p14:sldId id="303"/>
            <p14:sldId id="345"/>
            <p14:sldId id="342"/>
            <p14:sldId id="343"/>
            <p14:sldId id="459"/>
            <p14:sldId id="442"/>
            <p14:sldId id="444"/>
            <p14:sldId id="592"/>
            <p14:sldId id="296"/>
            <p14:sldId id="443"/>
            <p14:sldId id="557"/>
            <p14:sldId id="551"/>
            <p14:sldId id="567"/>
            <p14:sldId id="585"/>
            <p14:sldId id="540"/>
            <p14:sldId id="586"/>
            <p14:sldId id="562"/>
            <p14:sldId id="560"/>
            <p14:sldId id="601"/>
            <p14:sldId id="542"/>
            <p14:sldId id="588"/>
            <p14:sldId id="563"/>
            <p14:sldId id="543"/>
            <p14:sldId id="568"/>
            <p14:sldId id="589"/>
            <p14:sldId id="590"/>
            <p14:sldId id="496"/>
            <p14:sldId id="519"/>
            <p14:sldId id="538"/>
            <p14:sldId id="594"/>
            <p14:sldId id="504"/>
            <p14:sldId id="457"/>
            <p14:sldId id="458"/>
            <p14:sldId id="599"/>
            <p14:sldId id="460"/>
            <p14:sldId id="462"/>
            <p14:sldId id="461"/>
            <p14:sldId id="577"/>
            <p14:sldId id="463"/>
            <p14:sldId id="489"/>
            <p14:sldId id="490"/>
            <p14:sldId id="534"/>
            <p14:sldId id="575"/>
            <p14:sldId id="574"/>
            <p14:sldId id="600"/>
            <p14:sldId id="596"/>
            <p14:sldId id="598"/>
            <p14:sldId id="57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23" clrIdx="0"/>
  <p:cmAuthor id="1" name="Alec Catalano" initials="" lastIdx="1" clrIdx="1"/>
  <p:cmAuthor id="2" name="Douglas Flora" initials="MOU" lastIdx="2" clrIdx="2">
    <p:extLst/>
  </p:cmAuthor>
  <p:cmAuthor id="3" name="Douglas Flora" initials="MOU [2]" lastIdx="1" clrIdx="3">
    <p:extLst/>
  </p:cmAuthor>
  <p:cmAuthor id="4" name="Douglas Flora" initials="MOU [3]" lastIdx="1" clrIdx="4">
    <p:extLst/>
  </p:cmAuthor>
  <p:cmAuthor id="5" name="Douglas Flora" initials="MOU [4]" lastIdx="1" clrIdx="5">
    <p:extLst/>
  </p:cmAuthor>
  <p:cmAuthor id="6" name="Douglas Flora" initials="MOU [5]" lastIdx="1" clrIdx="6">
    <p:extLst/>
  </p:cmAuthor>
  <p:cmAuthor id="7" name="Douglas Flora" initials="MOU [6]" lastIdx="1" clrIdx="7">
    <p:extLst/>
  </p:cmAuthor>
  <p:cmAuthor id="8" name="Douglas Flora" initials="MOU [7]" lastIdx="1" clrIdx="8">
    <p:extLst/>
  </p:cmAuthor>
  <p:cmAuthor id="9" name="Douglas Flora" initials="MOU [8]" lastIdx="1" clrIdx="9">
    <p:extLst/>
  </p:cmAuthor>
  <p:cmAuthor id="10" name="Douglas Flora" initials="MOU [9]" lastIdx="1" clrIdx="10">
    <p:extLst/>
  </p:cmAuthor>
  <p:cmAuthor id="11" name="Douglas Flora" initials="MOU [10]" lastIdx="1" clrIdx="11">
    <p:extLst/>
  </p:cmAuthor>
  <p:cmAuthor id="12" name="Douglas Flora" initials="MOU [11]" lastIdx="1" clrIdx="12">
    <p:extLst/>
  </p:cmAuthor>
  <p:cmAuthor id="13" name="Douglas Flora" initials="MOU [12]" lastIdx="1" clrIdx="13">
    <p:extLst/>
  </p:cmAuthor>
  <p:cmAuthor id="14" name="Douglas Flora" initials="MOU [13]" lastIdx="1" clrIdx="14">
    <p:extLst/>
  </p:cmAuthor>
  <p:cmAuthor id="15" name="Douglas Flora" initials="MOU [14]" lastIdx="1" clrIdx="15">
    <p:extLst/>
  </p:cmAuthor>
  <p:cmAuthor id="16" name="Douglas Flora" initials="MOU [15]" lastIdx="1" clrIdx="16">
    <p:extLst/>
  </p:cmAuthor>
  <p:cmAuthor id="17" name="Douglas Flora" initials="MOU [16]" lastIdx="1" clrIdx="17">
    <p:extLst/>
  </p:cmAuthor>
  <p:cmAuthor id="18" name="Douglas Flora" initials="MOU [17]" lastIdx="1" clrIdx="18">
    <p:extLst/>
  </p:cmAuthor>
  <p:cmAuthor id="19" name="Douglas Flora" initials="MOU [18]" lastIdx="1" clrIdx="19">
    <p:extLst/>
  </p:cmAuthor>
  <p:cmAuthor id="20" name="Douglas Flora" initials="MOU [19]" lastIdx="1" clrIdx="20">
    <p:extLst/>
  </p:cmAuthor>
  <p:cmAuthor id="21" name="Caitlyn Ryan" initials="CR" lastIdx="26" clrIdx="21">
    <p:extLst>
      <p:ext uri="{19B8F6BF-5375-455C-9EA6-DF929625EA0E}">
        <p15:presenceInfo xmlns:p15="http://schemas.microsoft.com/office/powerpoint/2012/main" userId="S-1-5-21-383413107-1061881802-891584314-12522" providerId="AD"/>
      </p:ext>
    </p:extLst>
  </p:cmAuthor>
  <p:cmAuthor id="22" name="Jenn Cooley Luft" initials="JCL" lastIdx="4" clrIdx="22">
    <p:extLst>
      <p:ext uri="{19B8F6BF-5375-455C-9EA6-DF929625EA0E}">
        <p15:presenceInfo xmlns:p15="http://schemas.microsoft.com/office/powerpoint/2012/main" userId="S-1-5-21-383413107-1061881802-891584314-12481" providerId="AD"/>
      </p:ext>
    </p:extLst>
  </p:cmAuthor>
  <p:cmAuthor id="23" name="David Griffith" initials="DG" lastIdx="29" clrIdx="23">
    <p:extLst>
      <p:ext uri="{19B8F6BF-5375-455C-9EA6-DF929625EA0E}">
        <p15:presenceInfo xmlns:p15="http://schemas.microsoft.com/office/powerpoint/2012/main" userId="S-1-5-21-383413107-1061881802-891584314-4667" providerId="AD"/>
      </p:ext>
    </p:extLst>
  </p:cmAuthor>
  <p:cmAuthor id="24" name="Matrubhutam, Chander" initials="MC" lastIdx="18" clrIdx="24">
    <p:extLst>
      <p:ext uri="{19B8F6BF-5375-455C-9EA6-DF929625EA0E}">
        <p15:presenceInfo xmlns:p15="http://schemas.microsoft.com/office/powerpoint/2012/main" userId="S-1-5-21-1407069837-2091007605-538272213-15858615" providerId="AD"/>
      </p:ext>
    </p:extLst>
  </p:cmAuthor>
  <p:cmAuthor id="25" name="Brittany Hart" initials="BH" lastIdx="5" clrIdx="25">
    <p:extLst>
      <p:ext uri="{19B8F6BF-5375-455C-9EA6-DF929625EA0E}">
        <p15:presenceInfo xmlns:p15="http://schemas.microsoft.com/office/powerpoint/2012/main" userId="S-1-5-21-383413107-1061881802-891584314-10022" providerId="AD"/>
      </p:ext>
    </p:extLst>
  </p:cmAuthor>
  <p:cmAuthor id="26" name="Oberoi, Herain" initials="OH" lastIdx="1" clrIdx="26">
    <p:extLst>
      <p:ext uri="{19B8F6BF-5375-455C-9EA6-DF929625EA0E}">
        <p15:presenceInfo xmlns:p15="http://schemas.microsoft.com/office/powerpoint/2012/main" userId="S-1-5-21-1407069837-2091007605-538272213-274941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4C2"/>
    <a:srgbClr val="81542B"/>
    <a:srgbClr val="FF9900"/>
    <a:srgbClr val="CF362B"/>
    <a:srgbClr val="F2F2F2"/>
    <a:srgbClr val="DCDEE1"/>
    <a:srgbClr val="FFFFFF"/>
    <a:srgbClr val="00A1C9"/>
    <a:srgbClr val="AA2CB0"/>
    <a:srgbClr val="4B83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22" autoAdjust="0"/>
    <p:restoredTop sz="83679" autoAdjust="0"/>
  </p:normalViewPr>
  <p:slideViewPr>
    <p:cSldViewPr snapToGrid="0" showGuides="1">
      <p:cViewPr varScale="1">
        <p:scale>
          <a:sx n="122" d="100"/>
          <a:sy n="122" d="100"/>
        </p:scale>
        <p:origin x="192" y="64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342"/>
    </p:cViewPr>
  </p:sorter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6.1783802300954399E-2"/>
          <c:y val="6.3384474482304998E-2"/>
          <c:w val="0.93194600000000005"/>
          <c:h val="0.82739799999999997"/>
        </c:manualLayout>
      </c:layout>
      <c:barChart>
        <c:barDir val="col"/>
        <c:grouping val="clustered"/>
        <c:varyColors val="0"/>
        <c:ser>
          <c:idx val="0"/>
          <c:order val="0"/>
          <c:tx>
            <c:strRef>
              <c:f>Sheet1!$A$2</c:f>
              <c:strCache>
                <c:ptCount val="1"/>
                <c:pt idx="0">
                  <c:v>Region 1</c:v>
                </c:pt>
              </c:strCache>
            </c:strRef>
          </c:tx>
          <c:spPr>
            <a:gradFill flip="none" rotWithShape="1">
              <a:gsLst>
                <a:gs pos="0">
                  <a:srgbClr val="232F3E"/>
                </a:gs>
                <a:gs pos="99000">
                  <a:srgbClr val="232F3E"/>
                </a:gs>
              </a:gsLst>
              <a:lin ang="16865708" scaled="0"/>
            </a:gradFill>
            <a:ln w="12700" cap="flat">
              <a:noFill/>
              <a:miter lim="400000"/>
            </a:ln>
            <a:effectLst/>
          </c:spPr>
          <c:invertIfNegative val="0"/>
          <c:cat>
            <c:strRef>
              <c:f>Sheet1!$B$1:$E$1</c:f>
              <c:strCache>
                <c:ptCount val="4"/>
                <c:pt idx="0">
                  <c:v>2010</c:v>
                </c:pt>
                <c:pt idx="1">
                  <c:v>2012</c:v>
                </c:pt>
                <c:pt idx="2">
                  <c:v>2014</c:v>
                </c:pt>
                <c:pt idx="3">
                  <c:v>2017</c:v>
                </c:pt>
              </c:strCache>
            </c:strRef>
          </c:cat>
          <c:val>
            <c:numRef>
              <c:f>Sheet1!$B$2:$E$2</c:f>
              <c:numCache>
                <c:formatCode>General</c:formatCode>
                <c:ptCount val="4"/>
                <c:pt idx="0">
                  <c:v>61</c:v>
                </c:pt>
                <c:pt idx="1">
                  <c:v>159</c:v>
                </c:pt>
                <c:pt idx="2">
                  <c:v>516</c:v>
                </c:pt>
                <c:pt idx="3">
                  <c:v>1430</c:v>
                </c:pt>
              </c:numCache>
            </c:numRef>
          </c:val>
          <c:extLst>
            <c:ext xmlns:c16="http://schemas.microsoft.com/office/drawing/2014/chart" uri="{C3380CC4-5D6E-409C-BE32-E72D297353CC}">
              <c16:uniqueId val="{00000000-3F43-214E-AC96-B4B3824C2517}"/>
            </c:ext>
          </c:extLst>
        </c:ser>
        <c:dLbls>
          <c:showLegendKey val="0"/>
          <c:showVal val="0"/>
          <c:showCatName val="0"/>
          <c:showSerName val="0"/>
          <c:showPercent val="0"/>
          <c:showBubbleSize val="0"/>
        </c:dLbls>
        <c:gapWidth val="40"/>
        <c:overlap val="-10"/>
        <c:axId val="-636822304"/>
        <c:axId val="-663917744"/>
      </c:barChart>
      <c:catAx>
        <c:axId val="-636822304"/>
        <c:scaling>
          <c:orientation val="minMax"/>
        </c:scaling>
        <c:delete val="0"/>
        <c:axPos val="b"/>
        <c:numFmt formatCode="General" sourceLinked="0"/>
        <c:majorTickMark val="none"/>
        <c:minorTickMark val="none"/>
        <c:tickLblPos val="low"/>
        <c:spPr>
          <a:ln w="9525" cap="flat">
            <a:solidFill>
              <a:srgbClr val="4D4D4C"/>
            </a:solidFill>
            <a:custDash>
              <a:ds d="100000" sp="200000"/>
            </a:custDash>
            <a:miter lim="400000"/>
          </a:ln>
        </c:spPr>
        <c:txPr>
          <a:bodyPr rot="0"/>
          <a:lstStyle/>
          <a:p>
            <a:pPr>
              <a:defRPr sz="1200" b="0" i="0" u="none" strike="noStrike">
                <a:solidFill>
                  <a:srgbClr val="7A7B7A"/>
                </a:solidFill>
                <a:latin typeface="Amazon Ember" charset="0"/>
                <a:ea typeface="Amazon Ember" charset="0"/>
                <a:cs typeface="Amazon Ember" charset="0"/>
              </a:defRPr>
            </a:pPr>
            <a:endParaRPr lang="en-US"/>
          </a:p>
        </c:txPr>
        <c:crossAx val="-663917744"/>
        <c:crosses val="autoZero"/>
        <c:auto val="1"/>
        <c:lblAlgn val="ctr"/>
        <c:lblOffset val="100"/>
        <c:noMultiLvlLbl val="1"/>
      </c:catAx>
      <c:valAx>
        <c:axId val="-663917744"/>
        <c:scaling>
          <c:orientation val="minMax"/>
          <c:max val="1500"/>
        </c:scaling>
        <c:delete val="0"/>
        <c:axPos val="l"/>
        <c:majorGridlines>
          <c:spPr>
            <a:ln w="9525" cap="flat">
              <a:solidFill>
                <a:srgbClr val="4D4D4C"/>
              </a:solidFill>
              <a:custDash>
                <a:ds d="100000" sp="200000"/>
              </a:custDash>
              <a:miter lim="400000"/>
            </a:ln>
          </c:spPr>
        </c:majorGridlines>
        <c:numFmt formatCode="General" sourceLinked="0"/>
        <c:majorTickMark val="none"/>
        <c:minorTickMark val="none"/>
        <c:tickLblPos val="nextTo"/>
        <c:spPr>
          <a:ln w="9525" cap="flat">
            <a:noFill/>
            <a:custDash>
              <a:ds d="100000" sp="200000"/>
            </a:custDash>
            <a:miter lim="400000"/>
          </a:ln>
        </c:spPr>
        <c:txPr>
          <a:bodyPr rot="0"/>
          <a:lstStyle/>
          <a:p>
            <a:pPr>
              <a:defRPr sz="1200" b="0" i="0" u="none" strike="noStrike">
                <a:solidFill>
                  <a:srgbClr val="7A7B7A"/>
                </a:solidFill>
                <a:latin typeface="Amazon Ember" charset="0"/>
                <a:ea typeface="Amazon Ember" charset="0"/>
                <a:cs typeface="Amazon Ember" charset="0"/>
              </a:defRPr>
            </a:pPr>
            <a:endParaRPr lang="en-US"/>
          </a:p>
        </c:txPr>
        <c:crossAx val="-636822304"/>
        <c:crosses val="autoZero"/>
        <c:crossBetween val="between"/>
        <c:majorUnit val="250"/>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mazon Ember Regular"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mazon Ember Regular" charset="0"/>
              </a:defRPr>
            </a:lvl1pPr>
          </a:lstStyle>
          <a:p>
            <a:fld id="{0B25AC41-3BEC-9247-8322-91B80C013F2D}" type="datetimeFigureOut">
              <a:rPr lang="en-US" smtClean="0"/>
              <a:pPr/>
              <a:t>10/31/18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mazon Ember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mazon Ember Regular" charset="0"/>
              </a:defRPr>
            </a:lvl1pPr>
          </a:lstStyle>
          <a:p>
            <a:fld id="{69C3F2ED-74C5-7D4F-8560-0CC253E9A436}" type="slidenum">
              <a:rPr lang="en-US" smtClean="0"/>
              <a:pPr/>
              <a:t>‹#›</a:t>
            </a:fld>
            <a:endParaRPr lang="en-US" dirty="0"/>
          </a:p>
        </p:txBody>
      </p:sp>
    </p:spTree>
    <p:extLst>
      <p:ext uri="{BB962C8B-B14F-4D97-AF65-F5344CB8AC3E}">
        <p14:creationId xmlns:p14="http://schemas.microsoft.com/office/powerpoint/2010/main" val="94353600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mazon Ember Regular" charset="0"/>
        <a:ea typeface="+mn-ea"/>
        <a:cs typeface="+mn-cs"/>
      </a:defRPr>
    </a:lvl1pPr>
    <a:lvl2pPr marL="457200" algn="l" defTabSz="457200" rtl="0" eaLnBrk="1" latinLnBrk="0" hangingPunct="1">
      <a:defRPr sz="1200" b="0" i="0" kern="1200">
        <a:solidFill>
          <a:schemeClr val="tx1"/>
        </a:solidFill>
        <a:latin typeface="Amazon Ember Regular" charset="0"/>
        <a:ea typeface="+mn-ea"/>
        <a:cs typeface="+mn-cs"/>
      </a:defRPr>
    </a:lvl2pPr>
    <a:lvl3pPr marL="914400" algn="l" defTabSz="457200" rtl="0" eaLnBrk="1" latinLnBrk="0" hangingPunct="1">
      <a:defRPr sz="1200" b="0" i="0" kern="1200">
        <a:solidFill>
          <a:schemeClr val="tx1"/>
        </a:solidFill>
        <a:latin typeface="Amazon Ember Regular" charset="0"/>
        <a:ea typeface="+mn-ea"/>
        <a:cs typeface="+mn-cs"/>
      </a:defRPr>
    </a:lvl3pPr>
    <a:lvl4pPr marL="1371600" algn="l" defTabSz="457200" rtl="0" eaLnBrk="1" latinLnBrk="0" hangingPunct="1">
      <a:defRPr sz="1200" b="0" i="0" kern="1200">
        <a:solidFill>
          <a:schemeClr val="tx1"/>
        </a:solidFill>
        <a:latin typeface="Amazon Ember Regular" charset="0"/>
        <a:ea typeface="+mn-ea"/>
        <a:cs typeface="+mn-cs"/>
      </a:defRPr>
    </a:lvl4pPr>
    <a:lvl5pPr marL="1828800" algn="l" defTabSz="457200" rtl="0" eaLnBrk="1" latinLnBrk="0" hangingPunct="1">
      <a:defRPr sz="1200" b="0" i="0" kern="1200">
        <a:solidFill>
          <a:schemeClr val="tx1"/>
        </a:solidFill>
        <a:latin typeface="Amazon Ember Regular"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1</a:t>
            </a:fld>
            <a:endParaRPr lang="en-US" dirty="0"/>
          </a:p>
        </p:txBody>
      </p:sp>
    </p:spTree>
    <p:extLst>
      <p:ext uri="{BB962C8B-B14F-4D97-AF65-F5344CB8AC3E}">
        <p14:creationId xmlns:p14="http://schemas.microsoft.com/office/powerpoint/2010/main" val="3081070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11</a:t>
            </a:fld>
            <a:endParaRPr lang="en-US" dirty="0"/>
          </a:p>
        </p:txBody>
      </p:sp>
    </p:spTree>
    <p:extLst>
      <p:ext uri="{BB962C8B-B14F-4D97-AF65-F5344CB8AC3E}">
        <p14:creationId xmlns:p14="http://schemas.microsoft.com/office/powerpoint/2010/main" val="3068094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5FD7A6B-AD53-3148-A47C-4019DDB361C9}"/>
              </a:ext>
            </a:extLst>
          </p:cNvPr>
          <p:cNvSpPr>
            <a:spLocks noGrp="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16</a:t>
            </a:fld>
            <a:endParaRPr lang="en-US" dirty="0"/>
          </a:p>
        </p:txBody>
      </p:sp>
    </p:spTree>
    <p:extLst>
      <p:ext uri="{BB962C8B-B14F-4D97-AF65-F5344CB8AC3E}">
        <p14:creationId xmlns:p14="http://schemas.microsoft.com/office/powerpoint/2010/main" val="2886562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7C626E-ED3A-4248-BCBB-2587166644DF}" type="slidenum">
              <a:rPr lang="en-US" smtClean="0"/>
              <a:t>3</a:t>
            </a:fld>
            <a:endParaRPr lang="en-US"/>
          </a:p>
        </p:txBody>
      </p:sp>
    </p:spTree>
    <p:extLst>
      <p:ext uri="{BB962C8B-B14F-4D97-AF65-F5344CB8AC3E}">
        <p14:creationId xmlns:p14="http://schemas.microsoft.com/office/powerpoint/2010/main" val="2608873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30</a:t>
            </a:fld>
            <a:endParaRPr lang="en-US" dirty="0"/>
          </a:p>
        </p:txBody>
      </p:sp>
    </p:spTree>
    <p:extLst>
      <p:ext uri="{BB962C8B-B14F-4D97-AF65-F5344CB8AC3E}">
        <p14:creationId xmlns:p14="http://schemas.microsoft.com/office/powerpoint/2010/main" val="1603119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31</a:t>
            </a:fld>
            <a:endParaRPr lang="en-US" dirty="0"/>
          </a:p>
        </p:txBody>
      </p:sp>
    </p:spTree>
    <p:extLst>
      <p:ext uri="{BB962C8B-B14F-4D97-AF65-F5344CB8AC3E}">
        <p14:creationId xmlns:p14="http://schemas.microsoft.com/office/powerpoint/2010/main" val="581584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32</a:t>
            </a:fld>
            <a:endParaRPr lang="en-US" dirty="0"/>
          </a:p>
        </p:txBody>
      </p:sp>
    </p:spTree>
    <p:extLst>
      <p:ext uri="{BB962C8B-B14F-4D97-AF65-F5344CB8AC3E}">
        <p14:creationId xmlns:p14="http://schemas.microsoft.com/office/powerpoint/2010/main" val="3284981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33</a:t>
            </a:fld>
            <a:endParaRPr lang="en-US" dirty="0"/>
          </a:p>
        </p:txBody>
      </p:sp>
    </p:spTree>
    <p:extLst>
      <p:ext uri="{BB962C8B-B14F-4D97-AF65-F5344CB8AC3E}">
        <p14:creationId xmlns:p14="http://schemas.microsoft.com/office/powerpoint/2010/main" val="1695031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mazon Ember Regular" charset="0"/>
                <a:ea typeface="+mn-ea"/>
                <a:cs typeface="+mn-cs"/>
              </a:rPr>
              <a:t>AWS can free you up to pursue innovative, high-value business opportunities by eliminating time spent on undifferentiated maintenance and operations. This in turn can allow you to put more resources on creating, testing, and releasing new products faster to drive more customer value and gain more competitive advantages. And, you can do it while simultaneously improving your security posture and compliance efforts.</a:t>
            </a:r>
          </a:p>
          <a:p>
            <a:endParaRPr lang="en-US" baseline="0" dirty="0"/>
          </a:p>
          <a:p>
            <a:r>
              <a:rPr lang="en-US" b="1" baseline="0" dirty="0"/>
              <a:t>-----</a:t>
            </a:r>
          </a:p>
          <a:p>
            <a:r>
              <a:rPr lang="en-US" baseline="0" dirty="0"/>
              <a:t>GENERAL ELECTRIC: </a:t>
            </a:r>
            <a:r>
              <a:rPr lang="en-US" sz="1200" b="0" i="0" kern="1200" dirty="0">
                <a:solidFill>
                  <a:schemeClr val="tx1"/>
                </a:solidFill>
                <a:effectLst/>
                <a:latin typeface="Amazon Ember Regular" charset="0"/>
                <a:ea typeface="+mn-ea"/>
                <a:cs typeface="+mn-cs"/>
              </a:rPr>
              <a:t>General Electric (GE) is migrating more than 9,000 workloads, including 300 disparate ERP systems, to AWS while reducing its datacenter footprint from 34 to four over the next three years. The company is the world’s Digital Industrial Company, transforming industry with software-defined machines and solutions that are connected, responsive, and predictive. Jim Fowler, General Electric's chief information officer, noting that GE has been around for 140 years, says, "AWS is our trusted partner that is going to run our company for the next 140 years.” As an example, the GE Oil &amp; Gas division has started this journey by migrating more than half of its core applications to AWS while achieving a 52 percent reduction in its total cost of ownership. [http://</a:t>
            </a:r>
            <a:r>
              <a:rPr lang="en-US" sz="1200" b="0" i="0" kern="1200" dirty="0" err="1">
                <a:solidFill>
                  <a:schemeClr val="tx1"/>
                </a:solidFill>
                <a:effectLst/>
                <a:latin typeface="Amazon Ember Regular" charset="0"/>
                <a:ea typeface="+mn-ea"/>
                <a:cs typeface="+mn-cs"/>
              </a:rPr>
              <a:t>aws.amazon.com</a:t>
            </a:r>
            <a:r>
              <a:rPr lang="en-US" sz="1200" b="0" i="0" kern="1200" dirty="0">
                <a:solidFill>
                  <a:schemeClr val="tx1"/>
                </a:solidFill>
                <a:effectLst/>
                <a:latin typeface="Amazon Ember Regular" charset="0"/>
                <a:ea typeface="+mn-ea"/>
                <a:cs typeface="+mn-cs"/>
              </a:rPr>
              <a:t>/solutions/case-studies/general-electric/]</a:t>
            </a:r>
            <a:endParaRPr lang="en-US" dirty="0"/>
          </a:p>
          <a:p>
            <a:endParaRPr lang="en-US" dirty="0"/>
          </a:p>
        </p:txBody>
      </p:sp>
      <p:sp>
        <p:nvSpPr>
          <p:cNvPr id="4" name="Slide Number Placeholder 3"/>
          <p:cNvSpPr>
            <a:spLocks noGrp="1"/>
          </p:cNvSpPr>
          <p:nvPr>
            <p:ph type="sldNum" sz="quarter" idx="10"/>
          </p:nvPr>
        </p:nvSpPr>
        <p:spPr/>
        <p:txBody>
          <a:bodyPr/>
          <a:lstStyle/>
          <a:p>
            <a:fld id="{897C626E-ED3A-4248-BCBB-2587166644DF}" type="slidenum">
              <a:rPr lang="en-US" smtClean="0"/>
              <a:t>4</a:t>
            </a:fld>
            <a:endParaRPr lang="en-US"/>
          </a:p>
        </p:txBody>
      </p:sp>
    </p:spTree>
    <p:extLst>
      <p:ext uri="{BB962C8B-B14F-4D97-AF65-F5344CB8AC3E}">
        <p14:creationId xmlns:p14="http://schemas.microsoft.com/office/powerpoint/2010/main" val="1756062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34</a:t>
            </a:fld>
            <a:endParaRPr lang="en-US" dirty="0"/>
          </a:p>
        </p:txBody>
      </p:sp>
    </p:spTree>
    <p:extLst>
      <p:ext uri="{BB962C8B-B14F-4D97-AF65-F5344CB8AC3E}">
        <p14:creationId xmlns:p14="http://schemas.microsoft.com/office/powerpoint/2010/main" val="1751758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35</a:t>
            </a:fld>
            <a:endParaRPr lang="en-US" dirty="0"/>
          </a:p>
        </p:txBody>
      </p:sp>
    </p:spTree>
    <p:extLst>
      <p:ext uri="{BB962C8B-B14F-4D97-AF65-F5344CB8AC3E}">
        <p14:creationId xmlns:p14="http://schemas.microsoft.com/office/powerpoint/2010/main" val="3686652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36</a:t>
            </a:fld>
            <a:endParaRPr lang="en-US" dirty="0"/>
          </a:p>
        </p:txBody>
      </p:sp>
    </p:spTree>
    <p:extLst>
      <p:ext uri="{BB962C8B-B14F-4D97-AF65-F5344CB8AC3E}">
        <p14:creationId xmlns:p14="http://schemas.microsoft.com/office/powerpoint/2010/main" val="3312979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37</a:t>
            </a:fld>
            <a:endParaRPr lang="en-US" dirty="0"/>
          </a:p>
        </p:txBody>
      </p:sp>
    </p:spTree>
    <p:extLst>
      <p:ext uri="{BB962C8B-B14F-4D97-AF65-F5344CB8AC3E}">
        <p14:creationId xmlns:p14="http://schemas.microsoft.com/office/powerpoint/2010/main" val="2233530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endParaRPr lang="en-US"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38</a:t>
            </a:fld>
            <a:endParaRPr lang="en-US" dirty="0"/>
          </a:p>
        </p:txBody>
      </p:sp>
    </p:spTree>
    <p:extLst>
      <p:ext uri="{BB962C8B-B14F-4D97-AF65-F5344CB8AC3E}">
        <p14:creationId xmlns:p14="http://schemas.microsoft.com/office/powerpoint/2010/main" val="11641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39</a:t>
            </a:fld>
            <a:endParaRPr lang="en-US" dirty="0"/>
          </a:p>
        </p:txBody>
      </p:sp>
    </p:spTree>
    <p:extLst>
      <p:ext uri="{BB962C8B-B14F-4D97-AF65-F5344CB8AC3E}">
        <p14:creationId xmlns:p14="http://schemas.microsoft.com/office/powerpoint/2010/main" val="1530403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40</a:t>
            </a:fld>
            <a:endParaRPr lang="en-US" dirty="0"/>
          </a:p>
        </p:txBody>
      </p:sp>
    </p:spTree>
    <p:extLst>
      <p:ext uri="{BB962C8B-B14F-4D97-AF65-F5344CB8AC3E}">
        <p14:creationId xmlns:p14="http://schemas.microsoft.com/office/powerpoint/2010/main" val="4056271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41</a:t>
            </a:fld>
            <a:endParaRPr lang="en-US" dirty="0"/>
          </a:p>
        </p:txBody>
      </p:sp>
    </p:spTree>
    <p:extLst>
      <p:ext uri="{BB962C8B-B14F-4D97-AF65-F5344CB8AC3E}">
        <p14:creationId xmlns:p14="http://schemas.microsoft.com/office/powerpoint/2010/main" val="1621111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42</a:t>
            </a:fld>
            <a:endParaRPr lang="en-US" dirty="0"/>
          </a:p>
        </p:txBody>
      </p:sp>
    </p:spTree>
    <p:extLst>
      <p:ext uri="{BB962C8B-B14F-4D97-AF65-F5344CB8AC3E}">
        <p14:creationId xmlns:p14="http://schemas.microsoft.com/office/powerpoint/2010/main" val="329133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43</a:t>
            </a:fld>
            <a:endParaRPr lang="en-US" dirty="0"/>
          </a:p>
        </p:txBody>
      </p:sp>
    </p:spTree>
    <p:extLst>
      <p:ext uri="{BB962C8B-B14F-4D97-AF65-F5344CB8AC3E}">
        <p14:creationId xmlns:p14="http://schemas.microsoft.com/office/powerpoint/2010/main" val="1538197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B391E3-AB22-E749-9790-9E715AE891F9}" type="slidenum">
              <a:rPr lang="en-US" smtClean="0"/>
              <a:t>5</a:t>
            </a:fld>
            <a:endParaRPr lang="en-US"/>
          </a:p>
        </p:txBody>
      </p:sp>
    </p:spTree>
    <p:extLst>
      <p:ext uri="{BB962C8B-B14F-4D97-AF65-F5344CB8AC3E}">
        <p14:creationId xmlns:p14="http://schemas.microsoft.com/office/powerpoint/2010/main" val="26780749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44</a:t>
            </a:fld>
            <a:endParaRPr lang="en-US" dirty="0"/>
          </a:p>
        </p:txBody>
      </p:sp>
    </p:spTree>
    <p:extLst>
      <p:ext uri="{BB962C8B-B14F-4D97-AF65-F5344CB8AC3E}">
        <p14:creationId xmlns:p14="http://schemas.microsoft.com/office/powerpoint/2010/main" val="20855479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45</a:t>
            </a:fld>
            <a:endParaRPr lang="en-US" dirty="0"/>
          </a:p>
        </p:txBody>
      </p:sp>
    </p:spTree>
    <p:extLst>
      <p:ext uri="{BB962C8B-B14F-4D97-AF65-F5344CB8AC3E}">
        <p14:creationId xmlns:p14="http://schemas.microsoft.com/office/powerpoint/2010/main" val="326276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46</a:t>
            </a:fld>
            <a:endParaRPr lang="en-US" dirty="0"/>
          </a:p>
        </p:txBody>
      </p:sp>
    </p:spTree>
    <p:extLst>
      <p:ext uri="{BB962C8B-B14F-4D97-AF65-F5344CB8AC3E}">
        <p14:creationId xmlns:p14="http://schemas.microsoft.com/office/powerpoint/2010/main" val="2830230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50</a:t>
            </a:fld>
            <a:endParaRPr lang="en-US" dirty="0"/>
          </a:p>
        </p:txBody>
      </p:sp>
    </p:spTree>
    <p:extLst>
      <p:ext uri="{BB962C8B-B14F-4D97-AF65-F5344CB8AC3E}">
        <p14:creationId xmlns:p14="http://schemas.microsoft.com/office/powerpoint/2010/main" val="112062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xfrm>
            <a:off x="381000" y="685800"/>
            <a:ext cx="6096000" cy="3429000"/>
          </a:xfrm>
          <a:prstGeom prst="rect">
            <a:avLst/>
          </a:prstGeom>
        </p:spPr>
        <p:txBody>
          <a:bodyPr/>
          <a:lstStyle/>
          <a:p>
            <a:endParaRPr/>
          </a:p>
        </p:txBody>
      </p:sp>
      <p:sp>
        <p:nvSpPr>
          <p:cNvPr id="776" name="Shape 776"/>
          <p:cNvSpPr>
            <a:spLocks noGrp="1"/>
          </p:cNvSpPr>
          <p:nvPr>
            <p:ph type="body" sz="quarter" idx="1"/>
          </p:nvPr>
        </p:nvSpPr>
        <p:spPr>
          <a:prstGeom prst="rect">
            <a:avLst/>
          </a:prstGeom>
        </p:spPr>
        <p:txBody>
          <a:bodyPr/>
          <a:lstStyle/>
          <a:p>
            <a:endParaRPr dirty="0"/>
          </a:p>
          <a:p>
            <a:endParaRPr dirty="0"/>
          </a:p>
          <a:p>
            <a:r>
              <a:rPr dirty="0"/>
              <a:t> </a:t>
            </a:r>
          </a:p>
        </p:txBody>
      </p:sp>
    </p:spTree>
    <p:extLst>
      <p:ext uri="{BB962C8B-B14F-4D97-AF65-F5344CB8AC3E}">
        <p14:creationId xmlns:p14="http://schemas.microsoft.com/office/powerpoint/2010/main" val="2850434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5741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8</a:t>
            </a:fld>
            <a:endParaRPr lang="en-US" dirty="0"/>
          </a:p>
        </p:txBody>
      </p:sp>
    </p:spTree>
    <p:extLst>
      <p:ext uri="{BB962C8B-B14F-4D97-AF65-F5344CB8AC3E}">
        <p14:creationId xmlns:p14="http://schemas.microsoft.com/office/powerpoint/2010/main" val="4079830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9</a:t>
            </a:fld>
            <a:endParaRPr lang="en-US" dirty="0"/>
          </a:p>
        </p:txBody>
      </p:sp>
    </p:spTree>
    <p:extLst>
      <p:ext uri="{BB962C8B-B14F-4D97-AF65-F5344CB8AC3E}">
        <p14:creationId xmlns:p14="http://schemas.microsoft.com/office/powerpoint/2010/main" val="2279208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46D588B-0D91-5B4C-8A88-DBC6DE7868C0}"/>
              </a:ext>
            </a:extLst>
          </p:cNvPr>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1"/>
          <p:cNvSpPr>
            <a:spLocks noGrp="1"/>
          </p:cNvSpPr>
          <p:nvPr>
            <p:ph type="body" sz="quarter" idx="10" hasCustomPrompt="1"/>
          </p:nvPr>
        </p:nvSpPr>
        <p:spPr>
          <a:xfrm>
            <a:off x="342900" y="3956022"/>
            <a:ext cx="3683000" cy="433387"/>
          </a:xfrm>
        </p:spPr>
        <p:txBody>
          <a:bodyPr>
            <a:normAutofit/>
          </a:bodyPr>
          <a:lstStyle>
            <a:lvl1pPr marL="0" indent="0" algn="l">
              <a:buNone/>
              <a:defRPr sz="1600" baseline="0">
                <a:solidFill>
                  <a:schemeClr val="tx1"/>
                </a:solidFill>
              </a:defRPr>
            </a:lvl1pPr>
          </a:lstStyle>
          <a:p>
            <a:pPr lvl="0"/>
            <a:r>
              <a:rPr lang="en-US" dirty="0"/>
              <a:t>Click to edit Presenter, Team</a:t>
            </a:r>
          </a:p>
        </p:txBody>
      </p:sp>
      <p:sp>
        <p:nvSpPr>
          <p:cNvPr id="7" name="Text Placeholder 11"/>
          <p:cNvSpPr>
            <a:spLocks noGrp="1"/>
          </p:cNvSpPr>
          <p:nvPr>
            <p:ph type="body" sz="quarter" idx="11" hasCustomPrompt="1"/>
          </p:nvPr>
        </p:nvSpPr>
        <p:spPr>
          <a:xfrm>
            <a:off x="342900" y="4337023"/>
            <a:ext cx="3683000" cy="369888"/>
          </a:xfrm>
        </p:spPr>
        <p:txBody>
          <a:bodyPr>
            <a:normAutofit/>
          </a:bodyPr>
          <a:lstStyle>
            <a:lvl1pPr marL="0" indent="0" algn="l">
              <a:buNone/>
              <a:defRPr sz="1600" baseline="0">
                <a:solidFill>
                  <a:schemeClr val="tx1"/>
                </a:solidFill>
              </a:defRPr>
            </a:lvl1pPr>
          </a:lstStyle>
          <a:p>
            <a:pPr lvl="0"/>
            <a:r>
              <a:rPr lang="en-US" dirty="0"/>
              <a:t>Click to edit Date</a:t>
            </a:r>
          </a:p>
        </p:txBody>
      </p:sp>
      <p:sp>
        <p:nvSpPr>
          <p:cNvPr id="10" name="Text Placeholder 8"/>
          <p:cNvSpPr>
            <a:spLocks noGrp="1"/>
          </p:cNvSpPr>
          <p:nvPr>
            <p:ph type="body" sz="quarter" idx="12" hasCustomPrompt="1"/>
          </p:nvPr>
        </p:nvSpPr>
        <p:spPr>
          <a:xfrm>
            <a:off x="342900" y="1908228"/>
            <a:ext cx="7324988" cy="744537"/>
          </a:xfrm>
        </p:spPr>
        <p:txBody>
          <a:bodyPr>
            <a:noAutofit/>
          </a:bodyPr>
          <a:lstStyle>
            <a:lvl1pPr marL="0" indent="0" algn="l">
              <a:lnSpc>
                <a:spcPct val="90000"/>
              </a:lnSpc>
              <a:buNone/>
              <a:defRPr sz="4000" b="1" baseline="0">
                <a:solidFill>
                  <a:schemeClr val="tx1"/>
                </a:solidFill>
              </a:defRPr>
            </a:lvl1pPr>
          </a:lstStyle>
          <a:p>
            <a:pPr lvl="0"/>
            <a:r>
              <a:rPr lang="en-US" dirty="0"/>
              <a:t>Click to edit Master title style</a:t>
            </a:r>
          </a:p>
        </p:txBody>
      </p:sp>
      <p:sp>
        <p:nvSpPr>
          <p:cNvPr id="12" name="Text Placeholder 11"/>
          <p:cNvSpPr>
            <a:spLocks noGrp="1"/>
          </p:cNvSpPr>
          <p:nvPr>
            <p:ph type="body" sz="quarter" idx="13"/>
          </p:nvPr>
        </p:nvSpPr>
        <p:spPr>
          <a:xfrm>
            <a:off x="342900" y="2658575"/>
            <a:ext cx="6041582" cy="487849"/>
          </a:xfrm>
        </p:spPr>
        <p:txBody>
          <a:bodyPr/>
          <a:lstStyle>
            <a:lvl1pPr marL="0" indent="0" algn="l">
              <a:lnSpc>
                <a:spcPct val="90000"/>
              </a:lnSpc>
              <a:buNone/>
              <a:defRPr>
                <a:solidFill>
                  <a:schemeClr val="tx1"/>
                </a:solidFill>
              </a:defRPr>
            </a:lvl1pPr>
          </a:lstStyle>
          <a:p>
            <a:pPr lvl="0"/>
            <a:r>
              <a:rPr lang="en-US" dirty="0"/>
              <a:t>Click to edit Master text styles</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2900" y="354013"/>
            <a:ext cx="971555" cy="582933"/>
          </a:xfrm>
          <a:prstGeom prst="rect">
            <a:avLst/>
          </a:prstGeom>
        </p:spPr>
      </p:pic>
    </p:spTree>
    <p:extLst>
      <p:ext uri="{BB962C8B-B14F-4D97-AF65-F5344CB8AC3E}">
        <p14:creationId xmlns:p14="http://schemas.microsoft.com/office/powerpoint/2010/main" val="20053143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solidFill>
                  <a:schemeClr val="tx1"/>
                </a:solidFill>
              </a:defRPr>
            </a:lvl1pPr>
            <a:lvl2pPr marL="742950" indent="-285750">
              <a:buFont typeface="Arial"/>
              <a:buChar char="•"/>
              <a:defRPr>
                <a:solidFill>
                  <a:schemeClr val="tx1"/>
                </a:solidFill>
              </a:defRPr>
            </a:lvl2pPr>
            <a:lvl3pPr marL="1143000" indent="-228600">
              <a:buFont typeface="Arial"/>
              <a:buChar cha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8AD875A8-20B5-4781-87A4-619C4BE59305}"/>
              </a:ext>
            </a:extLst>
          </p:cNvPr>
          <p:cNvSpPr>
            <a:spLocks noGrp="1"/>
          </p:cNvSpPr>
          <p:nvPr>
            <p:ph type="title"/>
          </p:nvPr>
        </p:nvSpPr>
        <p:spPr>
          <a:xfrm>
            <a:off x="342900" y="354012"/>
            <a:ext cx="8205304" cy="387798"/>
          </a:xfrm>
        </p:spPr>
        <p:txBody>
          <a:bodyPr>
            <a:noAutofit/>
          </a:bodyPr>
          <a:lstStyle>
            <a:lvl1pPr>
              <a:lnSpc>
                <a:spcPct val="9000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508459060"/>
      </p:ext>
    </p:extLst>
  </p:cSld>
  <p:clrMapOvr>
    <a:masterClrMapping/>
  </p:clrMapOvr>
  <p:transition>
    <p:fade/>
  </p:transition>
  <p:extLst mod="1">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342900" y="1969202"/>
            <a:ext cx="7825894" cy="930105"/>
          </a:xfrm>
        </p:spPr>
        <p:txBody>
          <a:bodyPr anchor="ctr">
            <a:noAutofit/>
          </a:bodyPr>
          <a:lstStyle>
            <a:lvl1pPr algn="l">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1248375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354012"/>
            <a:ext cx="8205304" cy="387798"/>
          </a:xfrm>
        </p:spPr>
        <p:txBody>
          <a:bodyPr>
            <a:noAutofit/>
          </a:bodyPr>
          <a:lstStyle>
            <a:lvl1pPr>
              <a:lnSpc>
                <a:spcPct val="9000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6706907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02420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ank - No Logo">
    <p:spTree>
      <p:nvGrpSpPr>
        <p:cNvPr id="1" name=""/>
        <p:cNvGrpSpPr/>
        <p:nvPr/>
      </p:nvGrpSpPr>
      <p:grpSpPr>
        <a:xfrm>
          <a:off x="0" y="0"/>
          <a:ext cx="0" cy="0"/>
          <a:chOff x="0" y="0"/>
          <a:chExt cx="0" cy="0"/>
        </a:xfrm>
      </p:grpSpPr>
      <p:sp>
        <p:nvSpPr>
          <p:cNvPr id="4" name="TextBox 3"/>
          <p:cNvSpPr txBox="1"/>
          <p:nvPr userDrawn="1"/>
        </p:nvSpPr>
        <p:spPr>
          <a:xfrm>
            <a:off x="2822713" y="-2842591"/>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7436224" y="6104965"/>
            <a:ext cx="184731" cy="369332"/>
          </a:xfrm>
          <a:prstGeom prst="rect">
            <a:avLst/>
          </a:prstGeom>
          <a:noFill/>
        </p:spPr>
        <p:txBody>
          <a:bodyPr wrap="none" rtlCol="0">
            <a:spAutoFit/>
          </a:bodyPr>
          <a:lstStyle/>
          <a:p>
            <a:endParaRPr lang="en-US" dirty="0"/>
          </a:p>
        </p:txBody>
      </p:sp>
      <p:sp>
        <p:nvSpPr>
          <p:cNvPr id="10" name="Title 1"/>
          <p:cNvSpPr>
            <a:spLocks noGrp="1"/>
          </p:cNvSpPr>
          <p:nvPr>
            <p:ph type="title"/>
          </p:nvPr>
        </p:nvSpPr>
        <p:spPr>
          <a:xfrm>
            <a:off x="411647" y="1674428"/>
            <a:ext cx="6069541" cy="1250668"/>
          </a:xfrm>
        </p:spPr>
        <p:txBody>
          <a:bodyPr anchor="ctr" anchorCtr="0">
            <a:noAutofit/>
          </a:bodyPr>
          <a:lstStyle>
            <a:lvl1pPr algn="l">
              <a:defRPr sz="3000">
                <a:solidFill>
                  <a:schemeClr val="tx1"/>
                </a:solidFill>
              </a:defRPr>
            </a:lvl1pPr>
          </a:lstStyle>
          <a:p>
            <a:r>
              <a:rPr lang="en-US" dirty="0"/>
              <a:t>Click to edit Master title style</a:t>
            </a:r>
          </a:p>
        </p:txBody>
      </p:sp>
    </p:spTree>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702" y="1550831"/>
            <a:ext cx="7772400" cy="1021556"/>
          </a:xfrm>
        </p:spPr>
        <p:txBody>
          <a:bodyPr anchor="ctr">
            <a:noAutofit/>
          </a:bodyPr>
          <a:lstStyle>
            <a:lvl1pPr algn="l">
              <a:defRPr sz="4000" b="1" cap="none">
                <a:solidFill>
                  <a:schemeClr val="tx1"/>
                </a:solidFill>
              </a:defRPr>
            </a:lvl1pPr>
          </a:lstStyle>
          <a:p>
            <a:r>
              <a:rPr lang="en-US" dirty="0"/>
              <a:t>Thank you!</a:t>
            </a:r>
          </a:p>
        </p:txBody>
      </p:sp>
      <p:sp>
        <p:nvSpPr>
          <p:cNvPr id="3" name="Text Placeholder 11"/>
          <p:cNvSpPr>
            <a:spLocks noGrp="1"/>
          </p:cNvSpPr>
          <p:nvPr>
            <p:ph type="body" sz="quarter" idx="10"/>
          </p:nvPr>
        </p:nvSpPr>
        <p:spPr>
          <a:xfrm>
            <a:off x="487899" y="2572387"/>
            <a:ext cx="3683000" cy="433387"/>
          </a:xfrm>
        </p:spPr>
        <p:txBody>
          <a:bodyPr>
            <a:normAutofit/>
          </a:bodyPr>
          <a:lstStyle>
            <a:lvl1pPr marL="0" indent="0" algn="l">
              <a:buNone/>
              <a:defRPr sz="160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12483756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wo Content">
    <p:bg>
      <p:bgPr>
        <a:solidFill>
          <a:srgbClr val="F5F7F7"/>
        </a:solidFill>
        <a:effectLst/>
      </p:bgPr>
    </p:bg>
    <p:spTree>
      <p:nvGrpSpPr>
        <p:cNvPr id="1" name=""/>
        <p:cNvGrpSpPr/>
        <p:nvPr/>
      </p:nvGrpSpPr>
      <p:grpSpPr>
        <a:xfrm>
          <a:off x="0" y="0"/>
          <a:ext cx="0" cy="0"/>
          <a:chOff x="0" y="0"/>
          <a:chExt cx="0" cy="0"/>
        </a:xfrm>
      </p:grpSpPr>
      <p:sp>
        <p:nvSpPr>
          <p:cNvPr id="11" name="Rectangle 10"/>
          <p:cNvSpPr/>
          <p:nvPr userDrawn="1"/>
        </p:nvSpPr>
        <p:spPr>
          <a:xfrm>
            <a:off x="6220327" y="0"/>
            <a:ext cx="2923674" cy="5143500"/>
          </a:xfrm>
          <a:prstGeom prst="rect">
            <a:avLst/>
          </a:prstGeom>
          <a:solidFill>
            <a:srgbClr val="232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Content Placeholder 2"/>
          <p:cNvSpPr>
            <a:spLocks noGrp="1"/>
          </p:cNvSpPr>
          <p:nvPr>
            <p:ph sz="half" idx="1"/>
          </p:nvPr>
        </p:nvSpPr>
        <p:spPr>
          <a:xfrm>
            <a:off x="426409" y="1212808"/>
            <a:ext cx="5302919" cy="3263504"/>
          </a:xfrm>
        </p:spPr>
        <p:txBody>
          <a:bodyPr/>
          <a:lstStyle>
            <a:lvl1pPr>
              <a:defRPr b="0" i="0">
                <a:latin typeface="Amazon Ember Light" charset="0"/>
                <a:ea typeface="Amazon Ember Light" charset="0"/>
                <a:cs typeface="Amazon Ember Light" charset="0"/>
              </a:defRPr>
            </a:lvl1pPr>
            <a:lvl2pPr>
              <a:defRPr b="0" i="0">
                <a:latin typeface="Amazon Ember Light" charset="0"/>
                <a:ea typeface="Amazon Ember Light" charset="0"/>
                <a:cs typeface="Amazon Ember Light" charset="0"/>
              </a:defRPr>
            </a:lvl2pPr>
            <a:lvl3pPr>
              <a:defRPr b="0" i="0">
                <a:latin typeface="Amazon Ember Light" charset="0"/>
                <a:ea typeface="Amazon Ember Light" charset="0"/>
                <a:cs typeface="Amazon Ember Light" charset="0"/>
              </a:defRPr>
            </a:lvl3pPr>
            <a:lvl4pPr>
              <a:defRPr b="0" i="0">
                <a:latin typeface="Amazon Ember Light" charset="0"/>
                <a:ea typeface="Amazon Ember Light" charset="0"/>
                <a:cs typeface="Amazon Ember Light" charset="0"/>
              </a:defRPr>
            </a:lvl4pPr>
            <a:lvl5pPr>
              <a:defRPr b="0" i="0">
                <a:latin typeface="Amazon Ember Light" charset="0"/>
                <a:ea typeface="Amazon Ember Light" charset="0"/>
                <a:cs typeface="Amazon Ember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half" idx="13" hasCustomPrompt="1"/>
          </p:nvPr>
        </p:nvSpPr>
        <p:spPr>
          <a:xfrm>
            <a:off x="6521116" y="1212809"/>
            <a:ext cx="2322095" cy="3172984"/>
          </a:xfrm>
        </p:spPr>
        <p:txBody>
          <a:bodyPr>
            <a:normAutofit/>
          </a:bodyPr>
          <a:lstStyle>
            <a:lvl1pPr marL="0" indent="0">
              <a:buNone/>
              <a:defRPr sz="1350" b="0" i="0">
                <a:solidFill>
                  <a:schemeClr val="bg1"/>
                </a:solidFill>
                <a:latin typeface="Amazon Ember Light" charset="0"/>
                <a:ea typeface="Amazon Ember Light" charset="0"/>
                <a:cs typeface="Amazon Ember Light" charset="0"/>
              </a:defRPr>
            </a:lvl1pPr>
            <a:lvl2pPr marL="342900" indent="0">
              <a:buNone/>
              <a:defRPr sz="1050" b="0" i="0">
                <a:solidFill>
                  <a:srgbClr val="879196"/>
                </a:solidFill>
                <a:latin typeface="Amazon Ember Light" charset="0"/>
                <a:ea typeface="Amazon Ember Light" charset="0"/>
                <a:cs typeface="Amazon Ember Light" charset="0"/>
              </a:defRPr>
            </a:lvl2pPr>
            <a:lvl3pPr marL="685800" indent="0">
              <a:buNone/>
              <a:defRPr sz="1050" b="0" i="0">
                <a:solidFill>
                  <a:srgbClr val="879196"/>
                </a:solidFill>
                <a:latin typeface="Amazon Ember Light" charset="0"/>
                <a:ea typeface="Amazon Ember Light" charset="0"/>
                <a:cs typeface="Amazon Ember Light" charset="0"/>
              </a:defRPr>
            </a:lvl3pPr>
            <a:lvl4pPr marL="1028700" indent="0">
              <a:buNone/>
              <a:defRPr sz="1050" b="0" i="0">
                <a:solidFill>
                  <a:srgbClr val="879196"/>
                </a:solidFill>
                <a:latin typeface="Amazon Ember Light" charset="0"/>
                <a:ea typeface="Amazon Ember Light" charset="0"/>
                <a:cs typeface="Amazon Ember Light" charset="0"/>
              </a:defRPr>
            </a:lvl4pPr>
            <a:lvl5pPr marL="1371600" indent="0">
              <a:buNone/>
              <a:defRPr sz="1050" b="0" i="0">
                <a:solidFill>
                  <a:srgbClr val="879196"/>
                </a:solidFill>
                <a:latin typeface="Amazon Ember Light" charset="0"/>
                <a:ea typeface="Amazon Ember Light" charset="0"/>
                <a:cs typeface="Amazon Ember Light" charset="0"/>
              </a:defRPr>
            </a:lvl5pPr>
          </a:lstStyle>
          <a:p>
            <a:pPr lvl="0"/>
            <a:r>
              <a:rPr lang="en-US" dirty="0"/>
              <a:t>Add a quote here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5351" y="4754755"/>
            <a:ext cx="457199" cy="274320"/>
          </a:xfrm>
          <a:prstGeom prst="rect">
            <a:avLst/>
          </a:prstGeom>
        </p:spPr>
      </p:pic>
      <p:sp>
        <p:nvSpPr>
          <p:cNvPr id="10" name="Footer Placeholder 4"/>
          <p:cNvSpPr>
            <a:spLocks noGrp="1"/>
          </p:cNvSpPr>
          <p:nvPr>
            <p:ph type="ftr" sz="quarter" idx="11"/>
          </p:nvPr>
        </p:nvSpPr>
        <p:spPr>
          <a:xfrm>
            <a:off x="564928" y="4755231"/>
            <a:ext cx="3086100" cy="273844"/>
          </a:xfrm>
        </p:spPr>
        <p:txBody>
          <a:bodyPr/>
          <a:lstStyle>
            <a:lvl1pPr>
              <a:defRPr>
                <a:solidFill>
                  <a:srgbClr val="879196"/>
                </a:solidFill>
              </a:defRPr>
            </a:lvl1pPr>
          </a:lstStyle>
          <a:p>
            <a:r>
              <a:rPr lang="en-US">
                <a:latin typeface="Amazon Ember Regular" charset="0"/>
              </a:rPr>
              <a:t>© 2017, Amazon Web Services, Inc. or its Affiliates. All rights reserved.</a:t>
            </a:r>
            <a:endParaRPr lang="en-US" dirty="0">
              <a:latin typeface="Amazon Ember Regular" charset="0"/>
            </a:endParaRPr>
          </a:p>
        </p:txBody>
      </p:sp>
      <p:sp>
        <p:nvSpPr>
          <p:cNvPr id="18" name="Slide Number Placeholder 5"/>
          <p:cNvSpPr>
            <a:spLocks noGrp="1"/>
          </p:cNvSpPr>
          <p:nvPr>
            <p:ph type="sldNum" sz="quarter" idx="12"/>
          </p:nvPr>
        </p:nvSpPr>
        <p:spPr>
          <a:xfrm>
            <a:off x="197809" y="4755231"/>
            <a:ext cx="367119" cy="273844"/>
          </a:xfrm>
        </p:spPr>
        <p:txBody>
          <a:bodyPr/>
          <a:lstStyle>
            <a:lvl1pPr algn="l">
              <a:defRPr sz="675">
                <a:solidFill>
                  <a:srgbClr val="879196"/>
                </a:solidFill>
              </a:defRPr>
            </a:lvl1pPr>
          </a:lstStyle>
          <a:p>
            <a:fld id="{BB5BD99C-2712-9047-820E-F0032D5CE0D9}" type="slidenum">
              <a:rPr lang="en-US" smtClean="0"/>
              <a:pPr/>
              <a:t>‹#›</a:t>
            </a:fld>
            <a:endParaRPr lang="en-US" dirty="0"/>
          </a:p>
        </p:txBody>
      </p:sp>
      <p:sp>
        <p:nvSpPr>
          <p:cNvPr id="12" name="Title 1"/>
          <p:cNvSpPr>
            <a:spLocks noGrp="1"/>
          </p:cNvSpPr>
          <p:nvPr>
            <p:ph type="title"/>
          </p:nvPr>
        </p:nvSpPr>
        <p:spPr>
          <a:xfrm>
            <a:off x="426409" y="454119"/>
            <a:ext cx="5302919" cy="657487"/>
          </a:xfrm>
        </p:spPr>
        <p:txBody>
          <a:bodyPr/>
          <a:lstStyle>
            <a:lvl1pPr>
              <a:defRPr b="1" i="0">
                <a:latin typeface="Amazon Ember Heavy" charset="0"/>
                <a:ea typeface="Amazon Ember Heavy" charset="0"/>
                <a:cs typeface="Amazon Ember Heavy" charset="0"/>
              </a:defRPr>
            </a:lvl1pPr>
          </a:lstStyle>
          <a:p>
            <a:r>
              <a:rPr lang="en-US"/>
              <a:t>Click to edit Master title style</a:t>
            </a:r>
          </a:p>
        </p:txBody>
      </p:sp>
    </p:spTree>
    <p:extLst>
      <p:ext uri="{BB962C8B-B14F-4D97-AF65-F5344CB8AC3E}">
        <p14:creationId xmlns:p14="http://schemas.microsoft.com/office/powerpoint/2010/main" val="1383978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wo Content">
    <p:bg>
      <p:bgPr>
        <a:solidFill>
          <a:srgbClr val="F5F7F7"/>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15605" y="0"/>
            <a:ext cx="2928395" cy="5143500"/>
          </a:xfrm>
          <a:prstGeom prst="rect">
            <a:avLst/>
          </a:prstGeom>
        </p:spPr>
      </p:pic>
      <p:sp>
        <p:nvSpPr>
          <p:cNvPr id="13" name="Title 1"/>
          <p:cNvSpPr>
            <a:spLocks noGrp="1"/>
          </p:cNvSpPr>
          <p:nvPr>
            <p:ph type="title"/>
          </p:nvPr>
        </p:nvSpPr>
        <p:spPr>
          <a:xfrm>
            <a:off x="426409" y="454119"/>
            <a:ext cx="5302919" cy="657487"/>
          </a:xfrm>
        </p:spPr>
        <p:txBody>
          <a:bodyPr/>
          <a:lstStyle>
            <a:lvl1pPr>
              <a:defRPr b="1" i="0">
                <a:latin typeface="Amazon Ember Heavy" charset="0"/>
                <a:ea typeface="Amazon Ember Heavy" charset="0"/>
                <a:cs typeface="Amazon Ember Heavy" charset="0"/>
              </a:defRPr>
            </a:lvl1pPr>
          </a:lstStyle>
          <a:p>
            <a:r>
              <a:rPr lang="en-US"/>
              <a:t>Click to edit Master title style</a:t>
            </a:r>
          </a:p>
        </p:txBody>
      </p:sp>
      <p:sp>
        <p:nvSpPr>
          <p:cNvPr id="14" name="Content Placeholder 2"/>
          <p:cNvSpPr>
            <a:spLocks noGrp="1"/>
          </p:cNvSpPr>
          <p:nvPr>
            <p:ph sz="half" idx="1"/>
          </p:nvPr>
        </p:nvSpPr>
        <p:spPr>
          <a:xfrm>
            <a:off x="426409" y="1212808"/>
            <a:ext cx="5302919" cy="3263504"/>
          </a:xfrm>
        </p:spPr>
        <p:txBody>
          <a:bodyPr/>
          <a:lstStyle>
            <a:lvl1pPr>
              <a:defRPr b="0" i="0">
                <a:latin typeface="Amazon Ember Light" charset="0"/>
                <a:ea typeface="Amazon Ember Light" charset="0"/>
                <a:cs typeface="Amazon Ember Light" charset="0"/>
              </a:defRPr>
            </a:lvl1pPr>
            <a:lvl2pPr>
              <a:defRPr b="0" i="0">
                <a:latin typeface="Amazon Ember Light" charset="0"/>
                <a:ea typeface="Amazon Ember Light" charset="0"/>
                <a:cs typeface="Amazon Ember Light" charset="0"/>
              </a:defRPr>
            </a:lvl2pPr>
            <a:lvl3pPr>
              <a:defRPr b="0" i="0">
                <a:latin typeface="Amazon Ember Light" charset="0"/>
                <a:ea typeface="Amazon Ember Light" charset="0"/>
                <a:cs typeface="Amazon Ember Light" charset="0"/>
              </a:defRPr>
            </a:lvl3pPr>
            <a:lvl4pPr>
              <a:defRPr b="0" i="0">
                <a:latin typeface="Amazon Ember Light" charset="0"/>
                <a:ea typeface="Amazon Ember Light" charset="0"/>
                <a:cs typeface="Amazon Ember Light" charset="0"/>
              </a:defRPr>
            </a:lvl4pPr>
            <a:lvl5pPr>
              <a:defRPr b="0" i="0">
                <a:latin typeface="Amazon Ember Light" charset="0"/>
                <a:ea typeface="Amazon Ember Light" charset="0"/>
                <a:cs typeface="Amazon Ember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half" idx="13" hasCustomPrompt="1"/>
          </p:nvPr>
        </p:nvSpPr>
        <p:spPr>
          <a:xfrm>
            <a:off x="6521116" y="1212809"/>
            <a:ext cx="2322095" cy="3172984"/>
          </a:xfrm>
        </p:spPr>
        <p:txBody>
          <a:bodyPr>
            <a:normAutofit/>
          </a:bodyPr>
          <a:lstStyle>
            <a:lvl1pPr marL="0" indent="0">
              <a:buNone/>
              <a:defRPr sz="1350" b="0" i="0">
                <a:solidFill>
                  <a:schemeClr val="bg1"/>
                </a:solidFill>
                <a:latin typeface="Amazon Ember Light" charset="0"/>
                <a:ea typeface="Amazon Ember Light" charset="0"/>
                <a:cs typeface="Amazon Ember Light" charset="0"/>
              </a:defRPr>
            </a:lvl1pPr>
            <a:lvl2pPr marL="342900" indent="0">
              <a:buNone/>
              <a:defRPr sz="1050" b="0" i="0">
                <a:solidFill>
                  <a:srgbClr val="879196"/>
                </a:solidFill>
                <a:latin typeface="Amazon Ember Light" charset="0"/>
                <a:ea typeface="Amazon Ember Light" charset="0"/>
                <a:cs typeface="Amazon Ember Light" charset="0"/>
              </a:defRPr>
            </a:lvl2pPr>
            <a:lvl3pPr marL="685800" indent="0">
              <a:buNone/>
              <a:defRPr sz="1050" b="0" i="0">
                <a:solidFill>
                  <a:srgbClr val="879196"/>
                </a:solidFill>
                <a:latin typeface="Amazon Ember Light" charset="0"/>
                <a:ea typeface="Amazon Ember Light" charset="0"/>
                <a:cs typeface="Amazon Ember Light" charset="0"/>
              </a:defRPr>
            </a:lvl3pPr>
            <a:lvl4pPr marL="1028700" indent="0">
              <a:buNone/>
              <a:defRPr sz="1050" b="0" i="0">
                <a:solidFill>
                  <a:srgbClr val="879196"/>
                </a:solidFill>
                <a:latin typeface="Amazon Ember Light" charset="0"/>
                <a:ea typeface="Amazon Ember Light" charset="0"/>
                <a:cs typeface="Amazon Ember Light" charset="0"/>
              </a:defRPr>
            </a:lvl4pPr>
            <a:lvl5pPr marL="1371600" indent="0">
              <a:buNone/>
              <a:defRPr sz="1050" b="0" i="0">
                <a:solidFill>
                  <a:srgbClr val="879196"/>
                </a:solidFill>
                <a:latin typeface="Amazon Ember Light" charset="0"/>
                <a:ea typeface="Amazon Ember Light" charset="0"/>
                <a:cs typeface="Amazon Ember Light" charset="0"/>
              </a:defRPr>
            </a:lvl5pPr>
          </a:lstStyle>
          <a:p>
            <a:pPr lvl="0"/>
            <a:r>
              <a:rPr lang="en-US" dirty="0"/>
              <a:t>Add a quote here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15351" y="4754755"/>
            <a:ext cx="457199" cy="274320"/>
          </a:xfrm>
          <a:prstGeom prst="rect">
            <a:avLst/>
          </a:prstGeom>
        </p:spPr>
      </p:pic>
      <p:sp>
        <p:nvSpPr>
          <p:cNvPr id="11" name="Footer Placeholder 4"/>
          <p:cNvSpPr>
            <a:spLocks noGrp="1"/>
          </p:cNvSpPr>
          <p:nvPr>
            <p:ph type="ftr" sz="quarter" idx="11"/>
          </p:nvPr>
        </p:nvSpPr>
        <p:spPr>
          <a:xfrm>
            <a:off x="564928" y="4755231"/>
            <a:ext cx="3086100" cy="273844"/>
          </a:xfrm>
        </p:spPr>
        <p:txBody>
          <a:bodyPr/>
          <a:lstStyle>
            <a:lvl1pPr>
              <a:defRPr>
                <a:solidFill>
                  <a:srgbClr val="879196"/>
                </a:solidFill>
              </a:defRPr>
            </a:lvl1pPr>
          </a:lstStyle>
          <a:p>
            <a:r>
              <a:rPr lang="en-US">
                <a:latin typeface="Amazon Ember Regular" charset="0"/>
              </a:rPr>
              <a:t>© 2017, Amazon Web Services, Inc. or its Affiliates. All rights reserved.</a:t>
            </a:r>
            <a:endParaRPr lang="en-US" dirty="0">
              <a:latin typeface="Amazon Ember Regular" charset="0"/>
            </a:endParaRPr>
          </a:p>
        </p:txBody>
      </p:sp>
      <p:sp>
        <p:nvSpPr>
          <p:cNvPr id="18" name="Slide Number Placeholder 5"/>
          <p:cNvSpPr>
            <a:spLocks noGrp="1"/>
          </p:cNvSpPr>
          <p:nvPr>
            <p:ph type="sldNum" sz="quarter" idx="12"/>
          </p:nvPr>
        </p:nvSpPr>
        <p:spPr>
          <a:xfrm>
            <a:off x="197809" y="4755231"/>
            <a:ext cx="367119" cy="273844"/>
          </a:xfrm>
        </p:spPr>
        <p:txBody>
          <a:bodyPr/>
          <a:lstStyle>
            <a:lvl1pPr algn="l">
              <a:defRPr sz="675">
                <a:solidFill>
                  <a:srgbClr val="879196"/>
                </a:solidFill>
              </a:defRPr>
            </a:lvl1pPr>
          </a:lstStyle>
          <a:p>
            <a:fld id="{BB5BD99C-2712-9047-820E-F0032D5CE0D9}" type="slidenum">
              <a:rPr lang="en-US" smtClean="0"/>
              <a:pPr/>
              <a:t>‹#›</a:t>
            </a:fld>
            <a:endParaRPr lang="en-US" dirty="0"/>
          </a:p>
        </p:txBody>
      </p:sp>
    </p:spTree>
    <p:extLst>
      <p:ext uri="{BB962C8B-B14F-4D97-AF65-F5344CB8AC3E}">
        <p14:creationId xmlns:p14="http://schemas.microsoft.com/office/powerpoint/2010/main" val="396940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54012"/>
            <a:ext cx="8458200" cy="618173"/>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342900" y="1481138"/>
            <a:ext cx="8458200" cy="314572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355519" y="4808534"/>
            <a:ext cx="3027774" cy="107722"/>
          </a:xfrm>
          <a:prstGeom prst="rect">
            <a:avLst/>
          </a:prstGeom>
          <a:noFill/>
        </p:spPr>
        <p:txBody>
          <a:bodyPr wrap="square" lIns="0" tIns="0" rIns="0" bIns="0" rtlCol="0">
            <a:spAutoFit/>
          </a:bodyPr>
          <a:lstStyle/>
          <a:p>
            <a:pPr marL="0" algn="l" defTabSz="457200" rtl="0" eaLnBrk="1" latinLnBrk="0" hangingPunct="1"/>
            <a:r>
              <a:rPr lang="en-US" sz="700" b="0" i="0" kern="1200" dirty="0">
                <a:solidFill>
                  <a:schemeClr val="accent6">
                    <a:lumMod val="60000"/>
                    <a:lumOff val="40000"/>
                  </a:schemeClr>
                </a:solidFill>
                <a:latin typeface="+mn-lt"/>
                <a:ea typeface="+mn-ea"/>
                <a:cs typeface="+mn-cs"/>
              </a:rPr>
              <a:t>© 2018, Amazon Web Services, Inc. or its Affiliates. All rights reserved.</a:t>
            </a:r>
          </a:p>
        </p:txBody>
      </p:sp>
      <p:pic>
        <p:nvPicPr>
          <p:cNvPr id="8" name="Picture 7"/>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360445" y="4728599"/>
            <a:ext cx="440655" cy="264393"/>
          </a:xfrm>
          <a:prstGeom prst="rect">
            <a:avLst/>
          </a:prstGeom>
        </p:spPr>
      </p:pic>
    </p:spTree>
    <p:extLst>
      <p:ext uri="{BB962C8B-B14F-4D97-AF65-F5344CB8AC3E}">
        <p14:creationId xmlns:p14="http://schemas.microsoft.com/office/powerpoint/2010/main" val="143117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80" r:id="rId4"/>
    <p:sldLayoutId id="2147483681" r:id="rId5"/>
    <p:sldLayoutId id="2147483695" r:id="rId6"/>
    <p:sldLayoutId id="2147483687" r:id="rId7"/>
    <p:sldLayoutId id="2147483696" r:id="rId8"/>
    <p:sldLayoutId id="2147483697" r:id="rId9"/>
  </p:sldLayoutIdLst>
  <p:transition>
    <p:fade/>
  </p:transition>
  <p:txStyles>
    <p:titleStyle>
      <a:lvl1pPr algn="l" defTabSz="457200" rtl="0" eaLnBrk="1" latinLnBrk="0" hangingPunct="1">
        <a:lnSpc>
          <a:spcPct val="90000"/>
        </a:lnSpc>
        <a:spcBef>
          <a:spcPct val="0"/>
        </a:spcBef>
        <a:buNone/>
        <a:defRPr sz="2800" b="0" i="0" kern="1200">
          <a:gradFill>
            <a:gsLst>
              <a:gs pos="7303">
                <a:srgbClr val="0E2735"/>
              </a:gs>
              <a:gs pos="21348">
                <a:srgbClr val="0E2735"/>
              </a:gs>
            </a:gsLst>
            <a:lin ang="5400000" scaled="1"/>
          </a:gradFill>
          <a:latin typeface="+mj-lt"/>
          <a:ea typeface="+mj-ea"/>
          <a:cs typeface="Amazon Ember Regular" charset="0"/>
        </a:defRPr>
      </a:lvl1pPr>
    </p:titleStyle>
    <p:bodyStyle>
      <a:lvl1pPr marL="0" indent="0" algn="l" defTabSz="457200" rtl="0" eaLnBrk="1" latinLnBrk="0" hangingPunct="1">
        <a:lnSpc>
          <a:spcPct val="90000"/>
        </a:lnSpc>
        <a:spcBef>
          <a:spcPct val="20000"/>
        </a:spcBef>
        <a:buFontTx/>
        <a:buNone/>
        <a:defRPr sz="2400" b="0" i="0" kern="1200">
          <a:gradFill>
            <a:gsLst>
              <a:gs pos="43258">
                <a:srgbClr val="414042"/>
              </a:gs>
              <a:gs pos="33000">
                <a:srgbClr val="414042"/>
              </a:gs>
            </a:gsLst>
            <a:lin ang="5400000" scaled="1"/>
          </a:gradFill>
          <a:latin typeface="+mn-lt"/>
          <a:ea typeface="+mn-ea"/>
          <a:cs typeface="Amazon Ember Regular" charset="0"/>
        </a:defRPr>
      </a:lvl1pPr>
      <a:lvl2pPr marL="742950" indent="-285750" algn="l" defTabSz="457200" rtl="0" eaLnBrk="1" latinLnBrk="0" hangingPunct="1">
        <a:lnSpc>
          <a:spcPct val="90000"/>
        </a:lnSpc>
        <a:spcBef>
          <a:spcPct val="20000"/>
        </a:spcBef>
        <a:buFont typeface="Arial"/>
        <a:buChar char="•"/>
        <a:defRPr sz="2000" b="0" i="0" kern="1200">
          <a:gradFill>
            <a:gsLst>
              <a:gs pos="43258">
                <a:srgbClr val="414042"/>
              </a:gs>
              <a:gs pos="33000">
                <a:srgbClr val="414042"/>
              </a:gs>
            </a:gsLst>
            <a:lin ang="5400000" scaled="1"/>
          </a:gradFill>
          <a:latin typeface="+mn-lt"/>
          <a:ea typeface="+mn-ea"/>
          <a:cs typeface="Amazon Ember Regular" charset="0"/>
        </a:defRPr>
      </a:lvl2pPr>
      <a:lvl3pPr marL="1143000" indent="-228600" algn="l" defTabSz="457200" rtl="0" eaLnBrk="1" latinLnBrk="0" hangingPunct="1">
        <a:lnSpc>
          <a:spcPct val="90000"/>
        </a:lnSpc>
        <a:spcBef>
          <a:spcPct val="20000"/>
        </a:spcBef>
        <a:buFont typeface="Arial"/>
        <a:buChar char="•"/>
        <a:defRPr sz="1800" b="0" i="0" kern="1200">
          <a:gradFill>
            <a:gsLst>
              <a:gs pos="43258">
                <a:srgbClr val="414042"/>
              </a:gs>
              <a:gs pos="33000">
                <a:srgbClr val="414042"/>
              </a:gs>
            </a:gsLst>
            <a:lin ang="5400000" scaled="1"/>
          </a:gradFill>
          <a:latin typeface="+mn-lt"/>
          <a:ea typeface="+mn-ea"/>
          <a:cs typeface="Amazon Ember Regular" charset="0"/>
        </a:defRPr>
      </a:lvl3pPr>
      <a:lvl4pPr marL="1600200" indent="-228600" algn="l" defTabSz="457200" rtl="0" eaLnBrk="1" latinLnBrk="0" hangingPunct="1">
        <a:lnSpc>
          <a:spcPct val="90000"/>
        </a:lnSpc>
        <a:spcBef>
          <a:spcPct val="20000"/>
        </a:spcBef>
        <a:buFont typeface="Arial"/>
        <a:buChar char="–"/>
        <a:defRPr sz="1600" b="0" i="0" kern="1200">
          <a:gradFill>
            <a:gsLst>
              <a:gs pos="43258">
                <a:srgbClr val="414042"/>
              </a:gs>
              <a:gs pos="33000">
                <a:srgbClr val="414042"/>
              </a:gs>
            </a:gsLst>
            <a:lin ang="5400000" scaled="1"/>
          </a:gradFill>
          <a:latin typeface="+mn-lt"/>
          <a:ea typeface="+mn-ea"/>
          <a:cs typeface="Amazon Ember Regular" charset="0"/>
        </a:defRPr>
      </a:lvl4pPr>
      <a:lvl5pPr marL="2057400" indent="-228600" algn="l" defTabSz="457200" rtl="0" eaLnBrk="1" latinLnBrk="0" hangingPunct="1">
        <a:lnSpc>
          <a:spcPct val="90000"/>
        </a:lnSpc>
        <a:spcBef>
          <a:spcPct val="20000"/>
        </a:spcBef>
        <a:buFont typeface="Arial"/>
        <a:buChar char="»"/>
        <a:defRPr sz="1600" b="0" i="0" kern="1200">
          <a:gradFill>
            <a:gsLst>
              <a:gs pos="43258">
                <a:srgbClr val="414042"/>
              </a:gs>
              <a:gs pos="33000">
                <a:srgbClr val="414042"/>
              </a:gs>
            </a:gsLst>
            <a:lin ang="5400000" scaled="1"/>
          </a:gradFill>
          <a:latin typeface="+mn-lt"/>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 userDrawn="1">
          <p15:clr>
            <a:srgbClr val="F26B43"/>
          </p15:clr>
        </p15:guide>
        <p15:guide id="2" pos="5544" userDrawn="1">
          <p15:clr>
            <a:srgbClr val="F26B43"/>
          </p15:clr>
        </p15:guide>
        <p15:guide id="17" orient="horz" pos="2917" userDrawn="1">
          <p15:clr>
            <a:srgbClr val="F26B43"/>
          </p15:clr>
        </p15:guide>
        <p15:guide id="23" orient="horz" pos="693" userDrawn="1">
          <p15:clr>
            <a:srgbClr val="F26B43"/>
          </p15:clr>
        </p15:guide>
        <p15:guide id="24" orient="horz" pos="933" userDrawn="1">
          <p15:clr>
            <a:srgbClr val="F26B43"/>
          </p15:clr>
        </p15:guide>
        <p15:guide id="29" orient="horz" pos="22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7.tiff"/><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2.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0.sv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9" Type="http://schemas.openxmlformats.org/officeDocument/2006/relationships/image" Target="../media/image88.png"/><Relationship Id="rId21" Type="http://schemas.openxmlformats.org/officeDocument/2006/relationships/image" Target="../media/image70.png"/><Relationship Id="rId34" Type="http://schemas.openxmlformats.org/officeDocument/2006/relationships/image" Target="../media/image83.png"/><Relationship Id="rId42" Type="http://schemas.openxmlformats.org/officeDocument/2006/relationships/image" Target="../media/image91.png"/><Relationship Id="rId7" Type="http://schemas.openxmlformats.org/officeDocument/2006/relationships/image" Target="../media/image56.png"/><Relationship Id="rId2" Type="http://schemas.openxmlformats.org/officeDocument/2006/relationships/notesSlide" Target="../notesSlides/notesSlide38.xml"/><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jpeg"/><Relationship Id="rId41" Type="http://schemas.openxmlformats.org/officeDocument/2006/relationships/image" Target="../media/image90.jpeg"/><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image" Target="../media/image60.jpeg"/><Relationship Id="rId24" Type="http://schemas.openxmlformats.org/officeDocument/2006/relationships/image" Target="../media/image73.png"/><Relationship Id="rId32" Type="http://schemas.openxmlformats.org/officeDocument/2006/relationships/image" Target="../media/image81.jpeg"/><Relationship Id="rId37" Type="http://schemas.openxmlformats.org/officeDocument/2006/relationships/image" Target="../media/image86.png"/><Relationship Id="rId40" Type="http://schemas.openxmlformats.org/officeDocument/2006/relationships/image" Target="../media/image89.png"/><Relationship Id="rId5" Type="http://schemas.openxmlformats.org/officeDocument/2006/relationships/image" Target="../media/image54.png"/><Relationship Id="rId15" Type="http://schemas.openxmlformats.org/officeDocument/2006/relationships/image" Target="../media/image64.jpeg"/><Relationship Id="rId23" Type="http://schemas.openxmlformats.org/officeDocument/2006/relationships/image" Target="../media/image72.gif"/><Relationship Id="rId28" Type="http://schemas.openxmlformats.org/officeDocument/2006/relationships/image" Target="../media/image77.jpeg"/><Relationship Id="rId36" Type="http://schemas.openxmlformats.org/officeDocument/2006/relationships/image" Target="../media/image85.png"/><Relationship Id="rId10" Type="http://schemas.openxmlformats.org/officeDocument/2006/relationships/image" Target="../media/image59.png"/><Relationship Id="rId19" Type="http://schemas.openxmlformats.org/officeDocument/2006/relationships/image" Target="../media/image68.png"/><Relationship Id="rId31" Type="http://schemas.openxmlformats.org/officeDocument/2006/relationships/image" Target="../media/image80.jpeg"/><Relationship Id="rId44" Type="http://schemas.openxmlformats.org/officeDocument/2006/relationships/image" Target="../media/image93.gif"/><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79.png"/><Relationship Id="rId35" Type="http://schemas.openxmlformats.org/officeDocument/2006/relationships/image" Target="../media/image84.png"/><Relationship Id="rId43" Type="http://schemas.openxmlformats.org/officeDocument/2006/relationships/image" Target="../media/image92.png"/><Relationship Id="rId8" Type="http://schemas.openxmlformats.org/officeDocument/2006/relationships/image" Target="../media/image57.png"/><Relationship Id="rId3" Type="http://schemas.openxmlformats.org/officeDocument/2006/relationships/image" Target="../media/image52.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jpeg"/><Relationship Id="rId33" Type="http://schemas.openxmlformats.org/officeDocument/2006/relationships/image" Target="../media/image82.jpeg"/><Relationship Id="rId38" Type="http://schemas.openxmlformats.org/officeDocument/2006/relationships/image" Target="../media/image87.png"/></Relationships>
</file>

<file path=ppt/slides/_rels/slide4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98.svg"/></Relationships>
</file>

<file path=ppt/slides/_rels/slide44.xml.rels><?xml version="1.0" encoding="UTF-8" standalone="yes"?>
<Relationships xmlns="http://schemas.openxmlformats.org/package/2006/relationships"><Relationship Id="rId26" Type="http://schemas.openxmlformats.org/officeDocument/2006/relationships/image" Target="../media/image122.png"/><Relationship Id="rId21" Type="http://schemas.openxmlformats.org/officeDocument/2006/relationships/image" Target="../media/image117.png"/><Relationship Id="rId42" Type="http://schemas.openxmlformats.org/officeDocument/2006/relationships/image" Target="../media/image138.png"/><Relationship Id="rId47" Type="http://schemas.openxmlformats.org/officeDocument/2006/relationships/image" Target="../media/image143.png"/><Relationship Id="rId63" Type="http://schemas.openxmlformats.org/officeDocument/2006/relationships/image" Target="../media/image159.png"/><Relationship Id="rId68" Type="http://schemas.openxmlformats.org/officeDocument/2006/relationships/image" Target="../media/image164.png"/><Relationship Id="rId2" Type="http://schemas.openxmlformats.org/officeDocument/2006/relationships/notesSlide" Target="../notesSlides/notesSlide40.xml"/><Relationship Id="rId16" Type="http://schemas.openxmlformats.org/officeDocument/2006/relationships/image" Target="../media/image112.jpeg"/><Relationship Id="rId29" Type="http://schemas.openxmlformats.org/officeDocument/2006/relationships/image" Target="../media/image125.png"/><Relationship Id="rId11" Type="http://schemas.openxmlformats.org/officeDocument/2006/relationships/image" Target="../media/image107.png"/><Relationship Id="rId24" Type="http://schemas.openxmlformats.org/officeDocument/2006/relationships/image" Target="../media/image120.png"/><Relationship Id="rId32" Type="http://schemas.openxmlformats.org/officeDocument/2006/relationships/image" Target="../media/image128.png"/><Relationship Id="rId37" Type="http://schemas.openxmlformats.org/officeDocument/2006/relationships/image" Target="../media/image133.png"/><Relationship Id="rId40" Type="http://schemas.openxmlformats.org/officeDocument/2006/relationships/image" Target="../media/image136.png"/><Relationship Id="rId45" Type="http://schemas.openxmlformats.org/officeDocument/2006/relationships/image" Target="../media/image141.png"/><Relationship Id="rId53" Type="http://schemas.openxmlformats.org/officeDocument/2006/relationships/image" Target="../media/image149.png"/><Relationship Id="rId58" Type="http://schemas.openxmlformats.org/officeDocument/2006/relationships/image" Target="../media/image154.png"/><Relationship Id="rId66" Type="http://schemas.openxmlformats.org/officeDocument/2006/relationships/image" Target="../media/image162.png"/><Relationship Id="rId74" Type="http://schemas.openxmlformats.org/officeDocument/2006/relationships/image" Target="../media/image170.png"/><Relationship Id="rId5" Type="http://schemas.openxmlformats.org/officeDocument/2006/relationships/image" Target="../media/image101.png"/><Relationship Id="rId61" Type="http://schemas.openxmlformats.org/officeDocument/2006/relationships/image" Target="../media/image157.jpeg"/><Relationship Id="rId19" Type="http://schemas.openxmlformats.org/officeDocument/2006/relationships/image" Target="../media/image115.png"/><Relationship Id="rId14" Type="http://schemas.openxmlformats.org/officeDocument/2006/relationships/image" Target="../media/image110.png"/><Relationship Id="rId22" Type="http://schemas.openxmlformats.org/officeDocument/2006/relationships/image" Target="../media/image118.png"/><Relationship Id="rId27" Type="http://schemas.openxmlformats.org/officeDocument/2006/relationships/image" Target="../media/image123.png"/><Relationship Id="rId30" Type="http://schemas.openxmlformats.org/officeDocument/2006/relationships/image" Target="../media/image126.jpeg"/><Relationship Id="rId35" Type="http://schemas.openxmlformats.org/officeDocument/2006/relationships/image" Target="../media/image131.gif"/><Relationship Id="rId43" Type="http://schemas.openxmlformats.org/officeDocument/2006/relationships/image" Target="../media/image139.jpeg"/><Relationship Id="rId48" Type="http://schemas.openxmlformats.org/officeDocument/2006/relationships/image" Target="../media/image144.png"/><Relationship Id="rId56" Type="http://schemas.openxmlformats.org/officeDocument/2006/relationships/image" Target="../media/image152.png"/><Relationship Id="rId64" Type="http://schemas.openxmlformats.org/officeDocument/2006/relationships/image" Target="../media/image160.png"/><Relationship Id="rId69" Type="http://schemas.openxmlformats.org/officeDocument/2006/relationships/image" Target="../media/image165.png"/><Relationship Id="rId8" Type="http://schemas.openxmlformats.org/officeDocument/2006/relationships/image" Target="../media/image104.jpeg"/><Relationship Id="rId51" Type="http://schemas.openxmlformats.org/officeDocument/2006/relationships/image" Target="../media/image147.png"/><Relationship Id="rId72" Type="http://schemas.openxmlformats.org/officeDocument/2006/relationships/image" Target="../media/image168.png"/><Relationship Id="rId3" Type="http://schemas.openxmlformats.org/officeDocument/2006/relationships/image" Target="../media/image99.png"/><Relationship Id="rId12" Type="http://schemas.openxmlformats.org/officeDocument/2006/relationships/image" Target="../media/image108.png"/><Relationship Id="rId17" Type="http://schemas.openxmlformats.org/officeDocument/2006/relationships/image" Target="../media/image113.png"/><Relationship Id="rId25" Type="http://schemas.openxmlformats.org/officeDocument/2006/relationships/image" Target="../media/image121.png"/><Relationship Id="rId33" Type="http://schemas.openxmlformats.org/officeDocument/2006/relationships/image" Target="../media/image129.png"/><Relationship Id="rId38" Type="http://schemas.openxmlformats.org/officeDocument/2006/relationships/image" Target="../media/image134.jpeg"/><Relationship Id="rId46" Type="http://schemas.openxmlformats.org/officeDocument/2006/relationships/image" Target="../media/image142.png"/><Relationship Id="rId59" Type="http://schemas.openxmlformats.org/officeDocument/2006/relationships/image" Target="../media/image155.jpeg"/><Relationship Id="rId67" Type="http://schemas.openxmlformats.org/officeDocument/2006/relationships/image" Target="../media/image163.png"/><Relationship Id="rId20" Type="http://schemas.openxmlformats.org/officeDocument/2006/relationships/image" Target="../media/image116.gif"/><Relationship Id="rId41" Type="http://schemas.openxmlformats.org/officeDocument/2006/relationships/image" Target="../media/image137.jpeg"/><Relationship Id="rId54" Type="http://schemas.openxmlformats.org/officeDocument/2006/relationships/image" Target="../media/image150.png"/><Relationship Id="rId62" Type="http://schemas.openxmlformats.org/officeDocument/2006/relationships/image" Target="../media/image158.jpeg"/><Relationship Id="rId70" Type="http://schemas.openxmlformats.org/officeDocument/2006/relationships/image" Target="../media/image166.png"/><Relationship Id="rId75" Type="http://schemas.openxmlformats.org/officeDocument/2006/relationships/image" Target="../media/image171.png"/><Relationship Id="rId1" Type="http://schemas.openxmlformats.org/officeDocument/2006/relationships/slideLayout" Target="../slideLayouts/slideLayout4.xml"/><Relationship Id="rId6" Type="http://schemas.openxmlformats.org/officeDocument/2006/relationships/image" Target="../media/image102.png"/><Relationship Id="rId15" Type="http://schemas.openxmlformats.org/officeDocument/2006/relationships/image" Target="../media/image111.png"/><Relationship Id="rId23" Type="http://schemas.openxmlformats.org/officeDocument/2006/relationships/image" Target="../media/image119.png"/><Relationship Id="rId28" Type="http://schemas.openxmlformats.org/officeDocument/2006/relationships/image" Target="../media/image124.png"/><Relationship Id="rId36" Type="http://schemas.openxmlformats.org/officeDocument/2006/relationships/image" Target="../media/image132.png"/><Relationship Id="rId49" Type="http://schemas.openxmlformats.org/officeDocument/2006/relationships/image" Target="../media/image145.png"/><Relationship Id="rId57" Type="http://schemas.openxmlformats.org/officeDocument/2006/relationships/image" Target="../media/image153.png"/><Relationship Id="rId10" Type="http://schemas.openxmlformats.org/officeDocument/2006/relationships/image" Target="../media/image106.jpeg"/><Relationship Id="rId31" Type="http://schemas.openxmlformats.org/officeDocument/2006/relationships/image" Target="../media/image127.png"/><Relationship Id="rId44" Type="http://schemas.openxmlformats.org/officeDocument/2006/relationships/image" Target="../media/image140.png"/><Relationship Id="rId52" Type="http://schemas.openxmlformats.org/officeDocument/2006/relationships/image" Target="../media/image148.png"/><Relationship Id="rId60" Type="http://schemas.openxmlformats.org/officeDocument/2006/relationships/image" Target="../media/image156.png"/><Relationship Id="rId65" Type="http://schemas.openxmlformats.org/officeDocument/2006/relationships/image" Target="../media/image161.png"/><Relationship Id="rId73" Type="http://schemas.openxmlformats.org/officeDocument/2006/relationships/image" Target="../media/image169.png"/><Relationship Id="rId4" Type="http://schemas.openxmlformats.org/officeDocument/2006/relationships/image" Target="../media/image100.png"/><Relationship Id="rId9" Type="http://schemas.openxmlformats.org/officeDocument/2006/relationships/image" Target="../media/image105.png"/><Relationship Id="rId13" Type="http://schemas.openxmlformats.org/officeDocument/2006/relationships/image" Target="../media/image109.png"/><Relationship Id="rId18" Type="http://schemas.openxmlformats.org/officeDocument/2006/relationships/image" Target="../media/image114.png"/><Relationship Id="rId39" Type="http://schemas.openxmlformats.org/officeDocument/2006/relationships/image" Target="../media/image135.png"/><Relationship Id="rId34" Type="http://schemas.openxmlformats.org/officeDocument/2006/relationships/image" Target="../media/image130.jpeg"/><Relationship Id="rId50" Type="http://schemas.openxmlformats.org/officeDocument/2006/relationships/image" Target="../media/image146.png"/><Relationship Id="rId55" Type="http://schemas.openxmlformats.org/officeDocument/2006/relationships/image" Target="../media/image151.png"/><Relationship Id="rId7" Type="http://schemas.openxmlformats.org/officeDocument/2006/relationships/image" Target="../media/image103.png"/><Relationship Id="rId71" Type="http://schemas.openxmlformats.org/officeDocument/2006/relationships/image" Target="../media/image167.png"/></Relationships>
</file>

<file path=ppt/slides/_rels/slide4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tiff"/><Relationship Id="rId7" Type="http://schemas.openxmlformats.org/officeDocument/2006/relationships/image" Target="../media/image177.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76.png"/><Relationship Id="rId5" Type="http://schemas.openxmlformats.org/officeDocument/2006/relationships/image" Target="../media/image175.tiff"/><Relationship Id="rId4" Type="http://schemas.openxmlformats.org/officeDocument/2006/relationships/image" Target="../media/image174.png"/><Relationship Id="rId9" Type="http://schemas.openxmlformats.org/officeDocument/2006/relationships/image" Target="../media/image179.png"/></Relationships>
</file>

<file path=ppt/slides/_rels/slide4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81.tiff"/><Relationship Id="rId7" Type="http://schemas.openxmlformats.org/officeDocument/2006/relationships/image" Target="../media/image177.png"/><Relationship Id="rId2" Type="http://schemas.openxmlformats.org/officeDocument/2006/relationships/image" Target="../media/image180.png"/><Relationship Id="rId1" Type="http://schemas.openxmlformats.org/officeDocument/2006/relationships/slideLayout" Target="../slideLayouts/slideLayout4.xml"/><Relationship Id="rId6" Type="http://schemas.openxmlformats.org/officeDocument/2006/relationships/image" Target="../media/image178.png"/><Relationship Id="rId11" Type="http://schemas.openxmlformats.org/officeDocument/2006/relationships/image" Target="../media/image186.png"/><Relationship Id="rId5" Type="http://schemas.openxmlformats.org/officeDocument/2006/relationships/image" Target="../media/image183.png"/><Relationship Id="rId10" Type="http://schemas.openxmlformats.org/officeDocument/2006/relationships/image" Target="../media/image185.png"/><Relationship Id="rId4" Type="http://schemas.openxmlformats.org/officeDocument/2006/relationships/image" Target="../media/image182.tiff"/><Relationship Id="rId9" Type="http://schemas.openxmlformats.org/officeDocument/2006/relationships/image" Target="../media/image184.png"/></Relationships>
</file>

<file path=ppt/slides/_rels/slide48.xml.rels><?xml version="1.0" encoding="UTF-8" standalone="yes"?>
<Relationships xmlns="http://schemas.openxmlformats.org/package/2006/relationships"><Relationship Id="rId2" Type="http://schemas.openxmlformats.org/officeDocument/2006/relationships/image" Target="../media/image187.tif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89.tiff"/><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87899" y="3956022"/>
            <a:ext cx="3683000" cy="433387"/>
          </a:xfrm>
        </p:spPr>
        <p:txBody>
          <a:bodyPr>
            <a:normAutofit fontScale="70000" lnSpcReduction="20000"/>
          </a:bodyPr>
          <a:lstStyle/>
          <a:p>
            <a:r>
              <a:rPr lang="en-US" dirty="0"/>
              <a:t>Larry Weber, </a:t>
            </a:r>
          </a:p>
          <a:p>
            <a:r>
              <a:rPr lang="en-US" dirty="0"/>
              <a:t>Head of Product Marketing, Databases</a:t>
            </a:r>
          </a:p>
          <a:p>
            <a:r>
              <a:rPr lang="en-US" dirty="0"/>
              <a:t>AWS</a:t>
            </a:r>
          </a:p>
          <a:p>
            <a:endParaRPr lang="en-US" dirty="0"/>
          </a:p>
          <a:p>
            <a:endParaRPr lang="en-US" dirty="0"/>
          </a:p>
        </p:txBody>
      </p:sp>
      <p:sp>
        <p:nvSpPr>
          <p:cNvPr id="11" name="Text Placeholder 10"/>
          <p:cNvSpPr>
            <a:spLocks noGrp="1"/>
          </p:cNvSpPr>
          <p:nvPr>
            <p:ph type="body" sz="quarter" idx="12"/>
          </p:nvPr>
        </p:nvSpPr>
        <p:spPr>
          <a:xfrm>
            <a:off x="487899" y="1818481"/>
            <a:ext cx="7324988" cy="744537"/>
          </a:xfrm>
        </p:spPr>
        <p:txBody>
          <a:bodyPr/>
          <a:lstStyle/>
          <a:p>
            <a:r>
              <a:rPr lang="en-US" dirty="0"/>
              <a:t>Ground to Cloud</a:t>
            </a:r>
          </a:p>
        </p:txBody>
      </p:sp>
      <p:sp>
        <p:nvSpPr>
          <p:cNvPr id="14" name="Text Placeholder 13"/>
          <p:cNvSpPr>
            <a:spLocks noGrp="1"/>
          </p:cNvSpPr>
          <p:nvPr>
            <p:ph type="body" sz="quarter" idx="13"/>
          </p:nvPr>
        </p:nvSpPr>
        <p:spPr>
          <a:xfrm>
            <a:off x="487899" y="2831889"/>
            <a:ext cx="6041582" cy="487849"/>
          </a:xfrm>
        </p:spPr>
        <p:txBody>
          <a:bodyPr/>
          <a:lstStyle/>
          <a:p>
            <a:r>
              <a:rPr lang="en-US" dirty="0"/>
              <a:t>The Evolution of the Relational Database and Purpose-built Data-Stores.</a:t>
            </a:r>
          </a:p>
        </p:txBody>
      </p:sp>
    </p:spTree>
    <p:extLst>
      <p:ext uri="{BB962C8B-B14F-4D97-AF65-F5344CB8AC3E}">
        <p14:creationId xmlns:p14="http://schemas.microsoft.com/office/powerpoint/2010/main" val="31150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Modern application requirements</a:t>
            </a:r>
          </a:p>
        </p:txBody>
      </p:sp>
      <p:sp>
        <p:nvSpPr>
          <p:cNvPr id="78" name="TextBox 77">
            <a:extLst>
              <a:ext uri="{FF2B5EF4-FFF2-40B4-BE49-F238E27FC236}">
                <a16:creationId xmlns:a16="http://schemas.microsoft.com/office/drawing/2014/main" id="{C1530AA5-A032-4C94-840D-AD1B0599F793}"/>
              </a:ext>
            </a:extLst>
          </p:cNvPr>
          <p:cNvSpPr txBox="1"/>
          <p:nvPr/>
        </p:nvSpPr>
        <p:spPr>
          <a:xfrm>
            <a:off x="3487119" y="1457873"/>
            <a:ext cx="5313981" cy="2815130"/>
          </a:xfrm>
          <a:prstGeom prst="rect">
            <a:avLst/>
          </a:prstGeom>
          <a:noFill/>
        </p:spPr>
        <p:txBody>
          <a:bodyPr wrap="square" lIns="0" tIns="0" rIns="0" bIns="0" rtlCol="0">
            <a:spAutoFit/>
          </a:bodyPr>
          <a:lstStyle/>
          <a:p>
            <a:pPr>
              <a:lnSpc>
                <a:spcPct val="90000"/>
              </a:lnSpc>
              <a:spcBef>
                <a:spcPts val="768"/>
              </a:spcBef>
              <a:tabLst>
                <a:tab pos="1712913" algn="r"/>
                <a:tab pos="1828800" algn="l"/>
              </a:tabLst>
            </a:pPr>
            <a:r>
              <a:rPr lang="en-US" sz="1600" dirty="0"/>
              <a:t>	Users:	</a:t>
            </a:r>
            <a:r>
              <a:rPr lang="en-US" sz="1600" dirty="0">
                <a:solidFill>
                  <a:schemeClr val="accent1"/>
                </a:solidFill>
              </a:rPr>
              <a:t>1M+</a:t>
            </a:r>
          </a:p>
          <a:p>
            <a:pPr>
              <a:lnSpc>
                <a:spcPct val="90000"/>
              </a:lnSpc>
              <a:spcBef>
                <a:spcPts val="768"/>
              </a:spcBef>
              <a:tabLst>
                <a:tab pos="1712913" algn="r"/>
                <a:tab pos="1828800" algn="l"/>
              </a:tabLst>
            </a:pPr>
            <a:r>
              <a:rPr lang="en-US" sz="1600" dirty="0"/>
              <a:t>	Data volume:	</a:t>
            </a:r>
            <a:r>
              <a:rPr lang="en-US" sz="1600" dirty="0">
                <a:solidFill>
                  <a:schemeClr val="accent1"/>
                </a:solidFill>
              </a:rPr>
              <a:t>TB–PB–EB</a:t>
            </a:r>
          </a:p>
          <a:p>
            <a:pPr>
              <a:lnSpc>
                <a:spcPct val="90000"/>
              </a:lnSpc>
              <a:spcBef>
                <a:spcPts val="768"/>
              </a:spcBef>
              <a:tabLst>
                <a:tab pos="1712913" algn="r"/>
                <a:tab pos="1828800" algn="l"/>
              </a:tabLst>
            </a:pPr>
            <a:r>
              <a:rPr lang="en-US" sz="1600" dirty="0"/>
              <a:t>	Locality:	</a:t>
            </a:r>
            <a:r>
              <a:rPr lang="en-US" sz="1600" dirty="0">
                <a:solidFill>
                  <a:schemeClr val="accent1"/>
                </a:solidFill>
              </a:rPr>
              <a:t>Global</a:t>
            </a:r>
          </a:p>
          <a:p>
            <a:pPr>
              <a:lnSpc>
                <a:spcPct val="90000"/>
              </a:lnSpc>
              <a:spcBef>
                <a:spcPts val="768"/>
              </a:spcBef>
              <a:tabLst>
                <a:tab pos="1712913" algn="r"/>
                <a:tab pos="1828800" algn="l"/>
              </a:tabLst>
            </a:pPr>
            <a:r>
              <a:rPr lang="en-US" sz="1600" dirty="0"/>
              <a:t>	Performance:	</a:t>
            </a:r>
            <a:r>
              <a:rPr lang="en-US" sz="1600" dirty="0">
                <a:solidFill>
                  <a:schemeClr val="accent1"/>
                </a:solidFill>
              </a:rPr>
              <a:t>Milliseconds–microseconds</a:t>
            </a:r>
          </a:p>
          <a:p>
            <a:pPr>
              <a:lnSpc>
                <a:spcPct val="90000"/>
              </a:lnSpc>
              <a:spcBef>
                <a:spcPts val="768"/>
              </a:spcBef>
              <a:tabLst>
                <a:tab pos="1712913" algn="r"/>
                <a:tab pos="1828800" algn="l"/>
              </a:tabLst>
            </a:pPr>
            <a:r>
              <a:rPr lang="en-US" sz="1600" dirty="0"/>
              <a:t>	Request rate:	</a:t>
            </a:r>
            <a:r>
              <a:rPr lang="en-US" sz="1600" dirty="0">
                <a:solidFill>
                  <a:schemeClr val="accent1"/>
                </a:solidFill>
              </a:rPr>
              <a:t>Millions</a:t>
            </a:r>
          </a:p>
          <a:p>
            <a:pPr>
              <a:lnSpc>
                <a:spcPct val="90000"/>
              </a:lnSpc>
              <a:spcBef>
                <a:spcPts val="768"/>
              </a:spcBef>
              <a:tabLst>
                <a:tab pos="1712913" algn="r"/>
                <a:tab pos="1828800" algn="l"/>
              </a:tabLst>
            </a:pPr>
            <a:r>
              <a:rPr lang="en-US" sz="1600" dirty="0"/>
              <a:t>	Access:	</a:t>
            </a:r>
            <a:r>
              <a:rPr lang="en-US" sz="1600" dirty="0">
                <a:solidFill>
                  <a:schemeClr val="accent1"/>
                </a:solidFill>
              </a:rPr>
              <a:t>Mobile, IoT, devices</a:t>
            </a:r>
          </a:p>
          <a:p>
            <a:pPr>
              <a:lnSpc>
                <a:spcPct val="90000"/>
              </a:lnSpc>
              <a:spcBef>
                <a:spcPts val="768"/>
              </a:spcBef>
              <a:tabLst>
                <a:tab pos="1712913" algn="r"/>
                <a:tab pos="1828800" algn="l"/>
              </a:tabLst>
            </a:pPr>
            <a:r>
              <a:rPr lang="en-US" sz="1600" dirty="0"/>
              <a:t>	Scale:	</a:t>
            </a:r>
            <a:r>
              <a:rPr lang="en-US" sz="1600" dirty="0">
                <a:solidFill>
                  <a:schemeClr val="accent1"/>
                </a:solidFill>
              </a:rPr>
              <a:t>Up-out-in</a:t>
            </a:r>
          </a:p>
          <a:p>
            <a:pPr>
              <a:lnSpc>
                <a:spcPct val="90000"/>
              </a:lnSpc>
              <a:spcBef>
                <a:spcPts val="768"/>
              </a:spcBef>
              <a:tabLst>
                <a:tab pos="1712913" algn="r"/>
                <a:tab pos="1828800" algn="l"/>
              </a:tabLst>
            </a:pPr>
            <a:r>
              <a:rPr lang="en-US" sz="1600" dirty="0"/>
              <a:t>	Economics:	</a:t>
            </a:r>
            <a:r>
              <a:rPr lang="en-US" sz="1600" dirty="0">
                <a:solidFill>
                  <a:schemeClr val="accent1"/>
                </a:solidFill>
              </a:rPr>
              <a:t>Pay as you go</a:t>
            </a:r>
          </a:p>
          <a:p>
            <a:pPr>
              <a:lnSpc>
                <a:spcPct val="90000"/>
              </a:lnSpc>
              <a:spcBef>
                <a:spcPts val="768"/>
              </a:spcBef>
              <a:tabLst>
                <a:tab pos="1712913" algn="r"/>
                <a:tab pos="1828800" algn="l"/>
              </a:tabLst>
            </a:pPr>
            <a:r>
              <a:rPr lang="en-US" sz="1600" dirty="0"/>
              <a:t>	Developer access:	</a:t>
            </a:r>
            <a:r>
              <a:rPr lang="en-US" sz="1600" dirty="0">
                <a:solidFill>
                  <a:schemeClr val="accent1"/>
                </a:solidFill>
              </a:rPr>
              <a:t>Instant API access</a:t>
            </a:r>
          </a:p>
        </p:txBody>
      </p:sp>
      <p:cxnSp>
        <p:nvCxnSpPr>
          <p:cNvPr id="81" name="Straight Connector 80">
            <a:extLst>
              <a:ext uri="{FF2B5EF4-FFF2-40B4-BE49-F238E27FC236}">
                <a16:creationId xmlns:a16="http://schemas.microsoft.com/office/drawing/2014/main" id="{0AE98AA2-822C-493F-BDD8-9561B0155FF9}"/>
              </a:ext>
            </a:extLst>
          </p:cNvPr>
          <p:cNvCxnSpPr/>
          <p:nvPr/>
        </p:nvCxnSpPr>
        <p:spPr>
          <a:xfrm>
            <a:off x="3228975" y="1342837"/>
            <a:ext cx="0" cy="3045203"/>
          </a:xfrm>
          <a:prstGeom prst="line">
            <a:avLst/>
          </a:prstGeom>
          <a:noFill/>
          <a:ln w="12700" cap="rnd" cmpd="sng" algn="ctr">
            <a:solidFill>
              <a:schemeClr val="accent6">
                <a:lumMod val="20000"/>
                <a:lumOff val="80000"/>
              </a:schemeClr>
            </a:solidFill>
            <a:prstDash val="solid"/>
          </a:ln>
          <a:effectLst/>
        </p:spPr>
      </p:cxnSp>
      <p:grpSp>
        <p:nvGrpSpPr>
          <p:cNvPr id="12" name="Group 11">
            <a:extLst>
              <a:ext uri="{FF2B5EF4-FFF2-40B4-BE49-F238E27FC236}">
                <a16:creationId xmlns:a16="http://schemas.microsoft.com/office/drawing/2014/main" id="{78DF741D-6359-4D86-B27B-8795F162F1F6}"/>
              </a:ext>
            </a:extLst>
          </p:cNvPr>
          <p:cNvGrpSpPr/>
          <p:nvPr/>
        </p:nvGrpSpPr>
        <p:grpSpPr>
          <a:xfrm>
            <a:off x="353828" y="1131499"/>
            <a:ext cx="2678061" cy="1604759"/>
            <a:chOff x="353828" y="1131499"/>
            <a:chExt cx="2678061" cy="1604759"/>
          </a:xfrm>
        </p:grpSpPr>
        <p:sp>
          <p:nvSpPr>
            <p:cNvPr id="191" name="Freeform 5">
              <a:extLst>
                <a:ext uri="{FF2B5EF4-FFF2-40B4-BE49-F238E27FC236}">
                  <a16:creationId xmlns:a16="http://schemas.microsoft.com/office/drawing/2014/main" id="{A26A47E0-B694-48FB-B7FC-2999A21DD24A}"/>
                </a:ext>
              </a:extLst>
            </p:cNvPr>
            <p:cNvSpPr>
              <a:spLocks noChangeAspect="1" noEditPoints="1"/>
            </p:cNvSpPr>
            <p:nvPr/>
          </p:nvSpPr>
          <p:spPr bwMode="auto">
            <a:xfrm>
              <a:off x="1272544" y="1285404"/>
              <a:ext cx="826973" cy="822960"/>
            </a:xfrm>
            <a:custGeom>
              <a:avLst/>
              <a:gdLst>
                <a:gd name="T0" fmla="*/ 1139 w 2273"/>
                <a:gd name="T1" fmla="*/ 0 h 2263"/>
                <a:gd name="T2" fmla="*/ 0 w 2273"/>
                <a:gd name="T3" fmla="*/ 1131 h 2263"/>
                <a:gd name="T4" fmla="*/ 1139 w 2273"/>
                <a:gd name="T5" fmla="*/ 2263 h 2263"/>
                <a:gd name="T6" fmla="*/ 2273 w 2273"/>
                <a:gd name="T7" fmla="*/ 1131 h 2263"/>
                <a:gd name="T8" fmla="*/ 1139 w 2273"/>
                <a:gd name="T9" fmla="*/ 0 h 2263"/>
                <a:gd name="T10" fmla="*/ 1941 w 2273"/>
                <a:gd name="T11" fmla="*/ 800 h 2263"/>
                <a:gd name="T12" fmla="*/ 1966 w 2273"/>
                <a:gd name="T13" fmla="*/ 694 h 2263"/>
                <a:gd name="T14" fmla="*/ 1985 w 2273"/>
                <a:gd name="T15" fmla="*/ 588 h 2263"/>
                <a:gd name="T16" fmla="*/ 2135 w 2273"/>
                <a:gd name="T17" fmla="*/ 969 h 2263"/>
                <a:gd name="T18" fmla="*/ 2116 w 2273"/>
                <a:gd name="T19" fmla="*/ 925 h 2263"/>
                <a:gd name="T20" fmla="*/ 2016 w 2273"/>
                <a:gd name="T21" fmla="*/ 913 h 2263"/>
                <a:gd name="T22" fmla="*/ 1941 w 2273"/>
                <a:gd name="T23" fmla="*/ 800 h 2263"/>
                <a:gd name="T24" fmla="*/ 1421 w 2273"/>
                <a:gd name="T25" fmla="*/ 1981 h 2263"/>
                <a:gd name="T26" fmla="*/ 1233 w 2273"/>
                <a:gd name="T27" fmla="*/ 2131 h 2263"/>
                <a:gd name="T28" fmla="*/ 1139 w 2273"/>
                <a:gd name="T29" fmla="*/ 2138 h 2263"/>
                <a:gd name="T30" fmla="*/ 1089 w 2273"/>
                <a:gd name="T31" fmla="*/ 2138 h 2263"/>
                <a:gd name="T32" fmla="*/ 1039 w 2273"/>
                <a:gd name="T33" fmla="*/ 1963 h 2263"/>
                <a:gd name="T34" fmla="*/ 920 w 2273"/>
                <a:gd name="T35" fmla="*/ 1719 h 2263"/>
                <a:gd name="T36" fmla="*/ 845 w 2273"/>
                <a:gd name="T37" fmla="*/ 1600 h 2263"/>
                <a:gd name="T38" fmla="*/ 620 w 2273"/>
                <a:gd name="T39" fmla="*/ 1438 h 2263"/>
                <a:gd name="T40" fmla="*/ 376 w 2273"/>
                <a:gd name="T41" fmla="*/ 1156 h 2263"/>
                <a:gd name="T42" fmla="*/ 401 w 2273"/>
                <a:gd name="T43" fmla="*/ 588 h 2263"/>
                <a:gd name="T44" fmla="*/ 369 w 2273"/>
                <a:gd name="T45" fmla="*/ 475 h 2263"/>
                <a:gd name="T46" fmla="*/ 426 w 2273"/>
                <a:gd name="T47" fmla="*/ 419 h 2263"/>
                <a:gd name="T48" fmla="*/ 570 w 2273"/>
                <a:gd name="T49" fmla="*/ 300 h 2263"/>
                <a:gd name="T50" fmla="*/ 726 w 2273"/>
                <a:gd name="T51" fmla="*/ 288 h 2263"/>
                <a:gd name="T52" fmla="*/ 933 w 2273"/>
                <a:gd name="T53" fmla="*/ 219 h 2263"/>
                <a:gd name="T54" fmla="*/ 1027 w 2273"/>
                <a:gd name="T55" fmla="*/ 131 h 2263"/>
                <a:gd name="T56" fmla="*/ 1139 w 2273"/>
                <a:gd name="T57" fmla="*/ 125 h 2263"/>
                <a:gd name="T58" fmla="*/ 1177 w 2273"/>
                <a:gd name="T59" fmla="*/ 125 h 2263"/>
                <a:gd name="T60" fmla="*/ 1208 w 2273"/>
                <a:gd name="T61" fmla="*/ 306 h 2263"/>
                <a:gd name="T62" fmla="*/ 1139 w 2273"/>
                <a:gd name="T63" fmla="*/ 369 h 2263"/>
                <a:gd name="T64" fmla="*/ 895 w 2273"/>
                <a:gd name="T65" fmla="*/ 425 h 2263"/>
                <a:gd name="T66" fmla="*/ 939 w 2273"/>
                <a:gd name="T67" fmla="*/ 606 h 2263"/>
                <a:gd name="T68" fmla="*/ 1052 w 2273"/>
                <a:gd name="T69" fmla="*/ 531 h 2263"/>
                <a:gd name="T70" fmla="*/ 1164 w 2273"/>
                <a:gd name="T71" fmla="*/ 494 h 2263"/>
                <a:gd name="T72" fmla="*/ 1283 w 2273"/>
                <a:gd name="T73" fmla="*/ 538 h 2263"/>
                <a:gd name="T74" fmla="*/ 1252 w 2273"/>
                <a:gd name="T75" fmla="*/ 775 h 2263"/>
                <a:gd name="T76" fmla="*/ 927 w 2273"/>
                <a:gd name="T77" fmla="*/ 1088 h 2263"/>
                <a:gd name="T78" fmla="*/ 664 w 2273"/>
                <a:gd name="T79" fmla="*/ 1175 h 2263"/>
                <a:gd name="T80" fmla="*/ 651 w 2273"/>
                <a:gd name="T81" fmla="*/ 1369 h 2263"/>
                <a:gd name="T82" fmla="*/ 870 w 2273"/>
                <a:gd name="T83" fmla="*/ 1500 h 2263"/>
                <a:gd name="T84" fmla="*/ 1296 w 2273"/>
                <a:gd name="T85" fmla="*/ 1613 h 2263"/>
                <a:gd name="T86" fmla="*/ 1421 w 2273"/>
                <a:gd name="T87" fmla="*/ 1981 h 2263"/>
                <a:gd name="T88" fmla="*/ 1509 w 2273"/>
                <a:gd name="T89" fmla="*/ 394 h 2263"/>
                <a:gd name="T90" fmla="*/ 1446 w 2273"/>
                <a:gd name="T91" fmla="*/ 475 h 2263"/>
                <a:gd name="T92" fmla="*/ 1283 w 2273"/>
                <a:gd name="T93" fmla="*/ 231 h 2263"/>
                <a:gd name="T94" fmla="*/ 1265 w 2273"/>
                <a:gd name="T95" fmla="*/ 131 h 2263"/>
                <a:gd name="T96" fmla="*/ 1578 w 2273"/>
                <a:gd name="T97" fmla="*/ 225 h 2263"/>
                <a:gd name="T98" fmla="*/ 1584 w 2273"/>
                <a:gd name="T99" fmla="*/ 263 h 2263"/>
                <a:gd name="T100" fmla="*/ 1509 w 2273"/>
                <a:gd name="T101" fmla="*/ 394 h 2263"/>
                <a:gd name="T102" fmla="*/ 1897 w 2273"/>
                <a:gd name="T103" fmla="*/ 1656 h 2263"/>
                <a:gd name="T104" fmla="*/ 1859 w 2273"/>
                <a:gd name="T105" fmla="*/ 1338 h 2263"/>
                <a:gd name="T106" fmla="*/ 1960 w 2273"/>
                <a:gd name="T107" fmla="*/ 1069 h 2263"/>
                <a:gd name="T108" fmla="*/ 2110 w 2273"/>
                <a:gd name="T109" fmla="*/ 1044 h 2263"/>
                <a:gd name="T110" fmla="*/ 2147 w 2273"/>
                <a:gd name="T111" fmla="*/ 1113 h 2263"/>
                <a:gd name="T112" fmla="*/ 2147 w 2273"/>
                <a:gd name="T113" fmla="*/ 1131 h 2263"/>
                <a:gd name="T114" fmla="*/ 1985 w 2273"/>
                <a:gd name="T115" fmla="*/ 1675 h 2263"/>
                <a:gd name="T116" fmla="*/ 1897 w 2273"/>
                <a:gd name="T117" fmla="*/ 1656 h 2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3" h="2263">
                  <a:moveTo>
                    <a:pt x="1139" y="0"/>
                  </a:moveTo>
                  <a:cubicBezTo>
                    <a:pt x="513" y="0"/>
                    <a:pt x="6" y="506"/>
                    <a:pt x="0" y="1131"/>
                  </a:cubicBezTo>
                  <a:cubicBezTo>
                    <a:pt x="6" y="1756"/>
                    <a:pt x="513" y="2263"/>
                    <a:pt x="1139" y="2263"/>
                  </a:cubicBezTo>
                  <a:cubicBezTo>
                    <a:pt x="1765" y="2263"/>
                    <a:pt x="2273" y="1756"/>
                    <a:pt x="2273" y="1131"/>
                  </a:cubicBezTo>
                  <a:cubicBezTo>
                    <a:pt x="2273" y="506"/>
                    <a:pt x="1765" y="0"/>
                    <a:pt x="1139" y="0"/>
                  </a:cubicBezTo>
                  <a:close/>
                  <a:moveTo>
                    <a:pt x="1941" y="800"/>
                  </a:moveTo>
                  <a:cubicBezTo>
                    <a:pt x="2003" y="806"/>
                    <a:pt x="1991" y="750"/>
                    <a:pt x="1966" y="694"/>
                  </a:cubicBezTo>
                  <a:cubicBezTo>
                    <a:pt x="1953" y="650"/>
                    <a:pt x="1960" y="619"/>
                    <a:pt x="1985" y="588"/>
                  </a:cubicBezTo>
                  <a:cubicBezTo>
                    <a:pt x="2060" y="700"/>
                    <a:pt x="2110" y="831"/>
                    <a:pt x="2135" y="969"/>
                  </a:cubicBezTo>
                  <a:cubicBezTo>
                    <a:pt x="2129" y="956"/>
                    <a:pt x="2122" y="944"/>
                    <a:pt x="2116" y="925"/>
                  </a:cubicBezTo>
                  <a:cubicBezTo>
                    <a:pt x="2085" y="838"/>
                    <a:pt x="2072" y="825"/>
                    <a:pt x="2016" y="913"/>
                  </a:cubicBezTo>
                  <a:cubicBezTo>
                    <a:pt x="1960" y="1006"/>
                    <a:pt x="1884" y="794"/>
                    <a:pt x="1941" y="800"/>
                  </a:cubicBezTo>
                  <a:close/>
                  <a:moveTo>
                    <a:pt x="1421" y="1981"/>
                  </a:moveTo>
                  <a:cubicBezTo>
                    <a:pt x="1327" y="2063"/>
                    <a:pt x="1271" y="2106"/>
                    <a:pt x="1233" y="2131"/>
                  </a:cubicBezTo>
                  <a:cubicBezTo>
                    <a:pt x="1202" y="2138"/>
                    <a:pt x="1171" y="2138"/>
                    <a:pt x="1139" y="2138"/>
                  </a:cubicBezTo>
                  <a:cubicBezTo>
                    <a:pt x="1121" y="2138"/>
                    <a:pt x="1102" y="2138"/>
                    <a:pt x="1089" y="2138"/>
                  </a:cubicBezTo>
                  <a:cubicBezTo>
                    <a:pt x="1096" y="2081"/>
                    <a:pt x="1108" y="2013"/>
                    <a:pt x="1039" y="1963"/>
                  </a:cubicBezTo>
                  <a:cubicBezTo>
                    <a:pt x="952" y="1894"/>
                    <a:pt x="864" y="1800"/>
                    <a:pt x="920" y="1719"/>
                  </a:cubicBezTo>
                  <a:cubicBezTo>
                    <a:pt x="970" y="1638"/>
                    <a:pt x="908" y="1619"/>
                    <a:pt x="845" y="1600"/>
                  </a:cubicBezTo>
                  <a:cubicBezTo>
                    <a:pt x="789" y="1581"/>
                    <a:pt x="801" y="1488"/>
                    <a:pt x="620" y="1438"/>
                  </a:cubicBezTo>
                  <a:cubicBezTo>
                    <a:pt x="438" y="1394"/>
                    <a:pt x="419" y="1288"/>
                    <a:pt x="376" y="1156"/>
                  </a:cubicBezTo>
                  <a:cubicBezTo>
                    <a:pt x="275" y="856"/>
                    <a:pt x="401" y="656"/>
                    <a:pt x="401" y="588"/>
                  </a:cubicBezTo>
                  <a:cubicBezTo>
                    <a:pt x="401" y="544"/>
                    <a:pt x="388" y="506"/>
                    <a:pt x="369" y="475"/>
                  </a:cubicBezTo>
                  <a:cubicBezTo>
                    <a:pt x="388" y="456"/>
                    <a:pt x="407" y="438"/>
                    <a:pt x="426" y="419"/>
                  </a:cubicBezTo>
                  <a:cubicBezTo>
                    <a:pt x="469" y="375"/>
                    <a:pt x="513" y="338"/>
                    <a:pt x="570" y="300"/>
                  </a:cubicBezTo>
                  <a:cubicBezTo>
                    <a:pt x="607" y="319"/>
                    <a:pt x="664" y="325"/>
                    <a:pt x="726" y="288"/>
                  </a:cubicBezTo>
                  <a:cubicBezTo>
                    <a:pt x="814" y="231"/>
                    <a:pt x="883" y="231"/>
                    <a:pt x="933" y="219"/>
                  </a:cubicBezTo>
                  <a:cubicBezTo>
                    <a:pt x="970" y="213"/>
                    <a:pt x="1045" y="194"/>
                    <a:pt x="1027" y="131"/>
                  </a:cubicBezTo>
                  <a:cubicBezTo>
                    <a:pt x="1064" y="125"/>
                    <a:pt x="1102" y="125"/>
                    <a:pt x="1139" y="125"/>
                  </a:cubicBezTo>
                  <a:cubicBezTo>
                    <a:pt x="1152" y="125"/>
                    <a:pt x="1164" y="125"/>
                    <a:pt x="1177" y="125"/>
                  </a:cubicBezTo>
                  <a:cubicBezTo>
                    <a:pt x="1114" y="200"/>
                    <a:pt x="1121" y="238"/>
                    <a:pt x="1208" y="306"/>
                  </a:cubicBezTo>
                  <a:cubicBezTo>
                    <a:pt x="1252" y="344"/>
                    <a:pt x="1233" y="413"/>
                    <a:pt x="1139" y="369"/>
                  </a:cubicBezTo>
                  <a:cubicBezTo>
                    <a:pt x="1020" y="319"/>
                    <a:pt x="1014" y="413"/>
                    <a:pt x="895" y="425"/>
                  </a:cubicBezTo>
                  <a:cubicBezTo>
                    <a:pt x="845" y="431"/>
                    <a:pt x="820" y="550"/>
                    <a:pt x="939" y="606"/>
                  </a:cubicBezTo>
                  <a:cubicBezTo>
                    <a:pt x="983" y="625"/>
                    <a:pt x="1096" y="663"/>
                    <a:pt x="1052" y="531"/>
                  </a:cubicBezTo>
                  <a:cubicBezTo>
                    <a:pt x="1027" y="456"/>
                    <a:pt x="1146" y="400"/>
                    <a:pt x="1164" y="494"/>
                  </a:cubicBezTo>
                  <a:cubicBezTo>
                    <a:pt x="1189" y="569"/>
                    <a:pt x="1252" y="487"/>
                    <a:pt x="1283" y="538"/>
                  </a:cubicBezTo>
                  <a:cubicBezTo>
                    <a:pt x="1365" y="650"/>
                    <a:pt x="1396" y="750"/>
                    <a:pt x="1252" y="775"/>
                  </a:cubicBezTo>
                  <a:cubicBezTo>
                    <a:pt x="1027" y="806"/>
                    <a:pt x="952" y="1000"/>
                    <a:pt x="927" y="1088"/>
                  </a:cubicBezTo>
                  <a:cubicBezTo>
                    <a:pt x="908" y="1169"/>
                    <a:pt x="726" y="1175"/>
                    <a:pt x="664" y="1175"/>
                  </a:cubicBezTo>
                  <a:cubicBezTo>
                    <a:pt x="595" y="1175"/>
                    <a:pt x="576" y="1369"/>
                    <a:pt x="651" y="1369"/>
                  </a:cubicBezTo>
                  <a:cubicBezTo>
                    <a:pt x="726" y="1369"/>
                    <a:pt x="845" y="1450"/>
                    <a:pt x="870" y="1500"/>
                  </a:cubicBezTo>
                  <a:cubicBezTo>
                    <a:pt x="895" y="1556"/>
                    <a:pt x="1171" y="1438"/>
                    <a:pt x="1296" y="1613"/>
                  </a:cubicBezTo>
                  <a:cubicBezTo>
                    <a:pt x="1421" y="1794"/>
                    <a:pt x="1653" y="1788"/>
                    <a:pt x="1421" y="1981"/>
                  </a:cubicBezTo>
                  <a:close/>
                  <a:moveTo>
                    <a:pt x="1509" y="394"/>
                  </a:moveTo>
                  <a:cubicBezTo>
                    <a:pt x="1509" y="425"/>
                    <a:pt x="1571" y="575"/>
                    <a:pt x="1446" y="475"/>
                  </a:cubicBezTo>
                  <a:cubicBezTo>
                    <a:pt x="1315" y="375"/>
                    <a:pt x="1359" y="269"/>
                    <a:pt x="1283" y="231"/>
                  </a:cubicBezTo>
                  <a:cubicBezTo>
                    <a:pt x="1233" y="206"/>
                    <a:pt x="1246" y="169"/>
                    <a:pt x="1265" y="131"/>
                  </a:cubicBezTo>
                  <a:cubicBezTo>
                    <a:pt x="1377" y="144"/>
                    <a:pt x="1477" y="175"/>
                    <a:pt x="1578" y="225"/>
                  </a:cubicBezTo>
                  <a:cubicBezTo>
                    <a:pt x="1578" y="231"/>
                    <a:pt x="1578" y="244"/>
                    <a:pt x="1584" y="263"/>
                  </a:cubicBezTo>
                  <a:cubicBezTo>
                    <a:pt x="1609" y="338"/>
                    <a:pt x="1503" y="356"/>
                    <a:pt x="1509" y="394"/>
                  </a:cubicBezTo>
                  <a:close/>
                  <a:moveTo>
                    <a:pt x="1897" y="1656"/>
                  </a:moveTo>
                  <a:cubicBezTo>
                    <a:pt x="1816" y="1650"/>
                    <a:pt x="1828" y="1469"/>
                    <a:pt x="1859" y="1338"/>
                  </a:cubicBezTo>
                  <a:cubicBezTo>
                    <a:pt x="1891" y="1213"/>
                    <a:pt x="1953" y="1231"/>
                    <a:pt x="1960" y="1069"/>
                  </a:cubicBezTo>
                  <a:cubicBezTo>
                    <a:pt x="1966" y="975"/>
                    <a:pt x="2104" y="981"/>
                    <a:pt x="2110" y="1044"/>
                  </a:cubicBezTo>
                  <a:cubicBezTo>
                    <a:pt x="2110" y="1063"/>
                    <a:pt x="2122" y="1094"/>
                    <a:pt x="2147" y="1113"/>
                  </a:cubicBezTo>
                  <a:cubicBezTo>
                    <a:pt x="2147" y="1119"/>
                    <a:pt x="2147" y="1125"/>
                    <a:pt x="2147" y="1131"/>
                  </a:cubicBezTo>
                  <a:cubicBezTo>
                    <a:pt x="2147" y="1331"/>
                    <a:pt x="2091" y="1519"/>
                    <a:pt x="1985" y="1675"/>
                  </a:cubicBezTo>
                  <a:cubicBezTo>
                    <a:pt x="1972" y="1669"/>
                    <a:pt x="1947" y="1663"/>
                    <a:pt x="1897" y="1656"/>
                  </a:cubicBezTo>
                  <a:close/>
                </a:path>
              </a:pathLst>
            </a:custGeom>
            <a:noFill/>
            <a:ln w="19050" cap="rnd">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20" name="Group 219">
              <a:extLst>
                <a:ext uri="{FF2B5EF4-FFF2-40B4-BE49-F238E27FC236}">
                  <a16:creationId xmlns:a16="http://schemas.microsoft.com/office/drawing/2014/main" id="{59174A69-0B89-4A99-8051-DB0B032941BE}"/>
                </a:ext>
              </a:extLst>
            </p:cNvPr>
            <p:cNvGrpSpPr>
              <a:grpSpLocks noChangeAspect="1"/>
            </p:cNvGrpSpPr>
            <p:nvPr/>
          </p:nvGrpSpPr>
          <p:grpSpPr>
            <a:xfrm>
              <a:off x="942976" y="2121920"/>
              <a:ext cx="273154" cy="365760"/>
              <a:chOff x="4479652" y="1278045"/>
              <a:chExt cx="472298" cy="632419"/>
            </a:xfrm>
          </p:grpSpPr>
          <p:sp>
            <p:nvSpPr>
              <p:cNvPr id="221" name="Freeform: Shape 220">
                <a:extLst>
                  <a:ext uri="{FF2B5EF4-FFF2-40B4-BE49-F238E27FC236}">
                    <a16:creationId xmlns:a16="http://schemas.microsoft.com/office/drawing/2014/main" id="{17EA3B76-1044-44E5-9248-FCA4F231591F}"/>
                  </a:ext>
                </a:extLst>
              </p:cNvPr>
              <p:cNvSpPr/>
              <p:nvPr/>
            </p:nvSpPr>
            <p:spPr>
              <a:xfrm>
                <a:off x="4479652" y="1530322"/>
                <a:ext cx="472298" cy="380142"/>
              </a:xfrm>
              <a:custGeom>
                <a:avLst/>
                <a:gdLst/>
                <a:ahLst/>
                <a:cxnLst/>
                <a:rect l="0" t="0" r="0" b="0"/>
                <a:pathLst>
                  <a:path w="390525" h="314325">
                    <a:moveTo>
                      <a:pt x="110976" y="301466"/>
                    </a:moveTo>
                    <a:lnTo>
                      <a:pt x="295762" y="301466"/>
                    </a:lnTo>
                    <a:cubicBezTo>
                      <a:pt x="321479" y="301466"/>
                      <a:pt x="377677" y="239554"/>
                      <a:pt x="377677" y="212884"/>
                    </a:cubicBezTo>
                    <a:cubicBezTo>
                      <a:pt x="377677" y="212884"/>
                      <a:pt x="351007" y="21431"/>
                      <a:pt x="199559" y="21431"/>
                    </a:cubicBezTo>
                    <a:cubicBezTo>
                      <a:pt x="37634" y="21431"/>
                      <a:pt x="21441" y="212884"/>
                      <a:pt x="21441" y="212884"/>
                    </a:cubicBezTo>
                    <a:cubicBezTo>
                      <a:pt x="20489" y="239554"/>
                      <a:pt x="86211" y="301466"/>
                      <a:pt x="110976" y="301466"/>
                    </a:cubicBezTo>
                    <a:close/>
                  </a:path>
                </a:pathLst>
              </a:custGeom>
              <a:noFill/>
              <a:ln w="19050" cap="rnd">
                <a:solidFill>
                  <a:schemeClr val="tx2"/>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2" name="Freeform: Shape 221">
                <a:extLst>
                  <a:ext uri="{FF2B5EF4-FFF2-40B4-BE49-F238E27FC236}">
                    <a16:creationId xmlns:a16="http://schemas.microsoft.com/office/drawing/2014/main" id="{21C2CCB6-BCF8-4C91-9025-0ACBC6148B56}"/>
                  </a:ext>
                </a:extLst>
              </p:cNvPr>
              <p:cNvSpPr/>
              <p:nvPr/>
            </p:nvSpPr>
            <p:spPr>
              <a:xfrm>
                <a:off x="4568363" y="1278045"/>
                <a:ext cx="299506" cy="299506"/>
              </a:xfrm>
              <a:custGeom>
                <a:avLst/>
                <a:gdLst/>
                <a:ahLst/>
                <a:cxnLst/>
                <a:rect l="0" t="0" r="0" b="0"/>
                <a:pathLst>
                  <a:path w="247650" h="247650">
                    <a:moveTo>
                      <a:pt x="229076" y="125254"/>
                    </a:moveTo>
                    <a:cubicBezTo>
                      <a:pt x="229076" y="182593"/>
                      <a:pt x="182593" y="229076"/>
                      <a:pt x="125254" y="229076"/>
                    </a:cubicBezTo>
                    <a:cubicBezTo>
                      <a:pt x="67914" y="229076"/>
                      <a:pt x="21431" y="182593"/>
                      <a:pt x="21431" y="125254"/>
                    </a:cubicBezTo>
                    <a:cubicBezTo>
                      <a:pt x="21431" y="67914"/>
                      <a:pt x="67914" y="21431"/>
                      <a:pt x="125254" y="21431"/>
                    </a:cubicBezTo>
                    <a:cubicBezTo>
                      <a:pt x="182593" y="21431"/>
                      <a:pt x="229076" y="67914"/>
                      <a:pt x="229076" y="125254"/>
                    </a:cubicBezTo>
                    <a:close/>
                  </a:path>
                </a:pathLst>
              </a:custGeom>
              <a:noFill/>
              <a:ln w="19050" cap="rnd">
                <a:solidFill>
                  <a:schemeClr val="tx2"/>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30" name="Group 229">
              <a:extLst>
                <a:ext uri="{FF2B5EF4-FFF2-40B4-BE49-F238E27FC236}">
                  <a16:creationId xmlns:a16="http://schemas.microsoft.com/office/drawing/2014/main" id="{64B38F26-3107-4235-86D0-C27B4D902BE1}"/>
                </a:ext>
              </a:extLst>
            </p:cNvPr>
            <p:cNvGrpSpPr>
              <a:grpSpLocks noChangeAspect="1"/>
            </p:cNvGrpSpPr>
            <p:nvPr/>
          </p:nvGrpSpPr>
          <p:grpSpPr>
            <a:xfrm>
              <a:off x="815178" y="1161416"/>
              <a:ext cx="273154" cy="365760"/>
              <a:chOff x="4479652" y="1278045"/>
              <a:chExt cx="472298" cy="632419"/>
            </a:xfrm>
          </p:grpSpPr>
          <p:sp>
            <p:nvSpPr>
              <p:cNvPr id="231" name="Freeform: Shape 230">
                <a:extLst>
                  <a:ext uri="{FF2B5EF4-FFF2-40B4-BE49-F238E27FC236}">
                    <a16:creationId xmlns:a16="http://schemas.microsoft.com/office/drawing/2014/main" id="{02FE9FEC-D74F-412D-8435-ACFDD512AAF3}"/>
                  </a:ext>
                </a:extLst>
              </p:cNvPr>
              <p:cNvSpPr/>
              <p:nvPr/>
            </p:nvSpPr>
            <p:spPr>
              <a:xfrm>
                <a:off x="4479652" y="1530322"/>
                <a:ext cx="472298" cy="380142"/>
              </a:xfrm>
              <a:custGeom>
                <a:avLst/>
                <a:gdLst/>
                <a:ahLst/>
                <a:cxnLst/>
                <a:rect l="0" t="0" r="0" b="0"/>
                <a:pathLst>
                  <a:path w="390525" h="314325">
                    <a:moveTo>
                      <a:pt x="110976" y="301466"/>
                    </a:moveTo>
                    <a:lnTo>
                      <a:pt x="295762" y="301466"/>
                    </a:lnTo>
                    <a:cubicBezTo>
                      <a:pt x="321479" y="301466"/>
                      <a:pt x="377677" y="239554"/>
                      <a:pt x="377677" y="212884"/>
                    </a:cubicBezTo>
                    <a:cubicBezTo>
                      <a:pt x="377677" y="212884"/>
                      <a:pt x="351007" y="21431"/>
                      <a:pt x="199559" y="21431"/>
                    </a:cubicBezTo>
                    <a:cubicBezTo>
                      <a:pt x="37634" y="21431"/>
                      <a:pt x="21441" y="212884"/>
                      <a:pt x="21441" y="212884"/>
                    </a:cubicBezTo>
                    <a:cubicBezTo>
                      <a:pt x="20489" y="239554"/>
                      <a:pt x="86211" y="301466"/>
                      <a:pt x="110976" y="301466"/>
                    </a:cubicBezTo>
                    <a:close/>
                  </a:path>
                </a:pathLst>
              </a:custGeom>
              <a:noFill/>
              <a:ln w="19050" cap="rnd">
                <a:solidFill>
                  <a:schemeClr val="tx2"/>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32" name="Freeform: Shape 231">
                <a:extLst>
                  <a:ext uri="{FF2B5EF4-FFF2-40B4-BE49-F238E27FC236}">
                    <a16:creationId xmlns:a16="http://schemas.microsoft.com/office/drawing/2014/main" id="{0E9AD1F8-B7B0-405B-A8DB-17A00AF188F9}"/>
                  </a:ext>
                </a:extLst>
              </p:cNvPr>
              <p:cNvSpPr/>
              <p:nvPr/>
            </p:nvSpPr>
            <p:spPr>
              <a:xfrm>
                <a:off x="4568363" y="1278045"/>
                <a:ext cx="299506" cy="299506"/>
              </a:xfrm>
              <a:custGeom>
                <a:avLst/>
                <a:gdLst/>
                <a:ahLst/>
                <a:cxnLst/>
                <a:rect l="0" t="0" r="0" b="0"/>
                <a:pathLst>
                  <a:path w="247650" h="247650">
                    <a:moveTo>
                      <a:pt x="229076" y="125254"/>
                    </a:moveTo>
                    <a:cubicBezTo>
                      <a:pt x="229076" y="182593"/>
                      <a:pt x="182593" y="229076"/>
                      <a:pt x="125254" y="229076"/>
                    </a:cubicBezTo>
                    <a:cubicBezTo>
                      <a:pt x="67914" y="229076"/>
                      <a:pt x="21431" y="182593"/>
                      <a:pt x="21431" y="125254"/>
                    </a:cubicBezTo>
                    <a:cubicBezTo>
                      <a:pt x="21431" y="67914"/>
                      <a:pt x="67914" y="21431"/>
                      <a:pt x="125254" y="21431"/>
                    </a:cubicBezTo>
                    <a:cubicBezTo>
                      <a:pt x="182593" y="21431"/>
                      <a:pt x="229076" y="67914"/>
                      <a:pt x="229076" y="125254"/>
                    </a:cubicBezTo>
                    <a:close/>
                  </a:path>
                </a:pathLst>
              </a:custGeom>
              <a:noFill/>
              <a:ln w="19050" cap="rnd">
                <a:solidFill>
                  <a:schemeClr val="tx2"/>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33" name="Group 232">
              <a:extLst>
                <a:ext uri="{FF2B5EF4-FFF2-40B4-BE49-F238E27FC236}">
                  <a16:creationId xmlns:a16="http://schemas.microsoft.com/office/drawing/2014/main" id="{E7BBCC59-AD0C-4318-8749-C3DC39085CF6}"/>
                </a:ext>
              </a:extLst>
            </p:cNvPr>
            <p:cNvGrpSpPr>
              <a:grpSpLocks noChangeAspect="1"/>
            </p:cNvGrpSpPr>
            <p:nvPr/>
          </p:nvGrpSpPr>
          <p:grpSpPr>
            <a:xfrm>
              <a:off x="2205088" y="1161416"/>
              <a:ext cx="273154" cy="365760"/>
              <a:chOff x="4479652" y="1278045"/>
              <a:chExt cx="472298" cy="632419"/>
            </a:xfrm>
          </p:grpSpPr>
          <p:sp>
            <p:nvSpPr>
              <p:cNvPr id="234" name="Freeform: Shape 233">
                <a:extLst>
                  <a:ext uri="{FF2B5EF4-FFF2-40B4-BE49-F238E27FC236}">
                    <a16:creationId xmlns:a16="http://schemas.microsoft.com/office/drawing/2014/main" id="{2674CAE4-A1C2-454C-8907-EDF9CCB6839F}"/>
                  </a:ext>
                </a:extLst>
              </p:cNvPr>
              <p:cNvSpPr/>
              <p:nvPr/>
            </p:nvSpPr>
            <p:spPr>
              <a:xfrm>
                <a:off x="4479652" y="1530322"/>
                <a:ext cx="472298" cy="380142"/>
              </a:xfrm>
              <a:custGeom>
                <a:avLst/>
                <a:gdLst/>
                <a:ahLst/>
                <a:cxnLst/>
                <a:rect l="0" t="0" r="0" b="0"/>
                <a:pathLst>
                  <a:path w="390525" h="314325">
                    <a:moveTo>
                      <a:pt x="110976" y="301466"/>
                    </a:moveTo>
                    <a:lnTo>
                      <a:pt x="295762" y="301466"/>
                    </a:lnTo>
                    <a:cubicBezTo>
                      <a:pt x="321479" y="301466"/>
                      <a:pt x="377677" y="239554"/>
                      <a:pt x="377677" y="212884"/>
                    </a:cubicBezTo>
                    <a:cubicBezTo>
                      <a:pt x="377677" y="212884"/>
                      <a:pt x="351007" y="21431"/>
                      <a:pt x="199559" y="21431"/>
                    </a:cubicBezTo>
                    <a:cubicBezTo>
                      <a:pt x="37634" y="21431"/>
                      <a:pt x="21441" y="212884"/>
                      <a:pt x="21441" y="212884"/>
                    </a:cubicBezTo>
                    <a:cubicBezTo>
                      <a:pt x="20489" y="239554"/>
                      <a:pt x="86211" y="301466"/>
                      <a:pt x="110976" y="301466"/>
                    </a:cubicBezTo>
                    <a:close/>
                  </a:path>
                </a:pathLst>
              </a:custGeom>
              <a:noFill/>
              <a:ln w="19050" cap="rnd">
                <a:solidFill>
                  <a:schemeClr val="tx2"/>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35" name="Freeform: Shape 234">
                <a:extLst>
                  <a:ext uri="{FF2B5EF4-FFF2-40B4-BE49-F238E27FC236}">
                    <a16:creationId xmlns:a16="http://schemas.microsoft.com/office/drawing/2014/main" id="{E7B90F04-25AA-4BAF-9F9B-56AAFC879F98}"/>
                  </a:ext>
                </a:extLst>
              </p:cNvPr>
              <p:cNvSpPr/>
              <p:nvPr/>
            </p:nvSpPr>
            <p:spPr>
              <a:xfrm>
                <a:off x="4568363" y="1278045"/>
                <a:ext cx="299506" cy="299506"/>
              </a:xfrm>
              <a:custGeom>
                <a:avLst/>
                <a:gdLst/>
                <a:ahLst/>
                <a:cxnLst/>
                <a:rect l="0" t="0" r="0" b="0"/>
                <a:pathLst>
                  <a:path w="247650" h="247650">
                    <a:moveTo>
                      <a:pt x="229076" y="125254"/>
                    </a:moveTo>
                    <a:cubicBezTo>
                      <a:pt x="229076" y="182593"/>
                      <a:pt x="182593" y="229076"/>
                      <a:pt x="125254" y="229076"/>
                    </a:cubicBezTo>
                    <a:cubicBezTo>
                      <a:pt x="67914" y="229076"/>
                      <a:pt x="21431" y="182593"/>
                      <a:pt x="21431" y="125254"/>
                    </a:cubicBezTo>
                    <a:cubicBezTo>
                      <a:pt x="21431" y="67914"/>
                      <a:pt x="67914" y="21431"/>
                      <a:pt x="125254" y="21431"/>
                    </a:cubicBezTo>
                    <a:cubicBezTo>
                      <a:pt x="182593" y="21431"/>
                      <a:pt x="229076" y="67914"/>
                      <a:pt x="229076" y="125254"/>
                    </a:cubicBezTo>
                    <a:close/>
                  </a:path>
                </a:pathLst>
              </a:custGeom>
              <a:noFill/>
              <a:ln w="19050" cap="rnd">
                <a:solidFill>
                  <a:schemeClr val="tx2"/>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39" name="Group 238">
              <a:extLst>
                <a:ext uri="{FF2B5EF4-FFF2-40B4-BE49-F238E27FC236}">
                  <a16:creationId xmlns:a16="http://schemas.microsoft.com/office/drawing/2014/main" id="{9D69D6A4-2E6B-460D-8D5E-1AF5B65F1E7D}"/>
                </a:ext>
              </a:extLst>
            </p:cNvPr>
            <p:cNvGrpSpPr>
              <a:grpSpLocks noChangeAspect="1"/>
            </p:cNvGrpSpPr>
            <p:nvPr/>
          </p:nvGrpSpPr>
          <p:grpSpPr>
            <a:xfrm>
              <a:off x="2308150" y="1887565"/>
              <a:ext cx="273154" cy="365760"/>
              <a:chOff x="4479652" y="1278045"/>
              <a:chExt cx="472298" cy="632419"/>
            </a:xfrm>
          </p:grpSpPr>
          <p:sp>
            <p:nvSpPr>
              <p:cNvPr id="240" name="Freeform: Shape 239">
                <a:extLst>
                  <a:ext uri="{FF2B5EF4-FFF2-40B4-BE49-F238E27FC236}">
                    <a16:creationId xmlns:a16="http://schemas.microsoft.com/office/drawing/2014/main" id="{E297C89A-F7FC-4E86-9973-24C7A4D75450}"/>
                  </a:ext>
                </a:extLst>
              </p:cNvPr>
              <p:cNvSpPr/>
              <p:nvPr/>
            </p:nvSpPr>
            <p:spPr>
              <a:xfrm>
                <a:off x="4479652" y="1530322"/>
                <a:ext cx="472298" cy="380142"/>
              </a:xfrm>
              <a:custGeom>
                <a:avLst/>
                <a:gdLst/>
                <a:ahLst/>
                <a:cxnLst/>
                <a:rect l="0" t="0" r="0" b="0"/>
                <a:pathLst>
                  <a:path w="390525" h="314325">
                    <a:moveTo>
                      <a:pt x="110976" y="301466"/>
                    </a:moveTo>
                    <a:lnTo>
                      <a:pt x="295762" y="301466"/>
                    </a:lnTo>
                    <a:cubicBezTo>
                      <a:pt x="321479" y="301466"/>
                      <a:pt x="377677" y="239554"/>
                      <a:pt x="377677" y="212884"/>
                    </a:cubicBezTo>
                    <a:cubicBezTo>
                      <a:pt x="377677" y="212884"/>
                      <a:pt x="351007" y="21431"/>
                      <a:pt x="199559" y="21431"/>
                    </a:cubicBezTo>
                    <a:cubicBezTo>
                      <a:pt x="37634" y="21431"/>
                      <a:pt x="21441" y="212884"/>
                      <a:pt x="21441" y="212884"/>
                    </a:cubicBezTo>
                    <a:cubicBezTo>
                      <a:pt x="20489" y="239554"/>
                      <a:pt x="86211" y="301466"/>
                      <a:pt x="110976" y="301466"/>
                    </a:cubicBezTo>
                    <a:close/>
                  </a:path>
                </a:pathLst>
              </a:custGeom>
              <a:noFill/>
              <a:ln w="19050" cap="rnd">
                <a:solidFill>
                  <a:schemeClr val="tx2"/>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41" name="Freeform: Shape 240">
                <a:extLst>
                  <a:ext uri="{FF2B5EF4-FFF2-40B4-BE49-F238E27FC236}">
                    <a16:creationId xmlns:a16="http://schemas.microsoft.com/office/drawing/2014/main" id="{19A67F4C-B53E-4501-AF9A-367DA16D062F}"/>
                  </a:ext>
                </a:extLst>
              </p:cNvPr>
              <p:cNvSpPr/>
              <p:nvPr/>
            </p:nvSpPr>
            <p:spPr>
              <a:xfrm>
                <a:off x="4568363" y="1278045"/>
                <a:ext cx="299506" cy="299506"/>
              </a:xfrm>
              <a:custGeom>
                <a:avLst/>
                <a:gdLst/>
                <a:ahLst/>
                <a:cxnLst/>
                <a:rect l="0" t="0" r="0" b="0"/>
                <a:pathLst>
                  <a:path w="247650" h="247650">
                    <a:moveTo>
                      <a:pt x="229076" y="125254"/>
                    </a:moveTo>
                    <a:cubicBezTo>
                      <a:pt x="229076" y="182593"/>
                      <a:pt x="182593" y="229076"/>
                      <a:pt x="125254" y="229076"/>
                    </a:cubicBezTo>
                    <a:cubicBezTo>
                      <a:pt x="67914" y="229076"/>
                      <a:pt x="21431" y="182593"/>
                      <a:pt x="21431" y="125254"/>
                    </a:cubicBezTo>
                    <a:cubicBezTo>
                      <a:pt x="21431" y="67914"/>
                      <a:pt x="67914" y="21431"/>
                      <a:pt x="125254" y="21431"/>
                    </a:cubicBezTo>
                    <a:cubicBezTo>
                      <a:pt x="182593" y="21431"/>
                      <a:pt x="229076" y="67914"/>
                      <a:pt x="229076" y="125254"/>
                    </a:cubicBezTo>
                    <a:close/>
                  </a:path>
                </a:pathLst>
              </a:custGeom>
              <a:noFill/>
              <a:ln w="19050" cap="rnd">
                <a:solidFill>
                  <a:schemeClr val="tx2"/>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42" name="Group 241">
              <a:extLst>
                <a:ext uri="{FF2B5EF4-FFF2-40B4-BE49-F238E27FC236}">
                  <a16:creationId xmlns:a16="http://schemas.microsoft.com/office/drawing/2014/main" id="{B7A5B3CB-B4F7-4843-9C87-6B783AE472A2}"/>
                </a:ext>
              </a:extLst>
            </p:cNvPr>
            <p:cNvGrpSpPr>
              <a:grpSpLocks noChangeAspect="1"/>
            </p:cNvGrpSpPr>
            <p:nvPr/>
          </p:nvGrpSpPr>
          <p:grpSpPr>
            <a:xfrm>
              <a:off x="1627611" y="2346864"/>
              <a:ext cx="273154" cy="365760"/>
              <a:chOff x="4479652" y="1278045"/>
              <a:chExt cx="472298" cy="632419"/>
            </a:xfrm>
          </p:grpSpPr>
          <p:sp>
            <p:nvSpPr>
              <p:cNvPr id="243" name="Freeform: Shape 242">
                <a:extLst>
                  <a:ext uri="{FF2B5EF4-FFF2-40B4-BE49-F238E27FC236}">
                    <a16:creationId xmlns:a16="http://schemas.microsoft.com/office/drawing/2014/main" id="{2492DE1C-40B0-4A9B-860B-1C28078AE294}"/>
                  </a:ext>
                </a:extLst>
              </p:cNvPr>
              <p:cNvSpPr/>
              <p:nvPr/>
            </p:nvSpPr>
            <p:spPr>
              <a:xfrm>
                <a:off x="4479652" y="1530322"/>
                <a:ext cx="472298" cy="380142"/>
              </a:xfrm>
              <a:custGeom>
                <a:avLst/>
                <a:gdLst/>
                <a:ahLst/>
                <a:cxnLst/>
                <a:rect l="0" t="0" r="0" b="0"/>
                <a:pathLst>
                  <a:path w="390525" h="314325">
                    <a:moveTo>
                      <a:pt x="110976" y="301466"/>
                    </a:moveTo>
                    <a:lnTo>
                      <a:pt x="295762" y="301466"/>
                    </a:lnTo>
                    <a:cubicBezTo>
                      <a:pt x="321479" y="301466"/>
                      <a:pt x="377677" y="239554"/>
                      <a:pt x="377677" y="212884"/>
                    </a:cubicBezTo>
                    <a:cubicBezTo>
                      <a:pt x="377677" y="212884"/>
                      <a:pt x="351007" y="21431"/>
                      <a:pt x="199559" y="21431"/>
                    </a:cubicBezTo>
                    <a:cubicBezTo>
                      <a:pt x="37634" y="21431"/>
                      <a:pt x="21441" y="212884"/>
                      <a:pt x="21441" y="212884"/>
                    </a:cubicBezTo>
                    <a:cubicBezTo>
                      <a:pt x="20489" y="239554"/>
                      <a:pt x="86211" y="301466"/>
                      <a:pt x="110976" y="301466"/>
                    </a:cubicBezTo>
                    <a:close/>
                  </a:path>
                </a:pathLst>
              </a:custGeom>
              <a:noFill/>
              <a:ln w="19050" cap="rnd">
                <a:solidFill>
                  <a:schemeClr val="tx2"/>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44" name="Freeform: Shape 243">
                <a:extLst>
                  <a:ext uri="{FF2B5EF4-FFF2-40B4-BE49-F238E27FC236}">
                    <a16:creationId xmlns:a16="http://schemas.microsoft.com/office/drawing/2014/main" id="{2CD550DC-B294-4428-B04F-1A9BE992C25A}"/>
                  </a:ext>
                </a:extLst>
              </p:cNvPr>
              <p:cNvSpPr/>
              <p:nvPr/>
            </p:nvSpPr>
            <p:spPr>
              <a:xfrm>
                <a:off x="4568363" y="1278045"/>
                <a:ext cx="299506" cy="299506"/>
              </a:xfrm>
              <a:custGeom>
                <a:avLst/>
                <a:gdLst/>
                <a:ahLst/>
                <a:cxnLst/>
                <a:rect l="0" t="0" r="0" b="0"/>
                <a:pathLst>
                  <a:path w="247650" h="247650">
                    <a:moveTo>
                      <a:pt x="229076" y="125254"/>
                    </a:moveTo>
                    <a:cubicBezTo>
                      <a:pt x="229076" y="182593"/>
                      <a:pt x="182593" y="229076"/>
                      <a:pt x="125254" y="229076"/>
                    </a:cubicBezTo>
                    <a:cubicBezTo>
                      <a:pt x="67914" y="229076"/>
                      <a:pt x="21431" y="182593"/>
                      <a:pt x="21431" y="125254"/>
                    </a:cubicBezTo>
                    <a:cubicBezTo>
                      <a:pt x="21431" y="67914"/>
                      <a:pt x="67914" y="21431"/>
                      <a:pt x="125254" y="21431"/>
                    </a:cubicBezTo>
                    <a:cubicBezTo>
                      <a:pt x="182593" y="21431"/>
                      <a:pt x="229076" y="67914"/>
                      <a:pt x="229076" y="125254"/>
                    </a:cubicBezTo>
                    <a:close/>
                  </a:path>
                </a:pathLst>
              </a:custGeom>
              <a:noFill/>
              <a:ln w="19050" cap="rnd">
                <a:solidFill>
                  <a:schemeClr val="tx2"/>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8" name="Freeform: Shape 7">
              <a:extLst>
                <a:ext uri="{FF2B5EF4-FFF2-40B4-BE49-F238E27FC236}">
                  <a16:creationId xmlns:a16="http://schemas.microsoft.com/office/drawing/2014/main" id="{255FA3CD-272A-4FD4-8F65-D8845572A0BF}"/>
                </a:ext>
              </a:extLst>
            </p:cNvPr>
            <p:cNvSpPr/>
            <p:nvPr/>
          </p:nvSpPr>
          <p:spPr>
            <a:xfrm>
              <a:off x="1879802" y="1249547"/>
              <a:ext cx="349731" cy="83800"/>
            </a:xfrm>
            <a:custGeom>
              <a:avLst/>
              <a:gdLst>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0 h 3643"/>
                <a:gd name="connsiteX1" fmla="*/ 0 w 349731"/>
                <a:gd name="connsiteY1" fmla="*/ 3643 h 3643"/>
                <a:gd name="connsiteX0" fmla="*/ 10000 w 10000"/>
                <a:gd name="connsiteY0" fmla="*/ 98924 h 108924"/>
                <a:gd name="connsiteX1" fmla="*/ 0 w 10000"/>
                <a:gd name="connsiteY1" fmla="*/ 108924 h 108924"/>
                <a:gd name="connsiteX0" fmla="*/ 10000 w 10000"/>
                <a:gd name="connsiteY0" fmla="*/ 153132 h 163132"/>
                <a:gd name="connsiteX1" fmla="*/ 0 w 10000"/>
                <a:gd name="connsiteY1" fmla="*/ 163132 h 163132"/>
                <a:gd name="connsiteX0" fmla="*/ 10000 w 10000"/>
                <a:gd name="connsiteY0" fmla="*/ 171252 h 181252"/>
                <a:gd name="connsiteX1" fmla="*/ 0 w 10000"/>
                <a:gd name="connsiteY1" fmla="*/ 181252 h 181252"/>
                <a:gd name="connsiteX0" fmla="*/ 10000 w 10000"/>
                <a:gd name="connsiteY0" fmla="*/ 198430 h 208430"/>
                <a:gd name="connsiteX1" fmla="*/ 0 w 10000"/>
                <a:gd name="connsiteY1" fmla="*/ 208430 h 208430"/>
                <a:gd name="connsiteX0" fmla="*/ 10000 w 10000"/>
                <a:gd name="connsiteY0" fmla="*/ 220030 h 230030"/>
                <a:gd name="connsiteX1" fmla="*/ 0 w 10000"/>
                <a:gd name="connsiteY1" fmla="*/ 230030 h 230030"/>
              </a:gdLst>
              <a:ahLst/>
              <a:cxnLst>
                <a:cxn ang="0">
                  <a:pos x="connsiteX0" y="connsiteY0"/>
                </a:cxn>
                <a:cxn ang="0">
                  <a:pos x="connsiteX1" y="connsiteY1"/>
                </a:cxn>
              </a:cxnLst>
              <a:rect l="l" t="t" r="r" b="b"/>
              <a:pathLst>
                <a:path w="10000" h="230030">
                  <a:moveTo>
                    <a:pt x="10000" y="220030"/>
                  </a:moveTo>
                  <a:cubicBezTo>
                    <a:pt x="7292" y="-76641"/>
                    <a:pt x="2292" y="-73308"/>
                    <a:pt x="0" y="230030"/>
                  </a:cubicBezTo>
                </a:path>
              </a:pathLst>
            </a:custGeom>
            <a:noFill/>
            <a:ln w="1270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5" name="Freeform: Shape 244">
              <a:extLst>
                <a:ext uri="{FF2B5EF4-FFF2-40B4-BE49-F238E27FC236}">
                  <a16:creationId xmlns:a16="http://schemas.microsoft.com/office/drawing/2014/main" id="{FC91BD8A-D039-43C7-9FD9-682A0660CAA9}"/>
                </a:ext>
              </a:extLst>
            </p:cNvPr>
            <p:cNvSpPr/>
            <p:nvPr/>
          </p:nvSpPr>
          <p:spPr>
            <a:xfrm>
              <a:off x="1058959" y="1300241"/>
              <a:ext cx="451748" cy="219561"/>
            </a:xfrm>
            <a:custGeom>
              <a:avLst/>
              <a:gdLst>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0 h 3643"/>
                <a:gd name="connsiteX1" fmla="*/ 0 w 349731"/>
                <a:gd name="connsiteY1" fmla="*/ 3643 h 3643"/>
                <a:gd name="connsiteX0" fmla="*/ 10000 w 10000"/>
                <a:gd name="connsiteY0" fmla="*/ 98924 h 108924"/>
                <a:gd name="connsiteX1" fmla="*/ 0 w 10000"/>
                <a:gd name="connsiteY1" fmla="*/ 108924 h 108924"/>
                <a:gd name="connsiteX0" fmla="*/ 10000 w 10000"/>
                <a:gd name="connsiteY0" fmla="*/ 153132 h 163132"/>
                <a:gd name="connsiteX1" fmla="*/ 0 w 10000"/>
                <a:gd name="connsiteY1" fmla="*/ 163132 h 163132"/>
                <a:gd name="connsiteX0" fmla="*/ 10000 w 10000"/>
                <a:gd name="connsiteY0" fmla="*/ 171252 h 181252"/>
                <a:gd name="connsiteX1" fmla="*/ 0 w 10000"/>
                <a:gd name="connsiteY1" fmla="*/ 181252 h 181252"/>
                <a:gd name="connsiteX0" fmla="*/ 10000 w 10000"/>
                <a:gd name="connsiteY0" fmla="*/ 198430 h 208430"/>
                <a:gd name="connsiteX1" fmla="*/ 0 w 10000"/>
                <a:gd name="connsiteY1" fmla="*/ 208430 h 208430"/>
                <a:gd name="connsiteX0" fmla="*/ 10000 w 10000"/>
                <a:gd name="connsiteY0" fmla="*/ 220030 h 230030"/>
                <a:gd name="connsiteX1" fmla="*/ 0 w 10000"/>
                <a:gd name="connsiteY1" fmla="*/ 230030 h 230030"/>
                <a:gd name="connsiteX0" fmla="*/ 12917 w 12917"/>
                <a:gd name="connsiteY0" fmla="*/ 541281 h 541281"/>
                <a:gd name="connsiteX1" fmla="*/ 0 w 12917"/>
                <a:gd name="connsiteY1" fmla="*/ 101276 h 541281"/>
                <a:gd name="connsiteX0" fmla="*/ 12917 w 12917"/>
                <a:gd name="connsiteY0" fmla="*/ 602692 h 602692"/>
                <a:gd name="connsiteX1" fmla="*/ 0 w 12917"/>
                <a:gd name="connsiteY1" fmla="*/ 162687 h 602692"/>
                <a:gd name="connsiteX0" fmla="*/ 12917 w 12917"/>
                <a:gd name="connsiteY0" fmla="*/ 602692 h 602692"/>
                <a:gd name="connsiteX1" fmla="*/ 0 w 12917"/>
                <a:gd name="connsiteY1" fmla="*/ 162687 h 602692"/>
              </a:gdLst>
              <a:ahLst/>
              <a:cxnLst>
                <a:cxn ang="0">
                  <a:pos x="connsiteX0" y="connsiteY0"/>
                </a:cxn>
                <a:cxn ang="0">
                  <a:pos x="connsiteX1" y="connsiteY1"/>
                </a:cxn>
              </a:cxnLst>
              <a:rect l="l" t="t" r="r" b="b"/>
              <a:pathLst>
                <a:path w="12917" h="602692">
                  <a:moveTo>
                    <a:pt x="12917" y="602692"/>
                  </a:moveTo>
                  <a:cubicBezTo>
                    <a:pt x="11459" y="-33980"/>
                    <a:pt x="3334" y="-140650"/>
                    <a:pt x="0" y="162687"/>
                  </a:cubicBezTo>
                </a:path>
              </a:pathLst>
            </a:custGeom>
            <a:noFill/>
            <a:ln w="1270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6" name="Freeform: Shape 245">
              <a:extLst>
                <a:ext uri="{FF2B5EF4-FFF2-40B4-BE49-F238E27FC236}">
                  <a16:creationId xmlns:a16="http://schemas.microsoft.com/office/drawing/2014/main" id="{B2D42647-D25D-4001-B893-BCC92465528E}"/>
                </a:ext>
              </a:extLst>
            </p:cNvPr>
            <p:cNvSpPr/>
            <p:nvPr/>
          </p:nvSpPr>
          <p:spPr>
            <a:xfrm>
              <a:off x="1193047" y="1935922"/>
              <a:ext cx="459022" cy="364302"/>
            </a:xfrm>
            <a:custGeom>
              <a:avLst/>
              <a:gdLst>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0 h 3643"/>
                <a:gd name="connsiteX1" fmla="*/ 0 w 349731"/>
                <a:gd name="connsiteY1" fmla="*/ 3643 h 3643"/>
                <a:gd name="connsiteX0" fmla="*/ 10000 w 10000"/>
                <a:gd name="connsiteY0" fmla="*/ 98924 h 108924"/>
                <a:gd name="connsiteX1" fmla="*/ 0 w 10000"/>
                <a:gd name="connsiteY1" fmla="*/ 108924 h 108924"/>
                <a:gd name="connsiteX0" fmla="*/ 10000 w 10000"/>
                <a:gd name="connsiteY0" fmla="*/ 153132 h 163132"/>
                <a:gd name="connsiteX1" fmla="*/ 0 w 10000"/>
                <a:gd name="connsiteY1" fmla="*/ 163132 h 163132"/>
                <a:gd name="connsiteX0" fmla="*/ 10000 w 10000"/>
                <a:gd name="connsiteY0" fmla="*/ 171252 h 181252"/>
                <a:gd name="connsiteX1" fmla="*/ 0 w 10000"/>
                <a:gd name="connsiteY1" fmla="*/ 181252 h 181252"/>
                <a:gd name="connsiteX0" fmla="*/ 10000 w 10000"/>
                <a:gd name="connsiteY0" fmla="*/ 198430 h 208430"/>
                <a:gd name="connsiteX1" fmla="*/ 0 w 10000"/>
                <a:gd name="connsiteY1" fmla="*/ 208430 h 208430"/>
                <a:gd name="connsiteX0" fmla="*/ 10000 w 10000"/>
                <a:gd name="connsiteY0" fmla="*/ 220030 h 230030"/>
                <a:gd name="connsiteX1" fmla="*/ 0 w 10000"/>
                <a:gd name="connsiteY1" fmla="*/ 230030 h 230030"/>
                <a:gd name="connsiteX0" fmla="*/ 12917 w 12917"/>
                <a:gd name="connsiteY0" fmla="*/ 541281 h 541281"/>
                <a:gd name="connsiteX1" fmla="*/ 0 w 12917"/>
                <a:gd name="connsiteY1" fmla="*/ 101276 h 541281"/>
                <a:gd name="connsiteX0" fmla="*/ 12917 w 12917"/>
                <a:gd name="connsiteY0" fmla="*/ 602692 h 602692"/>
                <a:gd name="connsiteX1" fmla="*/ 0 w 12917"/>
                <a:gd name="connsiteY1" fmla="*/ 162687 h 602692"/>
                <a:gd name="connsiteX0" fmla="*/ 12917 w 12917"/>
                <a:gd name="connsiteY0" fmla="*/ 602692 h 602692"/>
                <a:gd name="connsiteX1" fmla="*/ 0 w 12917"/>
                <a:gd name="connsiteY1" fmla="*/ 162687 h 602692"/>
                <a:gd name="connsiteX0" fmla="*/ 13125 w 13125"/>
                <a:gd name="connsiteY0" fmla="*/ 170134 h 1170138"/>
                <a:gd name="connsiteX1" fmla="*/ 0 w 13125"/>
                <a:gd name="connsiteY1" fmla="*/ 1170138 h 1170138"/>
                <a:gd name="connsiteX0" fmla="*/ 13125 w 13125"/>
                <a:gd name="connsiteY0" fmla="*/ 0 h 1000004"/>
                <a:gd name="connsiteX1" fmla="*/ 0 w 13125"/>
                <a:gd name="connsiteY1" fmla="*/ 1000004 h 1000004"/>
                <a:gd name="connsiteX0" fmla="*/ 13125 w 13125"/>
                <a:gd name="connsiteY0" fmla="*/ 0 h 1000004"/>
                <a:gd name="connsiteX1" fmla="*/ 0 w 13125"/>
                <a:gd name="connsiteY1" fmla="*/ 1000004 h 1000004"/>
                <a:gd name="connsiteX0" fmla="*/ 13125 w 13125"/>
                <a:gd name="connsiteY0" fmla="*/ 0 h 1000004"/>
                <a:gd name="connsiteX1" fmla="*/ 0 w 13125"/>
                <a:gd name="connsiteY1" fmla="*/ 1000004 h 1000004"/>
                <a:gd name="connsiteX0" fmla="*/ 13125 w 13125"/>
                <a:gd name="connsiteY0" fmla="*/ 0 h 1000004"/>
                <a:gd name="connsiteX1" fmla="*/ 0 w 13125"/>
                <a:gd name="connsiteY1" fmla="*/ 1000004 h 1000004"/>
              </a:gdLst>
              <a:ahLst/>
              <a:cxnLst>
                <a:cxn ang="0">
                  <a:pos x="connsiteX0" y="connsiteY0"/>
                </a:cxn>
                <a:cxn ang="0">
                  <a:pos x="connsiteX1" y="connsiteY1"/>
                </a:cxn>
              </a:cxnLst>
              <a:rect l="l" t="t" r="r" b="b"/>
              <a:pathLst>
                <a:path w="13125" h="1000004">
                  <a:moveTo>
                    <a:pt x="13125" y="0"/>
                  </a:moveTo>
                  <a:cubicBezTo>
                    <a:pt x="11980" y="713337"/>
                    <a:pt x="5938" y="976669"/>
                    <a:pt x="0" y="1000004"/>
                  </a:cubicBezTo>
                </a:path>
              </a:pathLst>
            </a:custGeom>
            <a:noFill/>
            <a:ln w="1270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7" name="Freeform: Shape 246">
              <a:extLst>
                <a:ext uri="{FF2B5EF4-FFF2-40B4-BE49-F238E27FC236}">
                  <a16:creationId xmlns:a16="http://schemas.microsoft.com/office/drawing/2014/main" id="{711F29F7-46D8-4F78-B8B4-62FEA2D954F5}"/>
                </a:ext>
              </a:extLst>
            </p:cNvPr>
            <p:cNvSpPr/>
            <p:nvPr/>
          </p:nvSpPr>
          <p:spPr>
            <a:xfrm>
              <a:off x="1967028" y="1789028"/>
              <a:ext cx="378899" cy="266258"/>
            </a:xfrm>
            <a:custGeom>
              <a:avLst/>
              <a:gdLst>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0 h 3643"/>
                <a:gd name="connsiteX1" fmla="*/ 0 w 349731"/>
                <a:gd name="connsiteY1" fmla="*/ 3643 h 3643"/>
                <a:gd name="connsiteX0" fmla="*/ 10000 w 10000"/>
                <a:gd name="connsiteY0" fmla="*/ 98924 h 108924"/>
                <a:gd name="connsiteX1" fmla="*/ 0 w 10000"/>
                <a:gd name="connsiteY1" fmla="*/ 108924 h 108924"/>
                <a:gd name="connsiteX0" fmla="*/ 10000 w 10000"/>
                <a:gd name="connsiteY0" fmla="*/ 153132 h 163132"/>
                <a:gd name="connsiteX1" fmla="*/ 0 w 10000"/>
                <a:gd name="connsiteY1" fmla="*/ 163132 h 163132"/>
                <a:gd name="connsiteX0" fmla="*/ 10000 w 10000"/>
                <a:gd name="connsiteY0" fmla="*/ 171252 h 181252"/>
                <a:gd name="connsiteX1" fmla="*/ 0 w 10000"/>
                <a:gd name="connsiteY1" fmla="*/ 181252 h 181252"/>
                <a:gd name="connsiteX0" fmla="*/ 10000 w 10000"/>
                <a:gd name="connsiteY0" fmla="*/ 198430 h 208430"/>
                <a:gd name="connsiteX1" fmla="*/ 0 w 10000"/>
                <a:gd name="connsiteY1" fmla="*/ 208430 h 208430"/>
                <a:gd name="connsiteX0" fmla="*/ 10000 w 10000"/>
                <a:gd name="connsiteY0" fmla="*/ 220030 h 230030"/>
                <a:gd name="connsiteX1" fmla="*/ 0 w 10000"/>
                <a:gd name="connsiteY1" fmla="*/ 230030 h 230030"/>
                <a:gd name="connsiteX0" fmla="*/ 12917 w 12917"/>
                <a:gd name="connsiteY0" fmla="*/ 541281 h 541281"/>
                <a:gd name="connsiteX1" fmla="*/ 0 w 12917"/>
                <a:gd name="connsiteY1" fmla="*/ 101276 h 541281"/>
                <a:gd name="connsiteX0" fmla="*/ 12917 w 12917"/>
                <a:gd name="connsiteY0" fmla="*/ 602692 h 602692"/>
                <a:gd name="connsiteX1" fmla="*/ 0 w 12917"/>
                <a:gd name="connsiteY1" fmla="*/ 162687 h 602692"/>
                <a:gd name="connsiteX0" fmla="*/ 12917 w 12917"/>
                <a:gd name="connsiteY0" fmla="*/ 602692 h 602692"/>
                <a:gd name="connsiteX1" fmla="*/ 0 w 12917"/>
                <a:gd name="connsiteY1" fmla="*/ 162687 h 602692"/>
                <a:gd name="connsiteX0" fmla="*/ 10834 w 10834"/>
                <a:gd name="connsiteY0" fmla="*/ 808190 h 808190"/>
                <a:gd name="connsiteX1" fmla="*/ 0 w 10834"/>
                <a:gd name="connsiteY1" fmla="*/ 108183 h 808190"/>
                <a:gd name="connsiteX0" fmla="*/ 10834 w 10834"/>
                <a:gd name="connsiteY0" fmla="*/ 717896 h 717896"/>
                <a:gd name="connsiteX1" fmla="*/ 0 w 10834"/>
                <a:gd name="connsiteY1" fmla="*/ 17889 h 717896"/>
                <a:gd name="connsiteX0" fmla="*/ 10834 w 10834"/>
                <a:gd name="connsiteY0" fmla="*/ 710828 h 710828"/>
                <a:gd name="connsiteX1" fmla="*/ 0 w 10834"/>
                <a:gd name="connsiteY1" fmla="*/ 10821 h 710828"/>
                <a:gd name="connsiteX0" fmla="*/ 10834 w 10834"/>
                <a:gd name="connsiteY0" fmla="*/ 730875 h 730875"/>
                <a:gd name="connsiteX1" fmla="*/ 0 w 10834"/>
                <a:gd name="connsiteY1" fmla="*/ 30868 h 730875"/>
              </a:gdLst>
              <a:ahLst/>
              <a:cxnLst>
                <a:cxn ang="0">
                  <a:pos x="connsiteX0" y="connsiteY0"/>
                </a:cxn>
                <a:cxn ang="0">
                  <a:pos x="connsiteX1" y="connsiteY1"/>
                </a:cxn>
              </a:cxnLst>
              <a:rect l="l" t="t" r="r" b="b"/>
              <a:pathLst>
                <a:path w="10834" h="730875">
                  <a:moveTo>
                    <a:pt x="10834" y="730875"/>
                  </a:moveTo>
                  <a:cubicBezTo>
                    <a:pt x="10418" y="264206"/>
                    <a:pt x="5834" y="-112470"/>
                    <a:pt x="0" y="30868"/>
                  </a:cubicBezTo>
                </a:path>
              </a:pathLst>
            </a:custGeom>
            <a:noFill/>
            <a:ln w="1270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8" name="Freeform: Shape 247">
              <a:extLst>
                <a:ext uri="{FF2B5EF4-FFF2-40B4-BE49-F238E27FC236}">
                  <a16:creationId xmlns:a16="http://schemas.microsoft.com/office/drawing/2014/main" id="{C8A51454-5D15-4B98-91AB-0C0D6C4718E1}"/>
                </a:ext>
              </a:extLst>
            </p:cNvPr>
            <p:cNvSpPr/>
            <p:nvPr/>
          </p:nvSpPr>
          <p:spPr>
            <a:xfrm>
              <a:off x="1320597" y="1975572"/>
              <a:ext cx="347079" cy="542823"/>
            </a:xfrm>
            <a:custGeom>
              <a:avLst/>
              <a:gdLst>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102005 h 105648"/>
                <a:gd name="connsiteX1" fmla="*/ 171223 w 349731"/>
                <a:gd name="connsiteY1" fmla="*/ 0 h 105648"/>
                <a:gd name="connsiteX2" fmla="*/ 0 w 349731"/>
                <a:gd name="connsiteY2" fmla="*/ 105648 h 105648"/>
                <a:gd name="connsiteX0" fmla="*/ 349731 w 349731"/>
                <a:gd name="connsiteY0" fmla="*/ 0 h 3643"/>
                <a:gd name="connsiteX1" fmla="*/ 0 w 349731"/>
                <a:gd name="connsiteY1" fmla="*/ 3643 h 3643"/>
                <a:gd name="connsiteX0" fmla="*/ 10000 w 10000"/>
                <a:gd name="connsiteY0" fmla="*/ 98924 h 108924"/>
                <a:gd name="connsiteX1" fmla="*/ 0 w 10000"/>
                <a:gd name="connsiteY1" fmla="*/ 108924 h 108924"/>
                <a:gd name="connsiteX0" fmla="*/ 10000 w 10000"/>
                <a:gd name="connsiteY0" fmla="*/ 153132 h 163132"/>
                <a:gd name="connsiteX1" fmla="*/ 0 w 10000"/>
                <a:gd name="connsiteY1" fmla="*/ 163132 h 163132"/>
                <a:gd name="connsiteX0" fmla="*/ 10000 w 10000"/>
                <a:gd name="connsiteY0" fmla="*/ 171252 h 181252"/>
                <a:gd name="connsiteX1" fmla="*/ 0 w 10000"/>
                <a:gd name="connsiteY1" fmla="*/ 181252 h 181252"/>
                <a:gd name="connsiteX0" fmla="*/ 10000 w 10000"/>
                <a:gd name="connsiteY0" fmla="*/ 198430 h 208430"/>
                <a:gd name="connsiteX1" fmla="*/ 0 w 10000"/>
                <a:gd name="connsiteY1" fmla="*/ 208430 h 208430"/>
                <a:gd name="connsiteX0" fmla="*/ 10000 w 10000"/>
                <a:gd name="connsiteY0" fmla="*/ 220030 h 230030"/>
                <a:gd name="connsiteX1" fmla="*/ 0 w 10000"/>
                <a:gd name="connsiteY1" fmla="*/ 230030 h 230030"/>
                <a:gd name="connsiteX0" fmla="*/ 12917 w 12917"/>
                <a:gd name="connsiteY0" fmla="*/ 541281 h 541281"/>
                <a:gd name="connsiteX1" fmla="*/ 0 w 12917"/>
                <a:gd name="connsiteY1" fmla="*/ 101276 h 541281"/>
                <a:gd name="connsiteX0" fmla="*/ 12917 w 12917"/>
                <a:gd name="connsiteY0" fmla="*/ 602692 h 602692"/>
                <a:gd name="connsiteX1" fmla="*/ 0 w 12917"/>
                <a:gd name="connsiteY1" fmla="*/ 162687 h 602692"/>
                <a:gd name="connsiteX0" fmla="*/ 12917 w 12917"/>
                <a:gd name="connsiteY0" fmla="*/ 602692 h 602692"/>
                <a:gd name="connsiteX1" fmla="*/ 0 w 12917"/>
                <a:gd name="connsiteY1" fmla="*/ 162687 h 602692"/>
                <a:gd name="connsiteX0" fmla="*/ 13125 w 13125"/>
                <a:gd name="connsiteY0" fmla="*/ 170134 h 1170138"/>
                <a:gd name="connsiteX1" fmla="*/ 0 w 13125"/>
                <a:gd name="connsiteY1" fmla="*/ 1170138 h 1170138"/>
                <a:gd name="connsiteX0" fmla="*/ 13125 w 13125"/>
                <a:gd name="connsiteY0" fmla="*/ 0 h 1000004"/>
                <a:gd name="connsiteX1" fmla="*/ 0 w 13125"/>
                <a:gd name="connsiteY1" fmla="*/ 1000004 h 1000004"/>
                <a:gd name="connsiteX0" fmla="*/ 13125 w 13125"/>
                <a:gd name="connsiteY0" fmla="*/ 0 h 1000004"/>
                <a:gd name="connsiteX1" fmla="*/ 0 w 13125"/>
                <a:gd name="connsiteY1" fmla="*/ 1000004 h 1000004"/>
                <a:gd name="connsiteX0" fmla="*/ 13125 w 13125"/>
                <a:gd name="connsiteY0" fmla="*/ 0 h 1000004"/>
                <a:gd name="connsiteX1" fmla="*/ 0 w 13125"/>
                <a:gd name="connsiteY1" fmla="*/ 1000004 h 1000004"/>
                <a:gd name="connsiteX0" fmla="*/ 13125 w 13125"/>
                <a:gd name="connsiteY0" fmla="*/ 0 h 1000004"/>
                <a:gd name="connsiteX1" fmla="*/ 0 w 13125"/>
                <a:gd name="connsiteY1" fmla="*/ 1000004 h 1000004"/>
                <a:gd name="connsiteX0" fmla="*/ 12604 w 12604"/>
                <a:gd name="connsiteY0" fmla="*/ 250414 h 509804"/>
                <a:gd name="connsiteX1" fmla="*/ 0 w 12604"/>
                <a:gd name="connsiteY1" fmla="*/ 409 h 509804"/>
                <a:gd name="connsiteX0" fmla="*/ 8021 w 8021"/>
                <a:gd name="connsiteY0" fmla="*/ 1470195 h 1612234"/>
                <a:gd name="connsiteX1" fmla="*/ 0 w 8021"/>
                <a:gd name="connsiteY1" fmla="*/ 184 h 1612234"/>
                <a:gd name="connsiteX0" fmla="*/ 10000 w 10000"/>
                <a:gd name="connsiteY0" fmla="*/ 9119 h 9119"/>
                <a:gd name="connsiteX1" fmla="*/ 0 w 10000"/>
                <a:gd name="connsiteY1" fmla="*/ 1 h 9119"/>
                <a:gd name="connsiteX0" fmla="*/ 12174 w 12174"/>
                <a:gd name="connsiteY0" fmla="*/ 9999 h 9999"/>
                <a:gd name="connsiteX1" fmla="*/ 2174 w 12174"/>
                <a:gd name="connsiteY1" fmla="*/ 0 h 9999"/>
                <a:gd name="connsiteX0" fmla="*/ 9812 w 9812"/>
                <a:gd name="connsiteY0" fmla="*/ 10000 h 10000"/>
                <a:gd name="connsiteX1" fmla="*/ 1598 w 9812"/>
                <a:gd name="connsiteY1" fmla="*/ 0 h 10000"/>
                <a:gd name="connsiteX0" fmla="*/ 10507 w 10507"/>
                <a:gd name="connsiteY0" fmla="*/ 10136 h 10136"/>
                <a:gd name="connsiteX1" fmla="*/ 1484 w 10507"/>
                <a:gd name="connsiteY1" fmla="*/ 0 h 10136"/>
                <a:gd name="connsiteX0" fmla="*/ 10358 w 10358"/>
                <a:gd name="connsiteY0" fmla="*/ 10136 h 10136"/>
                <a:gd name="connsiteX1" fmla="*/ 1335 w 10358"/>
                <a:gd name="connsiteY1" fmla="*/ 0 h 10136"/>
              </a:gdLst>
              <a:ahLst/>
              <a:cxnLst>
                <a:cxn ang="0">
                  <a:pos x="connsiteX0" y="connsiteY0"/>
                </a:cxn>
                <a:cxn ang="0">
                  <a:pos x="connsiteX1" y="connsiteY1"/>
                </a:cxn>
              </a:cxnLst>
              <a:rect l="l" t="t" r="r" b="b"/>
              <a:pathLst>
                <a:path w="10358" h="10136">
                  <a:moveTo>
                    <a:pt x="10358" y="10136"/>
                  </a:moveTo>
                  <a:cubicBezTo>
                    <a:pt x="683" y="10227"/>
                    <a:pt x="-1927" y="2698"/>
                    <a:pt x="1335" y="0"/>
                  </a:cubicBezTo>
                </a:path>
              </a:pathLst>
            </a:custGeom>
            <a:noFill/>
            <a:ln w="1270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4" name="Group 223">
              <a:extLst>
                <a:ext uri="{FF2B5EF4-FFF2-40B4-BE49-F238E27FC236}">
                  <a16:creationId xmlns:a16="http://schemas.microsoft.com/office/drawing/2014/main" id="{81909348-962B-40CC-9434-0514451A4D15}"/>
                </a:ext>
              </a:extLst>
            </p:cNvPr>
            <p:cNvGrpSpPr/>
            <p:nvPr/>
          </p:nvGrpSpPr>
          <p:grpSpPr>
            <a:xfrm>
              <a:off x="353828" y="1131499"/>
              <a:ext cx="432203" cy="432203"/>
              <a:chOff x="1440948" y="1145967"/>
              <a:chExt cx="486228" cy="486228"/>
            </a:xfrm>
          </p:grpSpPr>
          <p:sp>
            <p:nvSpPr>
              <p:cNvPr id="225" name="Oval 224">
                <a:extLst>
                  <a:ext uri="{FF2B5EF4-FFF2-40B4-BE49-F238E27FC236}">
                    <a16:creationId xmlns:a16="http://schemas.microsoft.com/office/drawing/2014/main" id="{5794E3F4-BABA-433B-B0AE-137195B02460}"/>
                  </a:ext>
                </a:extLst>
              </p:cNvPr>
              <p:cNvSpPr/>
              <p:nvPr/>
            </p:nvSpPr>
            <p:spPr>
              <a:xfrm>
                <a:off x="1440948" y="1145967"/>
                <a:ext cx="486228" cy="486228"/>
              </a:xfrm>
              <a:prstGeom prst="ellipse">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9645" eaLnBrk="0" fontAlgn="base" hangingPunct="0">
                  <a:spcBef>
                    <a:spcPct val="0"/>
                  </a:spcBef>
                  <a:spcAft>
                    <a:spcPct val="0"/>
                  </a:spcAft>
                </a:pPr>
                <a:endParaRPr lang="en-US" sz="563" dirty="0">
                  <a:solidFill>
                    <a:srgbClr val="FFFFFF"/>
                  </a:solidFill>
                  <a:latin typeface="Arial"/>
                </a:endParaRPr>
              </a:p>
            </p:txBody>
          </p:sp>
          <p:grpSp>
            <p:nvGrpSpPr>
              <p:cNvPr id="226" name="Group 225">
                <a:extLst>
                  <a:ext uri="{FF2B5EF4-FFF2-40B4-BE49-F238E27FC236}">
                    <a16:creationId xmlns:a16="http://schemas.microsoft.com/office/drawing/2014/main" id="{2B893BCA-5783-4154-A265-A5D98725F0F6}"/>
                  </a:ext>
                </a:extLst>
              </p:cNvPr>
              <p:cNvGrpSpPr/>
              <p:nvPr/>
            </p:nvGrpSpPr>
            <p:grpSpPr>
              <a:xfrm>
                <a:off x="1558089" y="1292850"/>
                <a:ext cx="251946" cy="244850"/>
                <a:chOff x="5068624" y="257331"/>
                <a:chExt cx="373609" cy="363085"/>
              </a:xfrm>
            </p:grpSpPr>
            <p:sp>
              <p:nvSpPr>
                <p:cNvPr id="227" name="Freeform 12">
                  <a:extLst>
                    <a:ext uri="{FF2B5EF4-FFF2-40B4-BE49-F238E27FC236}">
                      <a16:creationId xmlns:a16="http://schemas.microsoft.com/office/drawing/2014/main" id="{B1E5CBC3-1C94-445B-8661-530C1C639E1A}"/>
                    </a:ext>
                  </a:extLst>
                </p:cNvPr>
                <p:cNvSpPr>
                  <a:spLocks noEditPoints="1"/>
                </p:cNvSpPr>
                <p:nvPr/>
              </p:nvSpPr>
              <p:spPr bwMode="auto">
                <a:xfrm>
                  <a:off x="5068624" y="257331"/>
                  <a:ext cx="373609" cy="363085"/>
                </a:xfrm>
                <a:custGeom>
                  <a:avLst/>
                  <a:gdLst>
                    <a:gd name="T0" fmla="*/ 64 w 243"/>
                    <a:gd name="T1" fmla="*/ 236 h 236"/>
                    <a:gd name="T2" fmla="*/ 64 w 243"/>
                    <a:gd name="T3" fmla="*/ 159 h 236"/>
                    <a:gd name="T4" fmla="*/ 16 w 243"/>
                    <a:gd name="T5" fmla="*/ 159 h 236"/>
                    <a:gd name="T6" fmla="*/ 0 w 243"/>
                    <a:gd name="T7" fmla="*/ 143 h 236"/>
                    <a:gd name="T8" fmla="*/ 0 w 243"/>
                    <a:gd name="T9" fmla="*/ 16 h 236"/>
                    <a:gd name="T10" fmla="*/ 16 w 243"/>
                    <a:gd name="T11" fmla="*/ 0 h 236"/>
                    <a:gd name="T12" fmla="*/ 227 w 243"/>
                    <a:gd name="T13" fmla="*/ 0 h 236"/>
                    <a:gd name="T14" fmla="*/ 243 w 243"/>
                    <a:gd name="T15" fmla="*/ 16 h 236"/>
                    <a:gd name="T16" fmla="*/ 243 w 243"/>
                    <a:gd name="T17" fmla="*/ 143 h 236"/>
                    <a:gd name="T18" fmla="*/ 227 w 243"/>
                    <a:gd name="T19" fmla="*/ 159 h 236"/>
                    <a:gd name="T20" fmla="*/ 148 w 243"/>
                    <a:gd name="T21" fmla="*/ 159 h 236"/>
                    <a:gd name="T22" fmla="*/ 64 w 243"/>
                    <a:gd name="T23" fmla="*/ 236 h 236"/>
                    <a:gd name="T24" fmla="*/ 16 w 243"/>
                    <a:gd name="T25" fmla="*/ 16 h 236"/>
                    <a:gd name="T26" fmla="*/ 16 w 243"/>
                    <a:gd name="T27" fmla="*/ 143 h 236"/>
                    <a:gd name="T28" fmla="*/ 80 w 243"/>
                    <a:gd name="T29" fmla="*/ 143 h 236"/>
                    <a:gd name="T30" fmla="*/ 80 w 243"/>
                    <a:gd name="T31" fmla="*/ 200 h 236"/>
                    <a:gd name="T32" fmla="*/ 142 w 243"/>
                    <a:gd name="T33" fmla="*/ 143 h 236"/>
                    <a:gd name="T34" fmla="*/ 227 w 243"/>
                    <a:gd name="T35" fmla="*/ 143 h 236"/>
                    <a:gd name="T36" fmla="*/ 227 w 243"/>
                    <a:gd name="T37" fmla="*/ 16 h 236"/>
                    <a:gd name="T38" fmla="*/ 16 w 243"/>
                    <a:gd name="T39" fmla="*/ 1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236">
                      <a:moveTo>
                        <a:pt x="64" y="236"/>
                      </a:moveTo>
                      <a:cubicBezTo>
                        <a:pt x="64" y="159"/>
                        <a:pt x="64" y="159"/>
                        <a:pt x="64" y="159"/>
                      </a:cubicBezTo>
                      <a:cubicBezTo>
                        <a:pt x="16" y="159"/>
                        <a:pt x="16" y="159"/>
                        <a:pt x="16" y="159"/>
                      </a:cubicBezTo>
                      <a:cubicBezTo>
                        <a:pt x="7" y="159"/>
                        <a:pt x="0" y="151"/>
                        <a:pt x="0" y="143"/>
                      </a:cubicBezTo>
                      <a:cubicBezTo>
                        <a:pt x="0" y="16"/>
                        <a:pt x="0" y="16"/>
                        <a:pt x="0" y="16"/>
                      </a:cubicBezTo>
                      <a:cubicBezTo>
                        <a:pt x="0" y="8"/>
                        <a:pt x="7" y="0"/>
                        <a:pt x="16" y="0"/>
                      </a:cubicBezTo>
                      <a:cubicBezTo>
                        <a:pt x="227" y="0"/>
                        <a:pt x="227" y="0"/>
                        <a:pt x="227" y="0"/>
                      </a:cubicBezTo>
                      <a:cubicBezTo>
                        <a:pt x="236" y="0"/>
                        <a:pt x="243" y="8"/>
                        <a:pt x="243" y="16"/>
                      </a:cubicBezTo>
                      <a:cubicBezTo>
                        <a:pt x="243" y="143"/>
                        <a:pt x="243" y="143"/>
                        <a:pt x="243" y="143"/>
                      </a:cubicBezTo>
                      <a:cubicBezTo>
                        <a:pt x="243" y="151"/>
                        <a:pt x="236" y="159"/>
                        <a:pt x="227" y="159"/>
                      </a:cubicBezTo>
                      <a:cubicBezTo>
                        <a:pt x="148" y="159"/>
                        <a:pt x="148" y="159"/>
                        <a:pt x="148" y="159"/>
                      </a:cubicBezTo>
                      <a:lnTo>
                        <a:pt x="64" y="236"/>
                      </a:lnTo>
                      <a:close/>
                      <a:moveTo>
                        <a:pt x="16" y="16"/>
                      </a:moveTo>
                      <a:cubicBezTo>
                        <a:pt x="16" y="143"/>
                        <a:pt x="16" y="143"/>
                        <a:pt x="16" y="143"/>
                      </a:cubicBezTo>
                      <a:cubicBezTo>
                        <a:pt x="80" y="143"/>
                        <a:pt x="80" y="143"/>
                        <a:pt x="80" y="143"/>
                      </a:cubicBezTo>
                      <a:cubicBezTo>
                        <a:pt x="80" y="200"/>
                        <a:pt x="80" y="200"/>
                        <a:pt x="80" y="200"/>
                      </a:cubicBezTo>
                      <a:cubicBezTo>
                        <a:pt x="142" y="143"/>
                        <a:pt x="142" y="143"/>
                        <a:pt x="142" y="143"/>
                      </a:cubicBezTo>
                      <a:cubicBezTo>
                        <a:pt x="227" y="143"/>
                        <a:pt x="227" y="143"/>
                        <a:pt x="227" y="143"/>
                      </a:cubicBezTo>
                      <a:cubicBezTo>
                        <a:pt x="227" y="16"/>
                        <a:pt x="227" y="16"/>
                        <a:pt x="227" y="16"/>
                      </a:cubicBezTo>
                      <a:lnTo>
                        <a:pt x="16" y="16"/>
                      </a:lnTo>
                      <a:close/>
                    </a:path>
                  </a:pathLst>
                </a:custGeom>
                <a:solidFill>
                  <a:schemeClr val="tx1"/>
                </a:solidFill>
                <a:ln w="9525">
                  <a:noFill/>
                  <a:round/>
                  <a:headEnd/>
                  <a:tailEnd/>
                </a:ln>
                <a:extLst/>
              </p:spPr>
              <p:txBody>
                <a:bodyPr vert="horz" wrap="square" lIns="81280" tIns="40640" rIns="81280" bIns="40640" numCol="1" anchor="t" anchorCtr="0" compatLnSpc="1">
                  <a:prstTxWarp prst="textNoShape">
                    <a:avLst/>
                  </a:prstTxWarp>
                </a:bodyPr>
                <a:lstStyle/>
                <a:p>
                  <a:pPr defTabSz="812787">
                    <a:defRPr/>
                  </a:pPr>
                  <a:endParaRPr lang="en-US" sz="1600" kern="0" dirty="0">
                    <a:solidFill>
                      <a:prstClr val="white"/>
                    </a:solidFill>
                    <a:latin typeface="Arial" charset="0"/>
                  </a:endParaRPr>
                </a:p>
              </p:txBody>
            </p:sp>
            <p:sp>
              <p:nvSpPr>
                <p:cNvPr id="228" name="Oval 13">
                  <a:extLst>
                    <a:ext uri="{FF2B5EF4-FFF2-40B4-BE49-F238E27FC236}">
                      <a16:creationId xmlns:a16="http://schemas.microsoft.com/office/drawing/2014/main" id="{C3BF0F4F-8D18-4AA7-8DB5-D82EE8143F57}"/>
                    </a:ext>
                  </a:extLst>
                </p:cNvPr>
                <p:cNvSpPr>
                  <a:spLocks noChangeArrowheads="1"/>
                </p:cNvSpPr>
                <p:nvPr/>
              </p:nvSpPr>
              <p:spPr bwMode="auto">
                <a:xfrm>
                  <a:off x="5123500" y="345283"/>
                  <a:ext cx="61642" cy="6089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1280" tIns="40640" rIns="81280" bIns="40640" numCol="1" anchor="t" anchorCtr="0" compatLnSpc="1">
                  <a:prstTxWarp prst="textNoShape">
                    <a:avLst/>
                  </a:prstTxWarp>
                </a:bodyPr>
                <a:lstStyle/>
                <a:p>
                  <a:pPr defTabSz="812787">
                    <a:defRPr/>
                  </a:pPr>
                  <a:endParaRPr lang="en-US" sz="1600" kern="0" dirty="0">
                    <a:solidFill>
                      <a:prstClr val="white"/>
                    </a:solidFill>
                    <a:latin typeface="Arial" charset="0"/>
                  </a:endParaRPr>
                </a:p>
              </p:txBody>
            </p:sp>
            <p:sp>
              <p:nvSpPr>
                <p:cNvPr id="229" name="Oval 14">
                  <a:extLst>
                    <a:ext uri="{FF2B5EF4-FFF2-40B4-BE49-F238E27FC236}">
                      <a16:creationId xmlns:a16="http://schemas.microsoft.com/office/drawing/2014/main" id="{8C0D6386-91B0-4D57-8BD5-3ABF52BD5100}"/>
                    </a:ext>
                  </a:extLst>
                </p:cNvPr>
                <p:cNvSpPr>
                  <a:spLocks noChangeArrowheads="1"/>
                </p:cNvSpPr>
                <p:nvPr/>
              </p:nvSpPr>
              <p:spPr bwMode="auto">
                <a:xfrm>
                  <a:off x="5221976" y="345283"/>
                  <a:ext cx="61642" cy="6089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1280" tIns="40640" rIns="81280" bIns="40640" numCol="1" anchor="t" anchorCtr="0" compatLnSpc="1">
                  <a:prstTxWarp prst="textNoShape">
                    <a:avLst/>
                  </a:prstTxWarp>
                </a:bodyPr>
                <a:lstStyle/>
                <a:p>
                  <a:pPr defTabSz="812787">
                    <a:defRPr/>
                  </a:pPr>
                  <a:endParaRPr lang="en-US" sz="1600" kern="0" dirty="0">
                    <a:solidFill>
                      <a:prstClr val="white"/>
                    </a:solidFill>
                    <a:latin typeface="Arial" charset="0"/>
                  </a:endParaRPr>
                </a:p>
              </p:txBody>
            </p:sp>
            <p:sp>
              <p:nvSpPr>
                <p:cNvPr id="236" name="Oval 15">
                  <a:extLst>
                    <a:ext uri="{FF2B5EF4-FFF2-40B4-BE49-F238E27FC236}">
                      <a16:creationId xmlns:a16="http://schemas.microsoft.com/office/drawing/2014/main" id="{BFA36712-1092-42EE-99DD-B93EAFB0BB5A}"/>
                    </a:ext>
                  </a:extLst>
                </p:cNvPr>
                <p:cNvSpPr>
                  <a:spLocks noChangeArrowheads="1"/>
                </p:cNvSpPr>
                <p:nvPr/>
              </p:nvSpPr>
              <p:spPr bwMode="auto">
                <a:xfrm>
                  <a:off x="5320453" y="345283"/>
                  <a:ext cx="61642" cy="6089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1280" tIns="40640" rIns="81280" bIns="40640" numCol="1" anchor="t" anchorCtr="0" compatLnSpc="1">
                  <a:prstTxWarp prst="textNoShape">
                    <a:avLst/>
                  </a:prstTxWarp>
                </a:bodyPr>
                <a:lstStyle/>
                <a:p>
                  <a:pPr defTabSz="812787">
                    <a:defRPr/>
                  </a:pPr>
                  <a:endParaRPr lang="en-US" sz="1600" kern="0" dirty="0">
                    <a:solidFill>
                      <a:prstClr val="white"/>
                    </a:solidFill>
                    <a:latin typeface="Arial" charset="0"/>
                  </a:endParaRPr>
                </a:p>
              </p:txBody>
            </p:sp>
          </p:grpSp>
        </p:grpSp>
        <p:grpSp>
          <p:nvGrpSpPr>
            <p:cNvPr id="237" name="Group 236">
              <a:extLst>
                <a:ext uri="{FF2B5EF4-FFF2-40B4-BE49-F238E27FC236}">
                  <a16:creationId xmlns:a16="http://schemas.microsoft.com/office/drawing/2014/main" id="{865C5675-BB4F-4408-BBCC-EB2C90EC5A5B}"/>
                </a:ext>
              </a:extLst>
            </p:cNvPr>
            <p:cNvGrpSpPr/>
            <p:nvPr/>
          </p:nvGrpSpPr>
          <p:grpSpPr>
            <a:xfrm>
              <a:off x="2513660" y="1147443"/>
              <a:ext cx="432203" cy="432203"/>
              <a:chOff x="4298448" y="1617455"/>
              <a:chExt cx="486228" cy="486228"/>
            </a:xfrm>
          </p:grpSpPr>
          <p:sp>
            <p:nvSpPr>
              <p:cNvPr id="238" name="Oval 237">
                <a:extLst>
                  <a:ext uri="{FF2B5EF4-FFF2-40B4-BE49-F238E27FC236}">
                    <a16:creationId xmlns:a16="http://schemas.microsoft.com/office/drawing/2014/main" id="{815C3D09-375C-474D-ACEF-6E013F2938B1}"/>
                  </a:ext>
                </a:extLst>
              </p:cNvPr>
              <p:cNvSpPr/>
              <p:nvPr/>
            </p:nvSpPr>
            <p:spPr>
              <a:xfrm>
                <a:off x="4298448" y="1617455"/>
                <a:ext cx="486228" cy="486228"/>
              </a:xfrm>
              <a:prstGeom prst="ellipse">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9645" eaLnBrk="0" fontAlgn="base" hangingPunct="0">
                  <a:spcBef>
                    <a:spcPct val="0"/>
                  </a:spcBef>
                  <a:spcAft>
                    <a:spcPct val="0"/>
                  </a:spcAft>
                </a:pPr>
                <a:endParaRPr lang="en-US" sz="563" dirty="0">
                  <a:solidFill>
                    <a:srgbClr val="FFFFFF"/>
                  </a:solidFill>
                  <a:latin typeface="Arial"/>
                </a:endParaRPr>
              </a:p>
            </p:txBody>
          </p:sp>
          <p:sp>
            <p:nvSpPr>
              <p:cNvPr id="249" name="Freeform 88">
                <a:extLst>
                  <a:ext uri="{FF2B5EF4-FFF2-40B4-BE49-F238E27FC236}">
                    <a16:creationId xmlns:a16="http://schemas.microsoft.com/office/drawing/2014/main" id="{7FA69572-A591-4769-A558-A127DCB3F322}"/>
                  </a:ext>
                </a:extLst>
              </p:cNvPr>
              <p:cNvSpPr>
                <a:spLocks noEditPoints="1"/>
              </p:cNvSpPr>
              <p:nvPr/>
            </p:nvSpPr>
            <p:spPr bwMode="auto">
              <a:xfrm>
                <a:off x="4417368" y="1774131"/>
                <a:ext cx="248388" cy="172876"/>
              </a:xfrm>
              <a:custGeom>
                <a:avLst/>
                <a:gdLst>
                  <a:gd name="T0" fmla="*/ 0 w 250"/>
                  <a:gd name="T1" fmla="*/ 174 h 174"/>
                  <a:gd name="T2" fmla="*/ 250 w 250"/>
                  <a:gd name="T3" fmla="*/ 174 h 174"/>
                  <a:gd name="T4" fmla="*/ 250 w 250"/>
                  <a:gd name="T5" fmla="*/ 0 h 174"/>
                  <a:gd name="T6" fmla="*/ 0 w 250"/>
                  <a:gd name="T7" fmla="*/ 0 h 174"/>
                  <a:gd name="T8" fmla="*/ 0 w 250"/>
                  <a:gd name="T9" fmla="*/ 174 h 174"/>
                  <a:gd name="T10" fmla="*/ 217 w 250"/>
                  <a:gd name="T11" fmla="*/ 16 h 174"/>
                  <a:gd name="T12" fmla="*/ 125 w 250"/>
                  <a:gd name="T13" fmla="*/ 77 h 174"/>
                  <a:gd name="T14" fmla="*/ 33 w 250"/>
                  <a:gd name="T15" fmla="*/ 16 h 174"/>
                  <a:gd name="T16" fmla="*/ 217 w 250"/>
                  <a:gd name="T17" fmla="*/ 16 h 174"/>
                  <a:gd name="T18" fmla="*/ 16 w 250"/>
                  <a:gd name="T19" fmla="*/ 24 h 174"/>
                  <a:gd name="T20" fmla="*/ 125 w 250"/>
                  <a:gd name="T21" fmla="*/ 97 h 174"/>
                  <a:gd name="T22" fmla="*/ 234 w 250"/>
                  <a:gd name="T23" fmla="*/ 24 h 174"/>
                  <a:gd name="T24" fmla="*/ 234 w 250"/>
                  <a:gd name="T25" fmla="*/ 158 h 174"/>
                  <a:gd name="T26" fmla="*/ 16 w 250"/>
                  <a:gd name="T27" fmla="*/ 158 h 174"/>
                  <a:gd name="T28" fmla="*/ 16 w 250"/>
                  <a:gd name="T29"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174">
                    <a:moveTo>
                      <a:pt x="0" y="174"/>
                    </a:moveTo>
                    <a:lnTo>
                      <a:pt x="250" y="174"/>
                    </a:lnTo>
                    <a:lnTo>
                      <a:pt x="250" y="0"/>
                    </a:lnTo>
                    <a:lnTo>
                      <a:pt x="0" y="0"/>
                    </a:lnTo>
                    <a:lnTo>
                      <a:pt x="0" y="174"/>
                    </a:lnTo>
                    <a:close/>
                    <a:moveTo>
                      <a:pt x="217" y="16"/>
                    </a:moveTo>
                    <a:lnTo>
                      <a:pt x="125" y="77"/>
                    </a:lnTo>
                    <a:lnTo>
                      <a:pt x="33" y="16"/>
                    </a:lnTo>
                    <a:lnTo>
                      <a:pt x="217" y="16"/>
                    </a:lnTo>
                    <a:close/>
                    <a:moveTo>
                      <a:pt x="16" y="24"/>
                    </a:moveTo>
                    <a:lnTo>
                      <a:pt x="125" y="97"/>
                    </a:lnTo>
                    <a:lnTo>
                      <a:pt x="234" y="24"/>
                    </a:lnTo>
                    <a:lnTo>
                      <a:pt x="234" y="158"/>
                    </a:lnTo>
                    <a:lnTo>
                      <a:pt x="16" y="158"/>
                    </a:lnTo>
                    <a:lnTo>
                      <a:pt x="16" y="24"/>
                    </a:lnTo>
                    <a:close/>
                  </a:path>
                </a:pathLst>
              </a:custGeom>
              <a:solidFill>
                <a:schemeClr val="tx1"/>
              </a:solidFill>
              <a:ln>
                <a:noFill/>
              </a:ln>
            </p:spPr>
            <p:txBody>
              <a:bodyPr vert="horz" wrap="square" lIns="81280" tIns="40640" rIns="81280" bIns="40640" numCol="1" anchor="t" anchorCtr="0" compatLnSpc="1">
                <a:prstTxWarp prst="textNoShape">
                  <a:avLst/>
                </a:prstTxWarp>
              </a:bodyPr>
              <a:lstStyle/>
              <a:p>
                <a:pPr defTabSz="489645" eaLnBrk="0" fontAlgn="base" hangingPunct="0">
                  <a:spcBef>
                    <a:spcPct val="0"/>
                  </a:spcBef>
                  <a:spcAft>
                    <a:spcPct val="0"/>
                  </a:spcAft>
                </a:pPr>
                <a:endParaRPr lang="en-US" sz="563" dirty="0">
                  <a:solidFill>
                    <a:srgbClr val="FFFFFF"/>
                  </a:solidFill>
                  <a:latin typeface="Arial" charset="0"/>
                </a:endParaRPr>
              </a:p>
            </p:txBody>
          </p:sp>
        </p:grpSp>
        <p:grpSp>
          <p:nvGrpSpPr>
            <p:cNvPr id="5" name="Group 4"/>
            <p:cNvGrpSpPr/>
            <p:nvPr/>
          </p:nvGrpSpPr>
          <p:grpSpPr>
            <a:xfrm>
              <a:off x="1918216" y="2304055"/>
              <a:ext cx="432203" cy="432203"/>
              <a:chOff x="8432831" y="2563245"/>
              <a:chExt cx="432203" cy="432203"/>
            </a:xfrm>
          </p:grpSpPr>
          <p:sp>
            <p:nvSpPr>
              <p:cNvPr id="251" name="Oval 250">
                <a:extLst>
                  <a:ext uri="{FF2B5EF4-FFF2-40B4-BE49-F238E27FC236}">
                    <a16:creationId xmlns:a16="http://schemas.microsoft.com/office/drawing/2014/main" id="{3C7BFD10-37DC-48D8-9359-113AD7E7F779}"/>
                  </a:ext>
                </a:extLst>
              </p:cNvPr>
              <p:cNvSpPr/>
              <p:nvPr/>
            </p:nvSpPr>
            <p:spPr>
              <a:xfrm>
                <a:off x="8432831" y="2563245"/>
                <a:ext cx="432203" cy="432203"/>
              </a:xfrm>
              <a:prstGeom prst="ellipse">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9645" eaLnBrk="0" fontAlgn="base" hangingPunct="0">
                  <a:spcBef>
                    <a:spcPct val="0"/>
                  </a:spcBef>
                  <a:spcAft>
                    <a:spcPct val="0"/>
                  </a:spcAft>
                </a:pPr>
                <a:endParaRPr lang="en-US" sz="563" dirty="0">
                  <a:solidFill>
                    <a:srgbClr val="FFFFFF"/>
                  </a:solidFill>
                  <a:latin typeface="Arial"/>
                </a:endParaRPr>
              </a:p>
            </p:txBody>
          </p:sp>
          <p:grpSp>
            <p:nvGrpSpPr>
              <p:cNvPr id="252" name="Group 251">
                <a:extLst>
                  <a:ext uri="{FF2B5EF4-FFF2-40B4-BE49-F238E27FC236}">
                    <a16:creationId xmlns:a16="http://schemas.microsoft.com/office/drawing/2014/main" id="{1929181F-822B-4A88-8626-241CD072AB77}"/>
                  </a:ext>
                </a:extLst>
              </p:cNvPr>
              <p:cNvGrpSpPr/>
              <p:nvPr/>
            </p:nvGrpSpPr>
            <p:grpSpPr>
              <a:xfrm>
                <a:off x="8514289" y="2687654"/>
                <a:ext cx="254794" cy="181449"/>
                <a:chOff x="3467099" y="2264096"/>
                <a:chExt cx="254794" cy="181449"/>
              </a:xfrm>
            </p:grpSpPr>
            <p:sp>
              <p:nvSpPr>
                <p:cNvPr id="253" name="Rectangle 252">
                  <a:extLst>
                    <a:ext uri="{FF2B5EF4-FFF2-40B4-BE49-F238E27FC236}">
                      <a16:creationId xmlns:a16="http://schemas.microsoft.com/office/drawing/2014/main" id="{F4F492D4-73D9-4EC7-B62E-A8825576FEF4}"/>
                    </a:ext>
                  </a:extLst>
                </p:cNvPr>
                <p:cNvSpPr/>
                <p:nvPr/>
              </p:nvSpPr>
              <p:spPr>
                <a:xfrm>
                  <a:off x="3509962" y="2264096"/>
                  <a:ext cx="173831" cy="114773"/>
                </a:xfrm>
                <a:prstGeom prst="rect">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9645" eaLnBrk="0" fontAlgn="base" hangingPunct="0">
                    <a:spcBef>
                      <a:spcPct val="0"/>
                    </a:spcBef>
                    <a:spcAft>
                      <a:spcPct val="0"/>
                    </a:spcAft>
                  </a:pPr>
                  <a:endParaRPr lang="en-US" sz="563" dirty="0">
                    <a:solidFill>
                      <a:srgbClr val="FFFFFF"/>
                    </a:solidFill>
                    <a:latin typeface="Arial"/>
                  </a:endParaRPr>
                </a:p>
              </p:txBody>
            </p:sp>
            <p:sp>
              <p:nvSpPr>
                <p:cNvPr id="254" name="Rectangle 40">
                  <a:extLst>
                    <a:ext uri="{FF2B5EF4-FFF2-40B4-BE49-F238E27FC236}">
                      <a16:creationId xmlns:a16="http://schemas.microsoft.com/office/drawing/2014/main" id="{6F3522CE-F0AF-4FC3-AD2F-903DB20B42E5}"/>
                    </a:ext>
                  </a:extLst>
                </p:cNvPr>
                <p:cNvSpPr/>
                <p:nvPr/>
              </p:nvSpPr>
              <p:spPr>
                <a:xfrm>
                  <a:off x="3467099" y="2378397"/>
                  <a:ext cx="254794" cy="67148"/>
                </a:xfrm>
                <a:custGeom>
                  <a:avLst/>
                  <a:gdLst>
                    <a:gd name="connsiteX0" fmla="*/ 0 w 173831"/>
                    <a:gd name="connsiteY0" fmla="*/ 0 h 64767"/>
                    <a:gd name="connsiteX1" fmla="*/ 173831 w 173831"/>
                    <a:gd name="connsiteY1" fmla="*/ 0 h 64767"/>
                    <a:gd name="connsiteX2" fmla="*/ 173831 w 173831"/>
                    <a:gd name="connsiteY2" fmla="*/ 64767 h 64767"/>
                    <a:gd name="connsiteX3" fmla="*/ 0 w 173831"/>
                    <a:gd name="connsiteY3" fmla="*/ 64767 h 64767"/>
                    <a:gd name="connsiteX4" fmla="*/ 0 w 173831"/>
                    <a:gd name="connsiteY4" fmla="*/ 0 h 64767"/>
                    <a:gd name="connsiteX0" fmla="*/ 0 w 211931"/>
                    <a:gd name="connsiteY0" fmla="*/ 0 h 67148"/>
                    <a:gd name="connsiteX1" fmla="*/ 173831 w 211931"/>
                    <a:gd name="connsiteY1" fmla="*/ 0 h 67148"/>
                    <a:gd name="connsiteX2" fmla="*/ 211931 w 211931"/>
                    <a:gd name="connsiteY2" fmla="*/ 67148 h 67148"/>
                    <a:gd name="connsiteX3" fmla="*/ 0 w 211931"/>
                    <a:gd name="connsiteY3" fmla="*/ 64767 h 67148"/>
                    <a:gd name="connsiteX4" fmla="*/ 0 w 211931"/>
                    <a:gd name="connsiteY4" fmla="*/ 0 h 67148"/>
                    <a:gd name="connsiteX0" fmla="*/ 42863 w 254794"/>
                    <a:gd name="connsiteY0" fmla="*/ 0 h 67148"/>
                    <a:gd name="connsiteX1" fmla="*/ 216694 w 254794"/>
                    <a:gd name="connsiteY1" fmla="*/ 0 h 67148"/>
                    <a:gd name="connsiteX2" fmla="*/ 254794 w 254794"/>
                    <a:gd name="connsiteY2" fmla="*/ 67148 h 67148"/>
                    <a:gd name="connsiteX3" fmla="*/ 0 w 254794"/>
                    <a:gd name="connsiteY3" fmla="*/ 67148 h 67148"/>
                    <a:gd name="connsiteX4" fmla="*/ 42863 w 254794"/>
                    <a:gd name="connsiteY4" fmla="*/ 0 h 6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94" h="67148">
                      <a:moveTo>
                        <a:pt x="42863" y="0"/>
                      </a:moveTo>
                      <a:lnTo>
                        <a:pt x="216694" y="0"/>
                      </a:lnTo>
                      <a:lnTo>
                        <a:pt x="254794" y="67148"/>
                      </a:lnTo>
                      <a:lnTo>
                        <a:pt x="0" y="67148"/>
                      </a:lnTo>
                      <a:lnTo>
                        <a:pt x="42863" y="0"/>
                      </a:lnTo>
                      <a:close/>
                    </a:path>
                  </a:pathLst>
                </a:cu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9645" eaLnBrk="0" fontAlgn="base" hangingPunct="0">
                    <a:spcBef>
                      <a:spcPct val="0"/>
                    </a:spcBef>
                    <a:spcAft>
                      <a:spcPct val="0"/>
                    </a:spcAft>
                  </a:pPr>
                  <a:endParaRPr lang="en-US" sz="563" dirty="0">
                    <a:solidFill>
                      <a:srgbClr val="FFFFFF"/>
                    </a:solidFill>
                    <a:latin typeface="Arial"/>
                  </a:endParaRPr>
                </a:p>
              </p:txBody>
            </p:sp>
          </p:grpSp>
        </p:grpSp>
        <p:grpSp>
          <p:nvGrpSpPr>
            <p:cNvPr id="255" name="Group 254">
              <a:extLst>
                <a:ext uri="{FF2B5EF4-FFF2-40B4-BE49-F238E27FC236}">
                  <a16:creationId xmlns:a16="http://schemas.microsoft.com/office/drawing/2014/main" id="{1A6C5069-27D5-428C-9747-76DF6594DF40}"/>
                </a:ext>
              </a:extLst>
            </p:cNvPr>
            <p:cNvGrpSpPr/>
            <p:nvPr/>
          </p:nvGrpSpPr>
          <p:grpSpPr>
            <a:xfrm>
              <a:off x="2599686" y="1839184"/>
              <a:ext cx="432203" cy="432203"/>
              <a:chOff x="2531560" y="1145967"/>
              <a:chExt cx="486228" cy="486228"/>
            </a:xfrm>
          </p:grpSpPr>
          <p:sp>
            <p:nvSpPr>
              <p:cNvPr id="256" name="Oval 255">
                <a:extLst>
                  <a:ext uri="{FF2B5EF4-FFF2-40B4-BE49-F238E27FC236}">
                    <a16:creationId xmlns:a16="http://schemas.microsoft.com/office/drawing/2014/main" id="{D7349925-2DAD-4262-AEFF-5B508FC2112D}"/>
                  </a:ext>
                </a:extLst>
              </p:cNvPr>
              <p:cNvSpPr/>
              <p:nvPr/>
            </p:nvSpPr>
            <p:spPr>
              <a:xfrm>
                <a:off x="2531560" y="1145967"/>
                <a:ext cx="486228" cy="486228"/>
              </a:xfrm>
              <a:prstGeom prst="ellipse">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9645" eaLnBrk="0" fontAlgn="base" hangingPunct="0">
                  <a:spcBef>
                    <a:spcPct val="0"/>
                  </a:spcBef>
                  <a:spcAft>
                    <a:spcPct val="0"/>
                  </a:spcAft>
                </a:pPr>
                <a:endParaRPr lang="en-US" sz="563" dirty="0">
                  <a:solidFill>
                    <a:srgbClr val="FFFFFF"/>
                  </a:solidFill>
                  <a:latin typeface="Arial"/>
                </a:endParaRPr>
              </a:p>
            </p:txBody>
          </p:sp>
          <p:sp>
            <p:nvSpPr>
              <p:cNvPr id="257" name="Freeform 21">
                <a:extLst>
                  <a:ext uri="{FF2B5EF4-FFF2-40B4-BE49-F238E27FC236}">
                    <a16:creationId xmlns:a16="http://schemas.microsoft.com/office/drawing/2014/main" id="{71E7FFF9-A78E-4E17-AE03-CC322D111767}"/>
                  </a:ext>
                </a:extLst>
              </p:cNvPr>
              <p:cNvSpPr>
                <a:spLocks noEditPoints="1"/>
              </p:cNvSpPr>
              <p:nvPr/>
            </p:nvSpPr>
            <p:spPr bwMode="auto">
              <a:xfrm>
                <a:off x="2698466" y="1271406"/>
                <a:ext cx="152416" cy="235350"/>
              </a:xfrm>
              <a:custGeom>
                <a:avLst/>
                <a:gdLst>
                  <a:gd name="T0" fmla="*/ 533 w 616"/>
                  <a:gd name="T1" fmla="*/ 173 h 950"/>
                  <a:gd name="T2" fmla="*/ 533 w 616"/>
                  <a:gd name="T3" fmla="*/ 33 h 950"/>
                  <a:gd name="T4" fmla="*/ 500 w 616"/>
                  <a:gd name="T5" fmla="*/ 0 h 950"/>
                  <a:gd name="T6" fmla="*/ 116 w 616"/>
                  <a:gd name="T7" fmla="*/ 0 h 950"/>
                  <a:gd name="T8" fmla="*/ 82 w 616"/>
                  <a:gd name="T9" fmla="*/ 33 h 950"/>
                  <a:gd name="T10" fmla="*/ 82 w 616"/>
                  <a:gd name="T11" fmla="*/ 173 h 950"/>
                  <a:gd name="T12" fmla="*/ 0 w 616"/>
                  <a:gd name="T13" fmla="*/ 287 h 950"/>
                  <a:gd name="T14" fmla="*/ 0 w 616"/>
                  <a:gd name="T15" fmla="*/ 663 h 950"/>
                  <a:gd name="T16" fmla="*/ 82 w 616"/>
                  <a:gd name="T17" fmla="*/ 777 h 950"/>
                  <a:gd name="T18" fmla="*/ 82 w 616"/>
                  <a:gd name="T19" fmla="*/ 917 h 950"/>
                  <a:gd name="T20" fmla="*/ 116 w 616"/>
                  <a:gd name="T21" fmla="*/ 950 h 950"/>
                  <a:gd name="T22" fmla="*/ 500 w 616"/>
                  <a:gd name="T23" fmla="*/ 950 h 950"/>
                  <a:gd name="T24" fmla="*/ 533 w 616"/>
                  <a:gd name="T25" fmla="*/ 917 h 950"/>
                  <a:gd name="T26" fmla="*/ 533 w 616"/>
                  <a:gd name="T27" fmla="*/ 777 h 950"/>
                  <a:gd name="T28" fmla="*/ 616 w 616"/>
                  <a:gd name="T29" fmla="*/ 663 h 950"/>
                  <a:gd name="T30" fmla="*/ 616 w 616"/>
                  <a:gd name="T31" fmla="*/ 287 h 950"/>
                  <a:gd name="T32" fmla="*/ 533 w 616"/>
                  <a:gd name="T33" fmla="*/ 173 h 950"/>
                  <a:gd name="T34" fmla="*/ 149 w 616"/>
                  <a:gd name="T35" fmla="*/ 67 h 950"/>
                  <a:gd name="T36" fmla="*/ 467 w 616"/>
                  <a:gd name="T37" fmla="*/ 67 h 950"/>
                  <a:gd name="T38" fmla="*/ 467 w 616"/>
                  <a:gd name="T39" fmla="*/ 165 h 950"/>
                  <a:gd name="T40" fmla="*/ 149 w 616"/>
                  <a:gd name="T41" fmla="*/ 165 h 950"/>
                  <a:gd name="T42" fmla="*/ 149 w 616"/>
                  <a:gd name="T43" fmla="*/ 67 h 950"/>
                  <a:gd name="T44" fmla="*/ 467 w 616"/>
                  <a:gd name="T45" fmla="*/ 884 h 950"/>
                  <a:gd name="T46" fmla="*/ 149 w 616"/>
                  <a:gd name="T47" fmla="*/ 884 h 950"/>
                  <a:gd name="T48" fmla="*/ 149 w 616"/>
                  <a:gd name="T49" fmla="*/ 786 h 950"/>
                  <a:gd name="T50" fmla="*/ 467 w 616"/>
                  <a:gd name="T51" fmla="*/ 786 h 950"/>
                  <a:gd name="T52" fmla="*/ 467 w 616"/>
                  <a:gd name="T53" fmla="*/ 884 h 950"/>
                  <a:gd name="T54" fmla="*/ 549 w 616"/>
                  <a:gd name="T55" fmla="*/ 663 h 950"/>
                  <a:gd name="T56" fmla="*/ 496 w 616"/>
                  <a:gd name="T57" fmla="*/ 717 h 950"/>
                  <a:gd name="T58" fmla="*/ 120 w 616"/>
                  <a:gd name="T59" fmla="*/ 717 h 950"/>
                  <a:gd name="T60" fmla="*/ 67 w 616"/>
                  <a:gd name="T61" fmla="*/ 663 h 950"/>
                  <a:gd name="T62" fmla="*/ 67 w 616"/>
                  <a:gd name="T63" fmla="*/ 287 h 950"/>
                  <a:gd name="T64" fmla="*/ 120 w 616"/>
                  <a:gd name="T65" fmla="*/ 234 h 950"/>
                  <a:gd name="T66" fmla="*/ 496 w 616"/>
                  <a:gd name="T67" fmla="*/ 234 h 950"/>
                  <a:gd name="T68" fmla="*/ 549 w 616"/>
                  <a:gd name="T69" fmla="*/ 287 h 950"/>
                  <a:gd name="T70" fmla="*/ 549 w 616"/>
                  <a:gd name="T71" fmla="*/ 663 h 950"/>
                  <a:gd name="T72" fmla="*/ 549 w 616"/>
                  <a:gd name="T73" fmla="*/ 663 h 950"/>
                  <a:gd name="T74" fmla="*/ 549 w 616"/>
                  <a:gd name="T75" fmla="*/ 66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6" h="950">
                    <a:moveTo>
                      <a:pt x="533" y="173"/>
                    </a:moveTo>
                    <a:cubicBezTo>
                      <a:pt x="533" y="33"/>
                      <a:pt x="533" y="33"/>
                      <a:pt x="533" y="33"/>
                    </a:cubicBezTo>
                    <a:cubicBezTo>
                      <a:pt x="533" y="15"/>
                      <a:pt x="519" y="0"/>
                      <a:pt x="500" y="0"/>
                    </a:cubicBezTo>
                    <a:cubicBezTo>
                      <a:pt x="116" y="0"/>
                      <a:pt x="116" y="0"/>
                      <a:pt x="116" y="0"/>
                    </a:cubicBezTo>
                    <a:cubicBezTo>
                      <a:pt x="97" y="0"/>
                      <a:pt x="82" y="15"/>
                      <a:pt x="82" y="33"/>
                    </a:cubicBezTo>
                    <a:cubicBezTo>
                      <a:pt x="82" y="173"/>
                      <a:pt x="82" y="173"/>
                      <a:pt x="82" y="173"/>
                    </a:cubicBezTo>
                    <a:cubicBezTo>
                      <a:pt x="35" y="189"/>
                      <a:pt x="0" y="234"/>
                      <a:pt x="0" y="287"/>
                    </a:cubicBezTo>
                    <a:cubicBezTo>
                      <a:pt x="0" y="663"/>
                      <a:pt x="0" y="663"/>
                      <a:pt x="0" y="663"/>
                    </a:cubicBezTo>
                    <a:cubicBezTo>
                      <a:pt x="0" y="716"/>
                      <a:pt x="35" y="761"/>
                      <a:pt x="82" y="777"/>
                    </a:cubicBezTo>
                    <a:cubicBezTo>
                      <a:pt x="82" y="917"/>
                      <a:pt x="82" y="917"/>
                      <a:pt x="82" y="917"/>
                    </a:cubicBezTo>
                    <a:cubicBezTo>
                      <a:pt x="82" y="935"/>
                      <a:pt x="97" y="950"/>
                      <a:pt x="116" y="950"/>
                    </a:cubicBezTo>
                    <a:cubicBezTo>
                      <a:pt x="500" y="950"/>
                      <a:pt x="500" y="950"/>
                      <a:pt x="500" y="950"/>
                    </a:cubicBezTo>
                    <a:cubicBezTo>
                      <a:pt x="519" y="950"/>
                      <a:pt x="533" y="935"/>
                      <a:pt x="533" y="917"/>
                    </a:cubicBezTo>
                    <a:cubicBezTo>
                      <a:pt x="533" y="777"/>
                      <a:pt x="533" y="777"/>
                      <a:pt x="533" y="777"/>
                    </a:cubicBezTo>
                    <a:cubicBezTo>
                      <a:pt x="581" y="761"/>
                      <a:pt x="616" y="716"/>
                      <a:pt x="616" y="663"/>
                    </a:cubicBezTo>
                    <a:cubicBezTo>
                      <a:pt x="616" y="287"/>
                      <a:pt x="616" y="287"/>
                      <a:pt x="616" y="287"/>
                    </a:cubicBezTo>
                    <a:cubicBezTo>
                      <a:pt x="616" y="234"/>
                      <a:pt x="581" y="189"/>
                      <a:pt x="533" y="173"/>
                    </a:cubicBezTo>
                    <a:close/>
                    <a:moveTo>
                      <a:pt x="149" y="67"/>
                    </a:moveTo>
                    <a:cubicBezTo>
                      <a:pt x="467" y="67"/>
                      <a:pt x="467" y="67"/>
                      <a:pt x="467" y="67"/>
                    </a:cubicBezTo>
                    <a:cubicBezTo>
                      <a:pt x="467" y="165"/>
                      <a:pt x="467" y="165"/>
                      <a:pt x="467" y="165"/>
                    </a:cubicBezTo>
                    <a:cubicBezTo>
                      <a:pt x="149" y="165"/>
                      <a:pt x="149" y="165"/>
                      <a:pt x="149" y="165"/>
                    </a:cubicBezTo>
                    <a:lnTo>
                      <a:pt x="149" y="67"/>
                    </a:lnTo>
                    <a:close/>
                    <a:moveTo>
                      <a:pt x="467" y="884"/>
                    </a:moveTo>
                    <a:cubicBezTo>
                      <a:pt x="149" y="884"/>
                      <a:pt x="149" y="884"/>
                      <a:pt x="149" y="884"/>
                    </a:cubicBezTo>
                    <a:cubicBezTo>
                      <a:pt x="149" y="786"/>
                      <a:pt x="149" y="786"/>
                      <a:pt x="149" y="786"/>
                    </a:cubicBezTo>
                    <a:cubicBezTo>
                      <a:pt x="467" y="786"/>
                      <a:pt x="467" y="786"/>
                      <a:pt x="467" y="786"/>
                    </a:cubicBezTo>
                    <a:lnTo>
                      <a:pt x="467" y="884"/>
                    </a:lnTo>
                    <a:close/>
                    <a:moveTo>
                      <a:pt x="549" y="663"/>
                    </a:moveTo>
                    <a:cubicBezTo>
                      <a:pt x="549" y="693"/>
                      <a:pt x="525" y="717"/>
                      <a:pt x="496" y="717"/>
                    </a:cubicBezTo>
                    <a:cubicBezTo>
                      <a:pt x="120" y="717"/>
                      <a:pt x="120" y="717"/>
                      <a:pt x="120" y="717"/>
                    </a:cubicBezTo>
                    <a:cubicBezTo>
                      <a:pt x="90" y="717"/>
                      <a:pt x="67" y="693"/>
                      <a:pt x="67" y="663"/>
                    </a:cubicBezTo>
                    <a:cubicBezTo>
                      <a:pt x="67" y="287"/>
                      <a:pt x="67" y="287"/>
                      <a:pt x="67" y="287"/>
                    </a:cubicBezTo>
                    <a:cubicBezTo>
                      <a:pt x="67" y="258"/>
                      <a:pt x="90" y="234"/>
                      <a:pt x="120" y="234"/>
                    </a:cubicBezTo>
                    <a:cubicBezTo>
                      <a:pt x="496" y="234"/>
                      <a:pt x="496" y="234"/>
                      <a:pt x="496" y="234"/>
                    </a:cubicBezTo>
                    <a:cubicBezTo>
                      <a:pt x="525" y="234"/>
                      <a:pt x="549" y="258"/>
                      <a:pt x="549" y="287"/>
                    </a:cubicBezTo>
                    <a:lnTo>
                      <a:pt x="549" y="663"/>
                    </a:lnTo>
                    <a:close/>
                    <a:moveTo>
                      <a:pt x="549" y="663"/>
                    </a:moveTo>
                    <a:cubicBezTo>
                      <a:pt x="549" y="663"/>
                      <a:pt x="549" y="663"/>
                      <a:pt x="549" y="663"/>
                    </a:cubicBezTo>
                  </a:path>
                </a:pathLst>
              </a:custGeom>
              <a:solidFill>
                <a:schemeClr val="tx1"/>
              </a:solidFill>
              <a:ln>
                <a:noFill/>
              </a:ln>
            </p:spPr>
            <p:txBody>
              <a:bodyPr vert="horz" wrap="square" lIns="81280" tIns="40640" rIns="81280" bIns="40640" numCol="1" anchor="t" anchorCtr="0" compatLnSpc="1">
                <a:prstTxWarp prst="textNoShape">
                  <a:avLst/>
                </a:prstTxWarp>
              </a:bodyPr>
              <a:lstStyle/>
              <a:p>
                <a:pPr defTabSz="489645" eaLnBrk="0" fontAlgn="base" hangingPunct="0">
                  <a:spcBef>
                    <a:spcPct val="0"/>
                  </a:spcBef>
                  <a:spcAft>
                    <a:spcPct val="0"/>
                  </a:spcAft>
                </a:pPr>
                <a:endParaRPr lang="en-US" sz="563" dirty="0">
                  <a:solidFill>
                    <a:srgbClr val="FFFFFF"/>
                  </a:solidFill>
                  <a:latin typeface="Arial" charset="0"/>
                </a:endParaRPr>
              </a:p>
            </p:txBody>
          </p:sp>
        </p:grpSp>
        <p:grpSp>
          <p:nvGrpSpPr>
            <p:cNvPr id="258" name="Group 257">
              <a:extLst>
                <a:ext uri="{FF2B5EF4-FFF2-40B4-BE49-F238E27FC236}">
                  <a16:creationId xmlns:a16="http://schemas.microsoft.com/office/drawing/2014/main" id="{E1597181-0CC5-47AF-914E-0C784AB4598D}"/>
                </a:ext>
              </a:extLst>
            </p:cNvPr>
            <p:cNvGrpSpPr/>
            <p:nvPr/>
          </p:nvGrpSpPr>
          <p:grpSpPr>
            <a:xfrm>
              <a:off x="492191" y="2080940"/>
              <a:ext cx="432203" cy="432203"/>
              <a:chOff x="659620" y="1145967"/>
              <a:chExt cx="486228" cy="486228"/>
            </a:xfrm>
          </p:grpSpPr>
          <p:sp>
            <p:nvSpPr>
              <p:cNvPr id="259" name="Oval 258">
                <a:extLst>
                  <a:ext uri="{FF2B5EF4-FFF2-40B4-BE49-F238E27FC236}">
                    <a16:creationId xmlns:a16="http://schemas.microsoft.com/office/drawing/2014/main" id="{7E40DAB6-5651-411E-A23F-4C90B418A2BD}"/>
                  </a:ext>
                </a:extLst>
              </p:cNvPr>
              <p:cNvSpPr/>
              <p:nvPr/>
            </p:nvSpPr>
            <p:spPr>
              <a:xfrm>
                <a:off x="659620" y="1145967"/>
                <a:ext cx="486228" cy="486228"/>
              </a:xfrm>
              <a:prstGeom prst="ellipse">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9645" eaLnBrk="0" fontAlgn="base" hangingPunct="0">
                  <a:spcBef>
                    <a:spcPct val="0"/>
                  </a:spcBef>
                  <a:spcAft>
                    <a:spcPct val="0"/>
                  </a:spcAft>
                </a:pPr>
                <a:endParaRPr lang="en-US" sz="563" dirty="0">
                  <a:solidFill>
                    <a:srgbClr val="FFFFFF"/>
                  </a:solidFill>
                  <a:latin typeface="Arial"/>
                </a:endParaRPr>
              </a:p>
            </p:txBody>
          </p:sp>
          <p:grpSp>
            <p:nvGrpSpPr>
              <p:cNvPr id="260" name="Group 259">
                <a:extLst>
                  <a:ext uri="{FF2B5EF4-FFF2-40B4-BE49-F238E27FC236}">
                    <a16:creationId xmlns:a16="http://schemas.microsoft.com/office/drawing/2014/main" id="{B2F73533-8800-40E4-9342-3832C86469D0}"/>
                  </a:ext>
                </a:extLst>
              </p:cNvPr>
              <p:cNvGrpSpPr/>
              <p:nvPr/>
            </p:nvGrpSpPr>
            <p:grpSpPr>
              <a:xfrm>
                <a:off x="800010" y="1312380"/>
                <a:ext cx="212954" cy="153402"/>
                <a:chOff x="599065" y="1197887"/>
                <a:chExt cx="401770" cy="289416"/>
              </a:xfrm>
            </p:grpSpPr>
            <p:sp>
              <p:nvSpPr>
                <p:cNvPr id="261" name="Freeform 10">
                  <a:extLst>
                    <a:ext uri="{FF2B5EF4-FFF2-40B4-BE49-F238E27FC236}">
                      <a16:creationId xmlns:a16="http://schemas.microsoft.com/office/drawing/2014/main" id="{F07D112E-4CB1-4656-89AA-54609A80A5CA}"/>
                    </a:ext>
                  </a:extLst>
                </p:cNvPr>
                <p:cNvSpPr>
                  <a:spLocks noEditPoints="1"/>
                </p:cNvSpPr>
                <p:nvPr/>
              </p:nvSpPr>
              <p:spPr bwMode="auto">
                <a:xfrm>
                  <a:off x="599065" y="1197887"/>
                  <a:ext cx="289415" cy="281898"/>
                </a:xfrm>
                <a:custGeom>
                  <a:avLst/>
                  <a:gdLst>
                    <a:gd name="T0" fmla="*/ 172 w 188"/>
                    <a:gd name="T1" fmla="*/ 183 h 183"/>
                    <a:gd name="T2" fmla="*/ 16 w 188"/>
                    <a:gd name="T3" fmla="*/ 183 h 183"/>
                    <a:gd name="T4" fmla="*/ 0 w 188"/>
                    <a:gd name="T5" fmla="*/ 167 h 183"/>
                    <a:gd name="T6" fmla="*/ 0 w 188"/>
                    <a:gd name="T7" fmla="*/ 16 h 183"/>
                    <a:gd name="T8" fmla="*/ 16 w 188"/>
                    <a:gd name="T9" fmla="*/ 0 h 183"/>
                    <a:gd name="T10" fmla="*/ 172 w 188"/>
                    <a:gd name="T11" fmla="*/ 0 h 183"/>
                    <a:gd name="T12" fmla="*/ 188 w 188"/>
                    <a:gd name="T13" fmla="*/ 16 h 183"/>
                    <a:gd name="T14" fmla="*/ 188 w 188"/>
                    <a:gd name="T15" fmla="*/ 167 h 183"/>
                    <a:gd name="T16" fmla="*/ 172 w 188"/>
                    <a:gd name="T17" fmla="*/ 183 h 183"/>
                    <a:gd name="T18" fmla="*/ 172 w 188"/>
                    <a:gd name="T19" fmla="*/ 16 h 183"/>
                    <a:gd name="T20" fmla="*/ 16 w 188"/>
                    <a:gd name="T21" fmla="*/ 16 h 183"/>
                    <a:gd name="T22" fmla="*/ 16 w 188"/>
                    <a:gd name="T23" fmla="*/ 167 h 183"/>
                    <a:gd name="T24" fmla="*/ 172 w 188"/>
                    <a:gd name="T25" fmla="*/ 167 h 183"/>
                    <a:gd name="T26" fmla="*/ 172 w 188"/>
                    <a:gd name="T27" fmla="*/ 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83">
                      <a:moveTo>
                        <a:pt x="172" y="183"/>
                      </a:moveTo>
                      <a:cubicBezTo>
                        <a:pt x="16" y="183"/>
                        <a:pt x="16" y="183"/>
                        <a:pt x="16" y="183"/>
                      </a:cubicBezTo>
                      <a:cubicBezTo>
                        <a:pt x="7" y="183"/>
                        <a:pt x="0" y="176"/>
                        <a:pt x="0" y="167"/>
                      </a:cubicBezTo>
                      <a:cubicBezTo>
                        <a:pt x="0" y="16"/>
                        <a:pt x="0" y="16"/>
                        <a:pt x="0" y="16"/>
                      </a:cubicBezTo>
                      <a:cubicBezTo>
                        <a:pt x="0" y="7"/>
                        <a:pt x="7" y="0"/>
                        <a:pt x="16" y="0"/>
                      </a:cubicBezTo>
                      <a:cubicBezTo>
                        <a:pt x="172" y="0"/>
                        <a:pt x="172" y="0"/>
                        <a:pt x="172" y="0"/>
                      </a:cubicBezTo>
                      <a:cubicBezTo>
                        <a:pt x="181" y="0"/>
                        <a:pt x="188" y="7"/>
                        <a:pt x="188" y="16"/>
                      </a:cubicBezTo>
                      <a:cubicBezTo>
                        <a:pt x="188" y="167"/>
                        <a:pt x="188" y="167"/>
                        <a:pt x="188" y="167"/>
                      </a:cubicBezTo>
                      <a:cubicBezTo>
                        <a:pt x="188" y="176"/>
                        <a:pt x="181" y="183"/>
                        <a:pt x="172" y="183"/>
                      </a:cubicBezTo>
                      <a:close/>
                      <a:moveTo>
                        <a:pt x="172" y="16"/>
                      </a:moveTo>
                      <a:cubicBezTo>
                        <a:pt x="16" y="16"/>
                        <a:pt x="16" y="16"/>
                        <a:pt x="16" y="16"/>
                      </a:cubicBezTo>
                      <a:cubicBezTo>
                        <a:pt x="16" y="167"/>
                        <a:pt x="16" y="167"/>
                        <a:pt x="16" y="167"/>
                      </a:cubicBezTo>
                      <a:cubicBezTo>
                        <a:pt x="172" y="167"/>
                        <a:pt x="172" y="167"/>
                        <a:pt x="172" y="167"/>
                      </a:cubicBezTo>
                      <a:lnTo>
                        <a:pt x="172" y="16"/>
                      </a:lnTo>
                      <a:close/>
                    </a:path>
                  </a:pathLst>
                </a:custGeom>
                <a:solidFill>
                  <a:schemeClr val="tx1"/>
                </a:solidFill>
                <a:ln w="9525">
                  <a:noFill/>
                  <a:round/>
                  <a:headEnd/>
                  <a:tailEnd/>
                </a:ln>
                <a:extLst/>
              </p:spPr>
              <p:txBody>
                <a:bodyPr vert="horz" wrap="square" lIns="81280" tIns="40640" rIns="81280" bIns="40640" numCol="1" anchor="t" anchorCtr="0" compatLnSpc="1">
                  <a:prstTxWarp prst="textNoShape">
                    <a:avLst/>
                  </a:prstTxWarp>
                </a:bodyPr>
                <a:lstStyle/>
                <a:p>
                  <a:pPr defTabSz="812787">
                    <a:defRPr/>
                  </a:pPr>
                  <a:endParaRPr lang="en-US" sz="1600" kern="0" dirty="0">
                    <a:solidFill>
                      <a:prstClr val="white"/>
                    </a:solidFill>
                    <a:latin typeface="Arial" charset="0"/>
                  </a:endParaRPr>
                </a:p>
              </p:txBody>
            </p:sp>
            <p:sp>
              <p:nvSpPr>
                <p:cNvPr id="262" name="Freeform 11">
                  <a:extLst>
                    <a:ext uri="{FF2B5EF4-FFF2-40B4-BE49-F238E27FC236}">
                      <a16:creationId xmlns:a16="http://schemas.microsoft.com/office/drawing/2014/main" id="{B3AE581F-6A6D-4E28-8A86-5BF7E560A4D1}"/>
                    </a:ext>
                  </a:extLst>
                </p:cNvPr>
                <p:cNvSpPr>
                  <a:spLocks noEditPoints="1"/>
                </p:cNvSpPr>
                <p:nvPr/>
              </p:nvSpPr>
              <p:spPr bwMode="auto">
                <a:xfrm>
                  <a:off x="884317" y="1203900"/>
                  <a:ext cx="116518" cy="283403"/>
                </a:xfrm>
                <a:custGeom>
                  <a:avLst/>
                  <a:gdLst>
                    <a:gd name="T0" fmla="*/ 64 w 76"/>
                    <a:gd name="T1" fmla="*/ 184 h 184"/>
                    <a:gd name="T2" fmla="*/ 55 w 76"/>
                    <a:gd name="T3" fmla="*/ 180 h 184"/>
                    <a:gd name="T4" fmla="*/ 0 w 76"/>
                    <a:gd name="T5" fmla="*/ 121 h 184"/>
                    <a:gd name="T6" fmla="*/ 0 w 76"/>
                    <a:gd name="T7" fmla="*/ 56 h 184"/>
                    <a:gd name="T8" fmla="*/ 56 w 76"/>
                    <a:gd name="T9" fmla="*/ 4 h 184"/>
                    <a:gd name="T10" fmla="*/ 69 w 76"/>
                    <a:gd name="T11" fmla="*/ 2 h 184"/>
                    <a:gd name="T12" fmla="*/ 76 w 76"/>
                    <a:gd name="T13" fmla="*/ 13 h 184"/>
                    <a:gd name="T14" fmla="*/ 76 w 76"/>
                    <a:gd name="T15" fmla="*/ 171 h 184"/>
                    <a:gd name="T16" fmla="*/ 69 w 76"/>
                    <a:gd name="T17" fmla="*/ 183 h 184"/>
                    <a:gd name="T18" fmla="*/ 64 w 76"/>
                    <a:gd name="T19" fmla="*/ 184 h 184"/>
                    <a:gd name="T20" fmla="*/ 16 w 76"/>
                    <a:gd name="T21" fmla="*/ 115 h 184"/>
                    <a:gd name="T22" fmla="*/ 60 w 76"/>
                    <a:gd name="T23" fmla="*/ 162 h 184"/>
                    <a:gd name="T24" fmla="*/ 60 w 76"/>
                    <a:gd name="T25" fmla="*/ 22 h 184"/>
                    <a:gd name="T26" fmla="*/ 16 w 76"/>
                    <a:gd name="T27" fmla="*/ 63 h 184"/>
                    <a:gd name="T28" fmla="*/ 16 w 76"/>
                    <a:gd name="T29" fmla="*/ 115 h 184"/>
                    <a:gd name="T30" fmla="*/ 67 w 76"/>
                    <a:gd name="T31" fmla="*/ 16 h 184"/>
                    <a:gd name="T32" fmla="*/ 67 w 76"/>
                    <a:gd name="T33" fmla="*/ 16 h 184"/>
                    <a:gd name="T34" fmla="*/ 67 w 76"/>
                    <a:gd name="T35" fmla="*/ 1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84">
                      <a:moveTo>
                        <a:pt x="64" y="184"/>
                      </a:moveTo>
                      <a:cubicBezTo>
                        <a:pt x="61" y="184"/>
                        <a:pt x="58" y="182"/>
                        <a:pt x="55" y="180"/>
                      </a:cubicBezTo>
                      <a:cubicBezTo>
                        <a:pt x="0" y="121"/>
                        <a:pt x="0" y="121"/>
                        <a:pt x="0" y="121"/>
                      </a:cubicBezTo>
                      <a:cubicBezTo>
                        <a:pt x="0" y="56"/>
                        <a:pt x="0" y="56"/>
                        <a:pt x="0" y="56"/>
                      </a:cubicBezTo>
                      <a:cubicBezTo>
                        <a:pt x="56" y="4"/>
                        <a:pt x="56" y="4"/>
                        <a:pt x="56" y="4"/>
                      </a:cubicBezTo>
                      <a:cubicBezTo>
                        <a:pt x="60" y="1"/>
                        <a:pt x="65" y="0"/>
                        <a:pt x="69" y="2"/>
                      </a:cubicBezTo>
                      <a:cubicBezTo>
                        <a:pt x="74" y="4"/>
                        <a:pt x="76" y="8"/>
                        <a:pt x="76" y="13"/>
                      </a:cubicBezTo>
                      <a:cubicBezTo>
                        <a:pt x="76" y="171"/>
                        <a:pt x="76" y="171"/>
                        <a:pt x="76" y="171"/>
                      </a:cubicBezTo>
                      <a:cubicBezTo>
                        <a:pt x="76" y="177"/>
                        <a:pt x="73" y="181"/>
                        <a:pt x="69" y="183"/>
                      </a:cubicBezTo>
                      <a:cubicBezTo>
                        <a:pt x="67" y="184"/>
                        <a:pt x="66" y="184"/>
                        <a:pt x="64" y="184"/>
                      </a:cubicBezTo>
                      <a:close/>
                      <a:moveTo>
                        <a:pt x="16" y="115"/>
                      </a:moveTo>
                      <a:cubicBezTo>
                        <a:pt x="60" y="162"/>
                        <a:pt x="60" y="162"/>
                        <a:pt x="60" y="162"/>
                      </a:cubicBezTo>
                      <a:cubicBezTo>
                        <a:pt x="60" y="22"/>
                        <a:pt x="60" y="22"/>
                        <a:pt x="60" y="22"/>
                      </a:cubicBezTo>
                      <a:cubicBezTo>
                        <a:pt x="16" y="63"/>
                        <a:pt x="16" y="63"/>
                        <a:pt x="16" y="63"/>
                      </a:cubicBezTo>
                      <a:lnTo>
                        <a:pt x="16" y="115"/>
                      </a:lnTo>
                      <a:close/>
                      <a:moveTo>
                        <a:pt x="67" y="16"/>
                      </a:moveTo>
                      <a:cubicBezTo>
                        <a:pt x="67" y="16"/>
                        <a:pt x="67" y="16"/>
                        <a:pt x="67" y="16"/>
                      </a:cubicBezTo>
                      <a:cubicBezTo>
                        <a:pt x="67" y="16"/>
                        <a:pt x="67" y="16"/>
                        <a:pt x="67" y="16"/>
                      </a:cubicBezTo>
                      <a:close/>
                    </a:path>
                  </a:pathLst>
                </a:custGeom>
                <a:solidFill>
                  <a:schemeClr val="tx1"/>
                </a:solidFill>
                <a:ln w="9525">
                  <a:noFill/>
                  <a:round/>
                  <a:headEnd/>
                  <a:tailEnd/>
                </a:ln>
                <a:extLst/>
              </p:spPr>
              <p:txBody>
                <a:bodyPr vert="horz" wrap="square" lIns="81280" tIns="40640" rIns="81280" bIns="40640" numCol="1" anchor="t" anchorCtr="0" compatLnSpc="1">
                  <a:prstTxWarp prst="textNoShape">
                    <a:avLst/>
                  </a:prstTxWarp>
                </a:bodyPr>
                <a:lstStyle/>
                <a:p>
                  <a:pPr defTabSz="812787">
                    <a:defRPr/>
                  </a:pPr>
                  <a:endParaRPr lang="en-US" sz="1600" kern="0" dirty="0">
                    <a:solidFill>
                      <a:prstClr val="white"/>
                    </a:solidFill>
                    <a:latin typeface="Arial" charset="0"/>
                  </a:endParaRPr>
                </a:p>
              </p:txBody>
            </p:sp>
          </p:grpSp>
        </p:grpSp>
      </p:grpSp>
      <p:grpSp>
        <p:nvGrpSpPr>
          <p:cNvPr id="96" name="Group 95">
            <a:extLst>
              <a:ext uri="{FF2B5EF4-FFF2-40B4-BE49-F238E27FC236}">
                <a16:creationId xmlns:a16="http://schemas.microsoft.com/office/drawing/2014/main" id="{887177A2-6E0A-401A-A0E2-71AB9D577C1C}"/>
              </a:ext>
            </a:extLst>
          </p:cNvPr>
          <p:cNvGrpSpPr>
            <a:grpSpLocks noChangeAspect="1"/>
          </p:cNvGrpSpPr>
          <p:nvPr/>
        </p:nvGrpSpPr>
        <p:grpSpPr>
          <a:xfrm>
            <a:off x="2474512" y="4046936"/>
            <a:ext cx="360143" cy="360143"/>
            <a:chOff x="4390661" y="1411318"/>
            <a:chExt cx="362678" cy="362678"/>
          </a:xfrm>
        </p:grpSpPr>
        <p:sp>
          <p:nvSpPr>
            <p:cNvPr id="97" name="Freeform 17">
              <a:extLst>
                <a:ext uri="{FF2B5EF4-FFF2-40B4-BE49-F238E27FC236}">
                  <a16:creationId xmlns:a16="http://schemas.microsoft.com/office/drawing/2014/main" id="{90B86079-E969-4F2C-A8B1-DA5659595B6D}"/>
                </a:ext>
              </a:extLst>
            </p:cNvPr>
            <p:cNvSpPr>
              <a:spLocks/>
            </p:cNvSpPr>
            <p:nvPr/>
          </p:nvSpPr>
          <p:spPr bwMode="auto">
            <a:xfrm>
              <a:off x="4411031" y="1411318"/>
              <a:ext cx="342308" cy="342308"/>
            </a:xfrm>
            <a:custGeom>
              <a:avLst/>
              <a:gdLst>
                <a:gd name="T0" fmla="*/ 0 w 689"/>
                <a:gd name="T1" fmla="*/ 0 h 689"/>
                <a:gd name="T2" fmla="*/ 0 w 689"/>
                <a:gd name="T3" fmla="*/ 689 h 689"/>
                <a:gd name="T4" fmla="*/ 689 w 689"/>
                <a:gd name="T5" fmla="*/ 689 h 689"/>
              </a:gdLst>
              <a:ahLst/>
              <a:cxnLst>
                <a:cxn ang="0">
                  <a:pos x="T0" y="T1"/>
                </a:cxn>
                <a:cxn ang="0">
                  <a:pos x="T2" y="T3"/>
                </a:cxn>
                <a:cxn ang="0">
                  <a:pos x="T4" y="T5"/>
                </a:cxn>
              </a:cxnLst>
              <a:rect l="0" t="0" r="r" b="b"/>
              <a:pathLst>
                <a:path w="689" h="689">
                  <a:moveTo>
                    <a:pt x="0" y="0"/>
                  </a:moveTo>
                  <a:lnTo>
                    <a:pt x="0" y="689"/>
                  </a:lnTo>
                  <a:lnTo>
                    <a:pt x="689" y="689"/>
                  </a:lnTo>
                </a:path>
              </a:pathLst>
            </a:cu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8" name="Line 18">
              <a:extLst>
                <a:ext uri="{FF2B5EF4-FFF2-40B4-BE49-F238E27FC236}">
                  <a16:creationId xmlns:a16="http://schemas.microsoft.com/office/drawing/2014/main" id="{A8E24ECD-3411-4B18-B324-9B5929CC734F}"/>
                </a:ext>
              </a:extLst>
            </p:cNvPr>
            <p:cNvSpPr>
              <a:spLocks noChangeShapeType="1"/>
            </p:cNvSpPr>
            <p:nvPr/>
          </p:nvSpPr>
          <p:spPr bwMode="auto">
            <a:xfrm>
              <a:off x="4684281"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9" name="Line 19">
              <a:extLst>
                <a:ext uri="{FF2B5EF4-FFF2-40B4-BE49-F238E27FC236}">
                  <a16:creationId xmlns:a16="http://schemas.microsoft.com/office/drawing/2014/main" id="{F7E4D5D5-8F4E-4DC9-8A44-0BB1B0CE603A}"/>
                </a:ext>
              </a:extLst>
            </p:cNvPr>
            <p:cNvSpPr>
              <a:spLocks noChangeShapeType="1"/>
            </p:cNvSpPr>
            <p:nvPr/>
          </p:nvSpPr>
          <p:spPr bwMode="auto">
            <a:xfrm>
              <a:off x="4474623"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0" name="Line 20">
              <a:extLst>
                <a:ext uri="{FF2B5EF4-FFF2-40B4-BE49-F238E27FC236}">
                  <a16:creationId xmlns:a16="http://schemas.microsoft.com/office/drawing/2014/main" id="{80AE3822-56E9-42CC-91BB-A38B081D7226}"/>
                </a:ext>
              </a:extLst>
            </p:cNvPr>
            <p:cNvSpPr>
              <a:spLocks noChangeShapeType="1"/>
            </p:cNvSpPr>
            <p:nvPr/>
          </p:nvSpPr>
          <p:spPr bwMode="auto">
            <a:xfrm>
              <a:off x="4579452"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 name="Line 21">
              <a:extLst>
                <a:ext uri="{FF2B5EF4-FFF2-40B4-BE49-F238E27FC236}">
                  <a16:creationId xmlns:a16="http://schemas.microsoft.com/office/drawing/2014/main" id="{399583F5-2A7B-4728-86E9-56AEC18AC678}"/>
                </a:ext>
              </a:extLst>
            </p:cNvPr>
            <p:cNvSpPr>
              <a:spLocks noChangeShapeType="1"/>
            </p:cNvSpPr>
            <p:nvPr/>
          </p:nvSpPr>
          <p:spPr bwMode="auto">
            <a:xfrm flipH="1">
              <a:off x="4390661" y="1692021"/>
              <a:ext cx="20370"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3" name="Line 22">
              <a:extLst>
                <a:ext uri="{FF2B5EF4-FFF2-40B4-BE49-F238E27FC236}">
                  <a16:creationId xmlns:a16="http://schemas.microsoft.com/office/drawing/2014/main" id="{AA3B6606-C0F6-4F72-BCB1-D182461A0089}"/>
                </a:ext>
              </a:extLst>
            </p:cNvPr>
            <p:cNvSpPr>
              <a:spLocks noChangeShapeType="1"/>
            </p:cNvSpPr>
            <p:nvPr/>
          </p:nvSpPr>
          <p:spPr bwMode="auto">
            <a:xfrm flipV="1">
              <a:off x="4734460" y="1639358"/>
              <a:ext cx="18879" cy="14408"/>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 name="Line 23">
              <a:extLst>
                <a:ext uri="{FF2B5EF4-FFF2-40B4-BE49-F238E27FC236}">
                  <a16:creationId xmlns:a16="http://schemas.microsoft.com/office/drawing/2014/main" id="{5E73BD57-C574-4DF6-9E14-FD23B53876D1}"/>
                </a:ext>
              </a:extLst>
            </p:cNvPr>
            <p:cNvSpPr>
              <a:spLocks noChangeShapeType="1"/>
            </p:cNvSpPr>
            <p:nvPr/>
          </p:nvSpPr>
          <p:spPr bwMode="auto">
            <a:xfrm flipV="1">
              <a:off x="4701670" y="1666186"/>
              <a:ext cx="16395" cy="1242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 name="Line 24">
              <a:extLst>
                <a:ext uri="{FF2B5EF4-FFF2-40B4-BE49-F238E27FC236}">
                  <a16:creationId xmlns:a16="http://schemas.microsoft.com/office/drawing/2014/main" id="{5DF628CC-691E-4E29-93EA-84ACB1A1928D}"/>
                </a:ext>
              </a:extLst>
            </p:cNvPr>
            <p:cNvSpPr>
              <a:spLocks noChangeShapeType="1"/>
            </p:cNvSpPr>
            <p:nvPr/>
          </p:nvSpPr>
          <p:spPr bwMode="auto">
            <a:xfrm>
              <a:off x="4587898" y="1454541"/>
              <a:ext cx="88434" cy="216613"/>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 name="Line 25">
              <a:extLst>
                <a:ext uri="{FF2B5EF4-FFF2-40B4-BE49-F238E27FC236}">
                  <a16:creationId xmlns:a16="http://schemas.microsoft.com/office/drawing/2014/main" id="{1661F30C-8E23-4C4A-B7A1-918C8D967D8B}"/>
                </a:ext>
              </a:extLst>
            </p:cNvPr>
            <p:cNvSpPr>
              <a:spLocks noChangeShapeType="1"/>
            </p:cNvSpPr>
            <p:nvPr/>
          </p:nvSpPr>
          <p:spPr bwMode="auto">
            <a:xfrm flipV="1">
              <a:off x="4487044" y="1452554"/>
              <a:ext cx="79988" cy="116256"/>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26">
              <a:extLst>
                <a:ext uri="{FF2B5EF4-FFF2-40B4-BE49-F238E27FC236}">
                  <a16:creationId xmlns:a16="http://schemas.microsoft.com/office/drawing/2014/main" id="{D4A35B0B-C7F0-41BA-A69C-FA21333432AB}"/>
                </a:ext>
              </a:extLst>
            </p:cNvPr>
            <p:cNvSpPr>
              <a:spLocks/>
            </p:cNvSpPr>
            <p:nvPr/>
          </p:nvSpPr>
          <p:spPr bwMode="auto">
            <a:xfrm>
              <a:off x="4390661" y="1482363"/>
              <a:ext cx="73032" cy="84956"/>
            </a:xfrm>
            <a:custGeom>
              <a:avLst/>
              <a:gdLst>
                <a:gd name="T0" fmla="*/ 0 w 147"/>
                <a:gd name="T1" fmla="*/ 0 h 171"/>
                <a:gd name="T2" fmla="*/ 41 w 147"/>
                <a:gd name="T3" fmla="*/ 0 h 171"/>
                <a:gd name="T4" fmla="*/ 147 w 147"/>
                <a:gd name="T5" fmla="*/ 171 h 171"/>
              </a:gdLst>
              <a:ahLst/>
              <a:cxnLst>
                <a:cxn ang="0">
                  <a:pos x="T0" y="T1"/>
                </a:cxn>
                <a:cxn ang="0">
                  <a:pos x="T2" y="T3"/>
                </a:cxn>
                <a:cxn ang="0">
                  <a:pos x="T4" y="T5"/>
                </a:cxn>
              </a:cxnLst>
              <a:rect l="0" t="0" r="r" b="b"/>
              <a:pathLst>
                <a:path w="147" h="171">
                  <a:moveTo>
                    <a:pt x="0" y="0"/>
                  </a:moveTo>
                  <a:lnTo>
                    <a:pt x="41" y="0"/>
                  </a:lnTo>
                  <a:lnTo>
                    <a:pt x="147" y="171"/>
                  </a:lnTo>
                </a:path>
              </a:pathLst>
            </a:cu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 name="Line 27">
              <a:extLst>
                <a:ext uri="{FF2B5EF4-FFF2-40B4-BE49-F238E27FC236}">
                  <a16:creationId xmlns:a16="http://schemas.microsoft.com/office/drawing/2014/main" id="{1C2CB4E0-7A59-46E3-B02D-F3B3A0072EA1}"/>
                </a:ext>
              </a:extLst>
            </p:cNvPr>
            <p:cNvSpPr>
              <a:spLocks noChangeShapeType="1"/>
            </p:cNvSpPr>
            <p:nvPr/>
          </p:nvSpPr>
          <p:spPr bwMode="auto">
            <a:xfrm flipH="1">
              <a:off x="4390661" y="1587192"/>
              <a:ext cx="20370"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1" name="Line 28">
              <a:extLst>
                <a:ext uri="{FF2B5EF4-FFF2-40B4-BE49-F238E27FC236}">
                  <a16:creationId xmlns:a16="http://schemas.microsoft.com/office/drawing/2014/main" id="{A36530E3-1819-4554-A6D7-3314CE324A4E}"/>
                </a:ext>
              </a:extLst>
            </p:cNvPr>
            <p:cNvSpPr>
              <a:spLocks noChangeShapeType="1"/>
            </p:cNvSpPr>
            <p:nvPr/>
          </p:nvSpPr>
          <p:spPr bwMode="auto">
            <a:xfrm>
              <a:off x="4707135" y="1462987"/>
              <a:ext cx="46204"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2" name="Line 29">
              <a:extLst>
                <a:ext uri="{FF2B5EF4-FFF2-40B4-BE49-F238E27FC236}">
                  <a16:creationId xmlns:a16="http://schemas.microsoft.com/office/drawing/2014/main" id="{0736AECE-58E3-4AA5-A49B-09037F77D646}"/>
                </a:ext>
              </a:extLst>
            </p:cNvPr>
            <p:cNvSpPr>
              <a:spLocks noChangeShapeType="1"/>
            </p:cNvSpPr>
            <p:nvPr/>
          </p:nvSpPr>
          <p:spPr bwMode="auto">
            <a:xfrm flipV="1">
              <a:off x="4588892" y="1483357"/>
              <a:ext cx="87440" cy="20618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4" name="Line 30">
              <a:extLst>
                <a:ext uri="{FF2B5EF4-FFF2-40B4-BE49-F238E27FC236}">
                  <a16:creationId xmlns:a16="http://schemas.microsoft.com/office/drawing/2014/main" id="{72AF386C-6E1B-49CC-94B9-47C227B8DDD9}"/>
                </a:ext>
              </a:extLst>
            </p:cNvPr>
            <p:cNvSpPr>
              <a:spLocks noChangeShapeType="1"/>
            </p:cNvSpPr>
            <p:nvPr/>
          </p:nvSpPr>
          <p:spPr bwMode="auto">
            <a:xfrm>
              <a:off x="4496483" y="1695002"/>
              <a:ext cx="61606" cy="11427"/>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5" name="Line 31">
              <a:extLst>
                <a:ext uri="{FF2B5EF4-FFF2-40B4-BE49-F238E27FC236}">
                  <a16:creationId xmlns:a16="http://schemas.microsoft.com/office/drawing/2014/main" id="{3F6AA469-1ABE-4E0E-8836-64BFCAFCB7AB}"/>
                </a:ext>
              </a:extLst>
            </p:cNvPr>
            <p:cNvSpPr>
              <a:spLocks noChangeShapeType="1"/>
            </p:cNvSpPr>
            <p:nvPr/>
          </p:nvSpPr>
          <p:spPr bwMode="auto">
            <a:xfrm flipV="1">
              <a:off x="4411031" y="1706429"/>
              <a:ext cx="48191" cy="47198"/>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7" name="Oval 32">
              <a:extLst>
                <a:ext uri="{FF2B5EF4-FFF2-40B4-BE49-F238E27FC236}">
                  <a16:creationId xmlns:a16="http://schemas.microsoft.com/office/drawing/2014/main" id="{889A01BA-30C8-48EC-B15A-DD50511437EE}"/>
                </a:ext>
              </a:extLst>
            </p:cNvPr>
            <p:cNvSpPr>
              <a:spLocks noChangeArrowheads="1"/>
            </p:cNvSpPr>
            <p:nvPr/>
          </p:nvSpPr>
          <p:spPr bwMode="auto">
            <a:xfrm>
              <a:off x="4453260" y="1564338"/>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8" name="Oval 33">
              <a:extLst>
                <a:ext uri="{FF2B5EF4-FFF2-40B4-BE49-F238E27FC236}">
                  <a16:creationId xmlns:a16="http://schemas.microsoft.com/office/drawing/2014/main" id="{9830F5CC-3528-4273-ABAD-3440916CAE22}"/>
                </a:ext>
              </a:extLst>
            </p:cNvPr>
            <p:cNvSpPr>
              <a:spLocks noChangeArrowheads="1"/>
            </p:cNvSpPr>
            <p:nvPr/>
          </p:nvSpPr>
          <p:spPr bwMode="auto">
            <a:xfrm>
              <a:off x="4558089" y="1412312"/>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9" name="Oval 34">
              <a:extLst>
                <a:ext uri="{FF2B5EF4-FFF2-40B4-BE49-F238E27FC236}">
                  <a16:creationId xmlns:a16="http://schemas.microsoft.com/office/drawing/2014/main" id="{FF4DA7F3-2906-4A63-976F-71E76F57F449}"/>
                </a:ext>
              </a:extLst>
            </p:cNvPr>
            <p:cNvSpPr>
              <a:spLocks noChangeArrowheads="1"/>
            </p:cNvSpPr>
            <p:nvPr/>
          </p:nvSpPr>
          <p:spPr bwMode="auto">
            <a:xfrm>
              <a:off x="4662918" y="1669167"/>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0" name="Oval 35">
              <a:extLst>
                <a:ext uri="{FF2B5EF4-FFF2-40B4-BE49-F238E27FC236}">
                  <a16:creationId xmlns:a16="http://schemas.microsoft.com/office/drawing/2014/main" id="{F0F5D36B-46D7-45AC-A2F0-F01A19E40829}"/>
                </a:ext>
              </a:extLst>
            </p:cNvPr>
            <p:cNvSpPr>
              <a:spLocks noChangeArrowheads="1"/>
            </p:cNvSpPr>
            <p:nvPr/>
          </p:nvSpPr>
          <p:spPr bwMode="auto">
            <a:xfrm>
              <a:off x="4662918" y="1440134"/>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1" name="Oval 36">
              <a:extLst>
                <a:ext uri="{FF2B5EF4-FFF2-40B4-BE49-F238E27FC236}">
                  <a16:creationId xmlns:a16="http://schemas.microsoft.com/office/drawing/2014/main" id="{E9884638-6567-45D9-8D66-A141BB02418D}"/>
                </a:ext>
              </a:extLst>
            </p:cNvPr>
            <p:cNvSpPr>
              <a:spLocks noChangeArrowheads="1"/>
            </p:cNvSpPr>
            <p:nvPr/>
          </p:nvSpPr>
          <p:spPr bwMode="auto">
            <a:xfrm>
              <a:off x="4558089" y="1687549"/>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2" name="Oval 37">
              <a:extLst>
                <a:ext uri="{FF2B5EF4-FFF2-40B4-BE49-F238E27FC236}">
                  <a16:creationId xmlns:a16="http://schemas.microsoft.com/office/drawing/2014/main" id="{10CE7043-4A05-46BB-BC41-5990D75F6FC8}"/>
                </a:ext>
              </a:extLst>
            </p:cNvPr>
            <p:cNvSpPr>
              <a:spLocks noChangeArrowheads="1"/>
            </p:cNvSpPr>
            <p:nvPr/>
          </p:nvSpPr>
          <p:spPr bwMode="auto">
            <a:xfrm>
              <a:off x="4453260" y="1669167"/>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3" name="Group 132">
            <a:extLst>
              <a:ext uri="{FF2B5EF4-FFF2-40B4-BE49-F238E27FC236}">
                <a16:creationId xmlns:a16="http://schemas.microsoft.com/office/drawing/2014/main" id="{F2688D87-B2C9-404B-891A-3D76C55D528C}"/>
              </a:ext>
            </a:extLst>
          </p:cNvPr>
          <p:cNvGrpSpPr>
            <a:grpSpLocks noChangeAspect="1"/>
          </p:cNvGrpSpPr>
          <p:nvPr/>
        </p:nvGrpSpPr>
        <p:grpSpPr>
          <a:xfrm>
            <a:off x="441107" y="3933260"/>
            <a:ext cx="431110" cy="457200"/>
            <a:chOff x="-96112" y="3314471"/>
            <a:chExt cx="324832" cy="344490"/>
          </a:xfrm>
        </p:grpSpPr>
        <p:grpSp>
          <p:nvGrpSpPr>
            <p:cNvPr id="135" name="Group 134">
              <a:extLst>
                <a:ext uri="{FF2B5EF4-FFF2-40B4-BE49-F238E27FC236}">
                  <a16:creationId xmlns:a16="http://schemas.microsoft.com/office/drawing/2014/main" id="{B2A0C472-DC10-47B6-819C-7DF3F4936E15}"/>
                </a:ext>
              </a:extLst>
            </p:cNvPr>
            <p:cNvGrpSpPr/>
            <p:nvPr/>
          </p:nvGrpSpPr>
          <p:grpSpPr>
            <a:xfrm>
              <a:off x="-96112" y="3314471"/>
              <a:ext cx="324832" cy="344490"/>
              <a:chOff x="775039" y="3476051"/>
              <a:chExt cx="414973" cy="406016"/>
            </a:xfrm>
          </p:grpSpPr>
          <p:sp>
            <p:nvSpPr>
              <p:cNvPr id="140" name="Freeform 5">
                <a:extLst>
                  <a:ext uri="{FF2B5EF4-FFF2-40B4-BE49-F238E27FC236}">
                    <a16:creationId xmlns:a16="http://schemas.microsoft.com/office/drawing/2014/main" id="{88DF693A-7E7F-46D9-B2C2-3535F4A90C3C}"/>
                  </a:ext>
                </a:extLst>
              </p:cNvPr>
              <p:cNvSpPr>
                <a:spLocks/>
              </p:cNvSpPr>
              <p:nvPr/>
            </p:nvSpPr>
            <p:spPr bwMode="auto">
              <a:xfrm>
                <a:off x="830152" y="3524681"/>
                <a:ext cx="304745" cy="304746"/>
              </a:xfrm>
              <a:custGeom>
                <a:avLst/>
                <a:gdLst>
                  <a:gd name="T0" fmla="*/ 58 w 67"/>
                  <a:gd name="T1" fmla="*/ 67 h 67"/>
                  <a:gd name="T2" fmla="*/ 9 w 67"/>
                  <a:gd name="T3" fmla="*/ 67 h 67"/>
                  <a:gd name="T4" fmla="*/ 0 w 67"/>
                  <a:gd name="T5" fmla="*/ 58 h 67"/>
                  <a:gd name="T6" fmla="*/ 0 w 67"/>
                  <a:gd name="T7" fmla="*/ 9 h 67"/>
                  <a:gd name="T8" fmla="*/ 9 w 67"/>
                  <a:gd name="T9" fmla="*/ 0 h 67"/>
                  <a:gd name="T10" fmla="*/ 58 w 67"/>
                  <a:gd name="T11" fmla="*/ 0 h 67"/>
                  <a:gd name="T12" fmla="*/ 67 w 67"/>
                  <a:gd name="T13" fmla="*/ 9 h 67"/>
                  <a:gd name="T14" fmla="*/ 67 w 67"/>
                  <a:gd name="T15" fmla="*/ 58 h 67"/>
                  <a:gd name="T16" fmla="*/ 58 w 67"/>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7">
                    <a:moveTo>
                      <a:pt x="58" y="67"/>
                    </a:moveTo>
                    <a:cubicBezTo>
                      <a:pt x="9" y="67"/>
                      <a:pt x="9" y="67"/>
                      <a:pt x="9" y="67"/>
                    </a:cubicBezTo>
                    <a:cubicBezTo>
                      <a:pt x="4" y="67"/>
                      <a:pt x="0" y="63"/>
                      <a:pt x="0" y="58"/>
                    </a:cubicBezTo>
                    <a:cubicBezTo>
                      <a:pt x="0" y="9"/>
                      <a:pt x="0" y="9"/>
                      <a:pt x="0" y="9"/>
                    </a:cubicBezTo>
                    <a:cubicBezTo>
                      <a:pt x="0" y="4"/>
                      <a:pt x="4" y="0"/>
                      <a:pt x="9" y="0"/>
                    </a:cubicBezTo>
                    <a:cubicBezTo>
                      <a:pt x="58" y="0"/>
                      <a:pt x="58" y="0"/>
                      <a:pt x="58" y="0"/>
                    </a:cubicBezTo>
                    <a:cubicBezTo>
                      <a:pt x="63" y="0"/>
                      <a:pt x="67" y="4"/>
                      <a:pt x="67" y="9"/>
                    </a:cubicBezTo>
                    <a:cubicBezTo>
                      <a:pt x="67" y="58"/>
                      <a:pt x="67" y="58"/>
                      <a:pt x="67" y="58"/>
                    </a:cubicBezTo>
                    <a:cubicBezTo>
                      <a:pt x="67" y="63"/>
                      <a:pt x="63" y="67"/>
                      <a:pt x="58" y="67"/>
                    </a:cubicBez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en-US" sz="9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41" name="Line 6">
                <a:extLst>
                  <a:ext uri="{FF2B5EF4-FFF2-40B4-BE49-F238E27FC236}">
                    <a16:creationId xmlns:a16="http://schemas.microsoft.com/office/drawing/2014/main" id="{19C4229F-0F22-4BA8-83C5-37D332EA98C6}"/>
                  </a:ext>
                </a:extLst>
              </p:cNvPr>
              <p:cNvSpPr>
                <a:spLocks noChangeShapeType="1"/>
              </p:cNvSpPr>
              <p:nvPr/>
            </p:nvSpPr>
            <p:spPr bwMode="auto">
              <a:xfrm>
                <a:off x="943621"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2" name="Line 7">
                <a:extLst>
                  <a:ext uri="{FF2B5EF4-FFF2-40B4-BE49-F238E27FC236}">
                    <a16:creationId xmlns:a16="http://schemas.microsoft.com/office/drawing/2014/main" id="{9DC3D68F-32E4-4B59-8E76-A3C9C8AE1195}"/>
                  </a:ext>
                </a:extLst>
              </p:cNvPr>
              <p:cNvSpPr>
                <a:spLocks noChangeShapeType="1"/>
              </p:cNvSpPr>
              <p:nvPr/>
            </p:nvSpPr>
            <p:spPr bwMode="auto">
              <a:xfrm>
                <a:off x="917686"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3" name="Line 8">
                <a:extLst>
                  <a:ext uri="{FF2B5EF4-FFF2-40B4-BE49-F238E27FC236}">
                    <a16:creationId xmlns:a16="http://schemas.microsoft.com/office/drawing/2014/main" id="{B55A04B6-ACF8-4DF7-8819-E8362CC9E111}"/>
                  </a:ext>
                </a:extLst>
              </p:cNvPr>
              <p:cNvSpPr>
                <a:spLocks noChangeShapeType="1"/>
              </p:cNvSpPr>
              <p:nvPr/>
            </p:nvSpPr>
            <p:spPr bwMode="auto">
              <a:xfrm>
                <a:off x="972799"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4" name="Line 9">
                <a:extLst>
                  <a:ext uri="{FF2B5EF4-FFF2-40B4-BE49-F238E27FC236}">
                    <a16:creationId xmlns:a16="http://schemas.microsoft.com/office/drawing/2014/main" id="{04BB3545-F549-4B52-A369-B47D80BB578E}"/>
                  </a:ext>
                </a:extLst>
              </p:cNvPr>
              <p:cNvSpPr>
                <a:spLocks noChangeShapeType="1"/>
              </p:cNvSpPr>
              <p:nvPr/>
            </p:nvSpPr>
            <p:spPr bwMode="auto">
              <a:xfrm>
                <a:off x="998735"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Line 10">
                <a:extLst>
                  <a:ext uri="{FF2B5EF4-FFF2-40B4-BE49-F238E27FC236}">
                    <a16:creationId xmlns:a16="http://schemas.microsoft.com/office/drawing/2014/main" id="{2E2381CB-4371-4771-BA39-1060919E2DD2}"/>
                  </a:ext>
                </a:extLst>
              </p:cNvPr>
              <p:cNvSpPr>
                <a:spLocks noChangeShapeType="1"/>
              </p:cNvSpPr>
              <p:nvPr/>
            </p:nvSpPr>
            <p:spPr bwMode="auto">
              <a:xfrm>
                <a:off x="1021429"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Line 11">
                <a:extLst>
                  <a:ext uri="{FF2B5EF4-FFF2-40B4-BE49-F238E27FC236}">
                    <a16:creationId xmlns:a16="http://schemas.microsoft.com/office/drawing/2014/main" id="{E8FD5B29-6DA5-4875-B56B-D5DCC0A2E8F2}"/>
                  </a:ext>
                </a:extLst>
              </p:cNvPr>
              <p:cNvSpPr>
                <a:spLocks noChangeShapeType="1"/>
              </p:cNvSpPr>
              <p:nvPr/>
            </p:nvSpPr>
            <p:spPr bwMode="auto">
              <a:xfrm>
                <a:off x="1047364"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12">
                <a:extLst>
                  <a:ext uri="{FF2B5EF4-FFF2-40B4-BE49-F238E27FC236}">
                    <a16:creationId xmlns:a16="http://schemas.microsoft.com/office/drawing/2014/main" id="{B43E596D-E549-400E-8C06-83E274E0BD1F}"/>
                  </a:ext>
                </a:extLst>
              </p:cNvPr>
              <p:cNvSpPr>
                <a:spLocks noChangeShapeType="1"/>
              </p:cNvSpPr>
              <p:nvPr/>
            </p:nvSpPr>
            <p:spPr bwMode="auto">
              <a:xfrm>
                <a:off x="943621"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8" name="Line 13">
                <a:extLst>
                  <a:ext uri="{FF2B5EF4-FFF2-40B4-BE49-F238E27FC236}">
                    <a16:creationId xmlns:a16="http://schemas.microsoft.com/office/drawing/2014/main" id="{05FED8CD-84FC-44CE-82D7-E62FA7D58DB7}"/>
                  </a:ext>
                </a:extLst>
              </p:cNvPr>
              <p:cNvSpPr>
                <a:spLocks noChangeShapeType="1"/>
              </p:cNvSpPr>
              <p:nvPr/>
            </p:nvSpPr>
            <p:spPr bwMode="auto">
              <a:xfrm>
                <a:off x="917686"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9" name="Line 14">
                <a:extLst>
                  <a:ext uri="{FF2B5EF4-FFF2-40B4-BE49-F238E27FC236}">
                    <a16:creationId xmlns:a16="http://schemas.microsoft.com/office/drawing/2014/main" id="{B9D294E0-6D65-437A-9EEB-8D8CEEB213F7}"/>
                  </a:ext>
                </a:extLst>
              </p:cNvPr>
              <p:cNvSpPr>
                <a:spLocks noChangeShapeType="1"/>
              </p:cNvSpPr>
              <p:nvPr/>
            </p:nvSpPr>
            <p:spPr bwMode="auto">
              <a:xfrm>
                <a:off x="972799"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0" name="Line 15">
                <a:extLst>
                  <a:ext uri="{FF2B5EF4-FFF2-40B4-BE49-F238E27FC236}">
                    <a16:creationId xmlns:a16="http://schemas.microsoft.com/office/drawing/2014/main" id="{B039C484-2C4B-4ACB-972B-26E699A15AC8}"/>
                  </a:ext>
                </a:extLst>
              </p:cNvPr>
              <p:cNvSpPr>
                <a:spLocks noChangeShapeType="1"/>
              </p:cNvSpPr>
              <p:nvPr/>
            </p:nvSpPr>
            <p:spPr bwMode="auto">
              <a:xfrm>
                <a:off x="998735"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1" name="Line 16">
                <a:extLst>
                  <a:ext uri="{FF2B5EF4-FFF2-40B4-BE49-F238E27FC236}">
                    <a16:creationId xmlns:a16="http://schemas.microsoft.com/office/drawing/2014/main" id="{9D55CC81-4234-428E-A0E6-5A490493A6A6}"/>
                  </a:ext>
                </a:extLst>
              </p:cNvPr>
              <p:cNvSpPr>
                <a:spLocks noChangeShapeType="1"/>
              </p:cNvSpPr>
              <p:nvPr/>
            </p:nvSpPr>
            <p:spPr bwMode="auto">
              <a:xfrm>
                <a:off x="1021429"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2" name="Line 17">
                <a:extLst>
                  <a:ext uri="{FF2B5EF4-FFF2-40B4-BE49-F238E27FC236}">
                    <a16:creationId xmlns:a16="http://schemas.microsoft.com/office/drawing/2014/main" id="{DB03F78A-8F8E-40D9-8D3F-6F532CD4CD76}"/>
                  </a:ext>
                </a:extLst>
              </p:cNvPr>
              <p:cNvSpPr>
                <a:spLocks noChangeShapeType="1"/>
              </p:cNvSpPr>
              <p:nvPr/>
            </p:nvSpPr>
            <p:spPr bwMode="auto">
              <a:xfrm>
                <a:off x="1047364"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3" name="Line 18">
                <a:extLst>
                  <a:ext uri="{FF2B5EF4-FFF2-40B4-BE49-F238E27FC236}">
                    <a16:creationId xmlns:a16="http://schemas.microsoft.com/office/drawing/2014/main" id="{B70CD5AD-BD2B-45F2-B37A-0B38F81E1EC6}"/>
                  </a:ext>
                </a:extLst>
              </p:cNvPr>
              <p:cNvSpPr>
                <a:spLocks noChangeShapeType="1"/>
              </p:cNvSpPr>
              <p:nvPr/>
            </p:nvSpPr>
            <p:spPr bwMode="auto">
              <a:xfrm flipH="1">
                <a:off x="1138140" y="3638150"/>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4" name="Line 19">
                <a:extLst>
                  <a:ext uri="{FF2B5EF4-FFF2-40B4-BE49-F238E27FC236}">
                    <a16:creationId xmlns:a16="http://schemas.microsoft.com/office/drawing/2014/main" id="{EABE30F4-F747-4CEC-A440-A7D810AB60E9}"/>
                  </a:ext>
                </a:extLst>
              </p:cNvPr>
              <p:cNvSpPr>
                <a:spLocks noChangeShapeType="1"/>
              </p:cNvSpPr>
              <p:nvPr/>
            </p:nvSpPr>
            <p:spPr bwMode="auto">
              <a:xfrm flipH="1">
                <a:off x="1138140" y="361221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5" name="Line 20">
                <a:extLst>
                  <a:ext uri="{FF2B5EF4-FFF2-40B4-BE49-F238E27FC236}">
                    <a16:creationId xmlns:a16="http://schemas.microsoft.com/office/drawing/2014/main" id="{7F4C3BB7-6857-488F-A4DF-61989C29F7F9}"/>
                  </a:ext>
                </a:extLst>
              </p:cNvPr>
              <p:cNvSpPr>
                <a:spLocks noChangeShapeType="1"/>
              </p:cNvSpPr>
              <p:nvPr/>
            </p:nvSpPr>
            <p:spPr bwMode="auto">
              <a:xfrm flipH="1">
                <a:off x="1138140" y="366084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6" name="Line 21">
                <a:extLst>
                  <a:ext uri="{FF2B5EF4-FFF2-40B4-BE49-F238E27FC236}">
                    <a16:creationId xmlns:a16="http://schemas.microsoft.com/office/drawing/2014/main" id="{9ED058AB-151E-4142-B479-FA6F21DADF9F}"/>
                  </a:ext>
                </a:extLst>
              </p:cNvPr>
              <p:cNvSpPr>
                <a:spLocks noChangeShapeType="1"/>
              </p:cNvSpPr>
              <p:nvPr/>
            </p:nvSpPr>
            <p:spPr bwMode="auto">
              <a:xfrm flipH="1">
                <a:off x="1138140" y="3686779"/>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7" name="Line 22">
                <a:extLst>
                  <a:ext uri="{FF2B5EF4-FFF2-40B4-BE49-F238E27FC236}">
                    <a16:creationId xmlns:a16="http://schemas.microsoft.com/office/drawing/2014/main" id="{9B58184B-61D7-453F-B60B-0581072DEF38}"/>
                  </a:ext>
                </a:extLst>
              </p:cNvPr>
              <p:cNvSpPr>
                <a:spLocks noChangeShapeType="1"/>
              </p:cNvSpPr>
              <p:nvPr/>
            </p:nvSpPr>
            <p:spPr bwMode="auto">
              <a:xfrm flipH="1">
                <a:off x="1138140" y="3715957"/>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8" name="Line 23">
                <a:extLst>
                  <a:ext uri="{FF2B5EF4-FFF2-40B4-BE49-F238E27FC236}">
                    <a16:creationId xmlns:a16="http://schemas.microsoft.com/office/drawing/2014/main" id="{7231E4C6-33CB-4F7C-8FDC-1574DD98D390}"/>
                  </a:ext>
                </a:extLst>
              </p:cNvPr>
              <p:cNvSpPr>
                <a:spLocks noChangeShapeType="1"/>
              </p:cNvSpPr>
              <p:nvPr/>
            </p:nvSpPr>
            <p:spPr bwMode="auto">
              <a:xfrm flipH="1">
                <a:off x="1138140" y="3741893"/>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9" name="Line 24">
                <a:extLst>
                  <a:ext uri="{FF2B5EF4-FFF2-40B4-BE49-F238E27FC236}">
                    <a16:creationId xmlns:a16="http://schemas.microsoft.com/office/drawing/2014/main" id="{A9539D9C-E2C7-48DF-AF6A-34814638C911}"/>
                  </a:ext>
                </a:extLst>
              </p:cNvPr>
              <p:cNvSpPr>
                <a:spLocks noChangeShapeType="1"/>
              </p:cNvSpPr>
              <p:nvPr/>
            </p:nvSpPr>
            <p:spPr bwMode="auto">
              <a:xfrm flipH="1">
                <a:off x="775039" y="3638150"/>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0" name="Line 25">
                <a:extLst>
                  <a:ext uri="{FF2B5EF4-FFF2-40B4-BE49-F238E27FC236}">
                    <a16:creationId xmlns:a16="http://schemas.microsoft.com/office/drawing/2014/main" id="{A3209DD0-04D8-4B7C-A35B-85C7DB06E068}"/>
                  </a:ext>
                </a:extLst>
              </p:cNvPr>
              <p:cNvSpPr>
                <a:spLocks noChangeShapeType="1"/>
              </p:cNvSpPr>
              <p:nvPr/>
            </p:nvSpPr>
            <p:spPr bwMode="auto">
              <a:xfrm flipH="1">
                <a:off x="775039" y="361221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1" name="Line 26">
                <a:extLst>
                  <a:ext uri="{FF2B5EF4-FFF2-40B4-BE49-F238E27FC236}">
                    <a16:creationId xmlns:a16="http://schemas.microsoft.com/office/drawing/2014/main" id="{5B1EEE80-BCEF-434F-9666-54A8C4742878}"/>
                  </a:ext>
                </a:extLst>
              </p:cNvPr>
              <p:cNvSpPr>
                <a:spLocks noChangeShapeType="1"/>
              </p:cNvSpPr>
              <p:nvPr/>
            </p:nvSpPr>
            <p:spPr bwMode="auto">
              <a:xfrm flipH="1">
                <a:off x="775039" y="366084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2" name="Line 27">
                <a:extLst>
                  <a:ext uri="{FF2B5EF4-FFF2-40B4-BE49-F238E27FC236}">
                    <a16:creationId xmlns:a16="http://schemas.microsoft.com/office/drawing/2014/main" id="{E55287A5-FB54-4DA1-8ECA-0DDA5DC83DDF}"/>
                  </a:ext>
                </a:extLst>
              </p:cNvPr>
              <p:cNvSpPr>
                <a:spLocks noChangeShapeType="1"/>
              </p:cNvSpPr>
              <p:nvPr/>
            </p:nvSpPr>
            <p:spPr bwMode="auto">
              <a:xfrm flipH="1">
                <a:off x="775039" y="3686779"/>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3" name="Line 28">
                <a:extLst>
                  <a:ext uri="{FF2B5EF4-FFF2-40B4-BE49-F238E27FC236}">
                    <a16:creationId xmlns:a16="http://schemas.microsoft.com/office/drawing/2014/main" id="{D52E92C9-3694-4821-9916-610F917246BC}"/>
                  </a:ext>
                </a:extLst>
              </p:cNvPr>
              <p:cNvSpPr>
                <a:spLocks noChangeShapeType="1"/>
              </p:cNvSpPr>
              <p:nvPr/>
            </p:nvSpPr>
            <p:spPr bwMode="auto">
              <a:xfrm flipH="1">
                <a:off x="775039" y="3715957"/>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5" name="Line 29">
                <a:extLst>
                  <a:ext uri="{FF2B5EF4-FFF2-40B4-BE49-F238E27FC236}">
                    <a16:creationId xmlns:a16="http://schemas.microsoft.com/office/drawing/2014/main" id="{73E148BA-ED02-4E5E-A64C-82311A7E2048}"/>
                  </a:ext>
                </a:extLst>
              </p:cNvPr>
              <p:cNvSpPr>
                <a:spLocks noChangeShapeType="1"/>
              </p:cNvSpPr>
              <p:nvPr/>
            </p:nvSpPr>
            <p:spPr bwMode="auto">
              <a:xfrm flipH="1">
                <a:off x="775039" y="3741893"/>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6" name="Freeform 5">
                <a:extLst>
                  <a:ext uri="{FF2B5EF4-FFF2-40B4-BE49-F238E27FC236}">
                    <a16:creationId xmlns:a16="http://schemas.microsoft.com/office/drawing/2014/main" id="{0CA833E7-64D7-4712-8F65-063B05658DC5}"/>
                  </a:ext>
                </a:extLst>
              </p:cNvPr>
              <p:cNvSpPr>
                <a:spLocks/>
              </p:cNvSpPr>
              <p:nvPr/>
            </p:nvSpPr>
            <p:spPr bwMode="auto">
              <a:xfrm>
                <a:off x="890993" y="3580164"/>
                <a:ext cx="187519" cy="187520"/>
              </a:xfrm>
              <a:custGeom>
                <a:avLst/>
                <a:gdLst>
                  <a:gd name="T0" fmla="*/ 58 w 67"/>
                  <a:gd name="T1" fmla="*/ 67 h 67"/>
                  <a:gd name="T2" fmla="*/ 9 w 67"/>
                  <a:gd name="T3" fmla="*/ 67 h 67"/>
                  <a:gd name="T4" fmla="*/ 0 w 67"/>
                  <a:gd name="T5" fmla="*/ 58 h 67"/>
                  <a:gd name="T6" fmla="*/ 0 w 67"/>
                  <a:gd name="T7" fmla="*/ 9 h 67"/>
                  <a:gd name="T8" fmla="*/ 9 w 67"/>
                  <a:gd name="T9" fmla="*/ 0 h 67"/>
                  <a:gd name="T10" fmla="*/ 58 w 67"/>
                  <a:gd name="T11" fmla="*/ 0 h 67"/>
                  <a:gd name="T12" fmla="*/ 67 w 67"/>
                  <a:gd name="T13" fmla="*/ 9 h 67"/>
                  <a:gd name="T14" fmla="*/ 67 w 67"/>
                  <a:gd name="T15" fmla="*/ 58 h 67"/>
                  <a:gd name="T16" fmla="*/ 58 w 67"/>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7">
                    <a:moveTo>
                      <a:pt x="58" y="67"/>
                    </a:moveTo>
                    <a:cubicBezTo>
                      <a:pt x="9" y="67"/>
                      <a:pt x="9" y="67"/>
                      <a:pt x="9" y="67"/>
                    </a:cubicBezTo>
                    <a:cubicBezTo>
                      <a:pt x="4" y="67"/>
                      <a:pt x="0" y="63"/>
                      <a:pt x="0" y="58"/>
                    </a:cubicBezTo>
                    <a:cubicBezTo>
                      <a:pt x="0" y="9"/>
                      <a:pt x="0" y="9"/>
                      <a:pt x="0" y="9"/>
                    </a:cubicBezTo>
                    <a:cubicBezTo>
                      <a:pt x="0" y="4"/>
                      <a:pt x="4" y="0"/>
                      <a:pt x="9" y="0"/>
                    </a:cubicBezTo>
                    <a:cubicBezTo>
                      <a:pt x="58" y="0"/>
                      <a:pt x="58" y="0"/>
                      <a:pt x="58" y="0"/>
                    </a:cubicBezTo>
                    <a:cubicBezTo>
                      <a:pt x="63" y="0"/>
                      <a:pt x="67" y="4"/>
                      <a:pt x="67" y="9"/>
                    </a:cubicBezTo>
                    <a:cubicBezTo>
                      <a:pt x="67" y="58"/>
                      <a:pt x="67" y="58"/>
                      <a:pt x="67" y="58"/>
                    </a:cubicBezTo>
                    <a:cubicBezTo>
                      <a:pt x="67" y="63"/>
                      <a:pt x="63" y="67"/>
                      <a:pt x="58" y="67"/>
                    </a:cubicBez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en-US" sz="900" b="1" dirty="0">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136" name="Oval 135">
              <a:extLst>
                <a:ext uri="{FF2B5EF4-FFF2-40B4-BE49-F238E27FC236}">
                  <a16:creationId xmlns:a16="http://schemas.microsoft.com/office/drawing/2014/main" id="{2C405F2C-A30C-40A6-A865-17721599E40E}"/>
                </a:ext>
              </a:extLst>
            </p:cNvPr>
            <p:cNvSpPr/>
            <p:nvPr/>
          </p:nvSpPr>
          <p:spPr>
            <a:xfrm>
              <a:off x="19181" y="3435338"/>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0E961A67-0F2B-406B-99C4-60C5F9E58B2F}"/>
                </a:ext>
              </a:extLst>
            </p:cNvPr>
            <p:cNvSpPr/>
            <p:nvPr/>
          </p:nvSpPr>
          <p:spPr>
            <a:xfrm>
              <a:off x="66806" y="349010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8" name="Line 25">
              <a:extLst>
                <a:ext uri="{FF2B5EF4-FFF2-40B4-BE49-F238E27FC236}">
                  <a16:creationId xmlns:a16="http://schemas.microsoft.com/office/drawing/2014/main" id="{76A8E021-8E76-47B2-8475-BA7231B1C975}"/>
                </a:ext>
              </a:extLst>
            </p:cNvPr>
            <p:cNvSpPr>
              <a:spLocks noChangeShapeType="1"/>
            </p:cNvSpPr>
            <p:nvPr/>
          </p:nvSpPr>
          <p:spPr bwMode="auto">
            <a:xfrm flipH="1">
              <a:off x="58668" y="3458198"/>
              <a:ext cx="74681"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9" name="Line 25">
              <a:extLst>
                <a:ext uri="{FF2B5EF4-FFF2-40B4-BE49-F238E27FC236}">
                  <a16:creationId xmlns:a16="http://schemas.microsoft.com/office/drawing/2014/main" id="{FB2FEA57-96ED-4803-8439-7973196A9385}"/>
                </a:ext>
              </a:extLst>
            </p:cNvPr>
            <p:cNvSpPr>
              <a:spLocks noChangeShapeType="1"/>
            </p:cNvSpPr>
            <p:nvPr/>
          </p:nvSpPr>
          <p:spPr bwMode="auto">
            <a:xfrm>
              <a:off x="2380" y="3515348"/>
              <a:ext cx="76201"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pic>
        <p:nvPicPr>
          <p:cNvPr id="167" name="Graphic 166">
            <a:extLst>
              <a:ext uri="{FF2B5EF4-FFF2-40B4-BE49-F238E27FC236}">
                <a16:creationId xmlns:a16="http://schemas.microsoft.com/office/drawing/2014/main" id="{25E2D1BE-7830-4552-9455-E6D86395E5C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4377" y="3171163"/>
            <a:ext cx="548640" cy="394855"/>
          </a:xfrm>
          <a:prstGeom prst="rect">
            <a:avLst/>
          </a:prstGeom>
        </p:spPr>
      </p:pic>
      <p:sp>
        <p:nvSpPr>
          <p:cNvPr id="186" name="TextBox 185">
            <a:extLst>
              <a:ext uri="{FF2B5EF4-FFF2-40B4-BE49-F238E27FC236}">
                <a16:creationId xmlns:a16="http://schemas.microsoft.com/office/drawing/2014/main" id="{BD301BBB-9E85-47A4-B21D-8040B781588F}"/>
              </a:ext>
            </a:extLst>
          </p:cNvPr>
          <p:cNvSpPr txBox="1"/>
          <p:nvPr/>
        </p:nvSpPr>
        <p:spPr>
          <a:xfrm>
            <a:off x="317453" y="3609748"/>
            <a:ext cx="703719" cy="184666"/>
          </a:xfrm>
          <a:prstGeom prst="rect">
            <a:avLst/>
          </a:prstGeom>
          <a:noFill/>
        </p:spPr>
        <p:txBody>
          <a:bodyPr wrap="none" lIns="0" tIns="0" rIns="0" bIns="0" rtlCol="0">
            <a:spAutoFit/>
          </a:bodyPr>
          <a:lstStyle/>
          <a:p>
            <a:pPr algn="ctr"/>
            <a:r>
              <a:rPr lang="en-US" sz="1200" dirty="0">
                <a:solidFill>
                  <a:schemeClr val="accent1"/>
                </a:solidFill>
                <a:ea typeface="Amazon Ember Light" panose="020B0403020204020204" pitchFamily="34" charset="0"/>
                <a:cs typeface="Amazon Ember Light" panose="020B0403020204020204" pitchFamily="34" charset="0"/>
              </a:rPr>
              <a:t>Relational</a:t>
            </a:r>
          </a:p>
        </p:txBody>
      </p:sp>
      <p:sp>
        <p:nvSpPr>
          <p:cNvPr id="187" name="TextBox 186">
            <a:extLst>
              <a:ext uri="{FF2B5EF4-FFF2-40B4-BE49-F238E27FC236}">
                <a16:creationId xmlns:a16="http://schemas.microsoft.com/office/drawing/2014/main" id="{89A49C3B-0887-4C58-BEAA-84603A90055A}"/>
              </a:ext>
            </a:extLst>
          </p:cNvPr>
          <p:cNvSpPr txBox="1"/>
          <p:nvPr/>
        </p:nvSpPr>
        <p:spPr>
          <a:xfrm>
            <a:off x="1350316" y="3621079"/>
            <a:ext cx="687689" cy="184666"/>
          </a:xfrm>
          <a:prstGeom prst="rect">
            <a:avLst/>
          </a:prstGeom>
          <a:noFill/>
        </p:spPr>
        <p:txBody>
          <a:bodyPr wrap="none" lIns="0" tIns="0" rIns="0" bIns="0" rtlCol="0">
            <a:spAutoFit/>
          </a:bodyPr>
          <a:lstStyle/>
          <a:p>
            <a:pPr algn="ctr"/>
            <a:r>
              <a:rPr lang="en-US" sz="1200" dirty="0">
                <a:solidFill>
                  <a:schemeClr val="accent1"/>
                </a:solidFill>
                <a:ea typeface="Amazon Ember Light" panose="020B0403020204020204" pitchFamily="34" charset="0"/>
                <a:cs typeface="Amazon Ember Light" panose="020B0403020204020204" pitchFamily="34" charset="0"/>
              </a:rPr>
              <a:t>Key-value</a:t>
            </a:r>
          </a:p>
        </p:txBody>
      </p:sp>
      <p:sp>
        <p:nvSpPr>
          <p:cNvPr id="188" name="TextBox 187">
            <a:extLst>
              <a:ext uri="{FF2B5EF4-FFF2-40B4-BE49-F238E27FC236}">
                <a16:creationId xmlns:a16="http://schemas.microsoft.com/office/drawing/2014/main" id="{DE2CF0EC-7F7D-404D-8CB3-D3D5C7CA05E9}"/>
              </a:ext>
            </a:extLst>
          </p:cNvPr>
          <p:cNvSpPr txBox="1"/>
          <p:nvPr/>
        </p:nvSpPr>
        <p:spPr>
          <a:xfrm>
            <a:off x="2299044" y="3618441"/>
            <a:ext cx="722955" cy="184666"/>
          </a:xfrm>
          <a:prstGeom prst="rect">
            <a:avLst/>
          </a:prstGeom>
          <a:noFill/>
        </p:spPr>
        <p:txBody>
          <a:bodyPr wrap="none" lIns="0" tIns="0" rIns="0" bIns="0" rtlCol="0">
            <a:spAutoFit/>
          </a:bodyPr>
          <a:lstStyle/>
          <a:p>
            <a:pPr algn="ctr"/>
            <a:r>
              <a:rPr lang="en-US" sz="1200" dirty="0">
                <a:solidFill>
                  <a:schemeClr val="accent1"/>
                </a:solidFill>
                <a:ea typeface="Amazon Ember Light" panose="020B0403020204020204" pitchFamily="34" charset="0"/>
                <a:cs typeface="Amazon Ember Light" panose="020B0403020204020204" pitchFamily="34" charset="0"/>
              </a:rPr>
              <a:t>Document</a:t>
            </a:r>
          </a:p>
        </p:txBody>
      </p:sp>
      <p:sp>
        <p:nvSpPr>
          <p:cNvPr id="189" name="TextBox 188">
            <a:extLst>
              <a:ext uri="{FF2B5EF4-FFF2-40B4-BE49-F238E27FC236}">
                <a16:creationId xmlns:a16="http://schemas.microsoft.com/office/drawing/2014/main" id="{2C4FCB46-14C4-4F02-92A7-6054113D6A38}"/>
              </a:ext>
            </a:extLst>
          </p:cNvPr>
          <p:cNvSpPr txBox="1"/>
          <p:nvPr/>
        </p:nvSpPr>
        <p:spPr>
          <a:xfrm>
            <a:off x="283962" y="4438395"/>
            <a:ext cx="775853" cy="184666"/>
          </a:xfrm>
          <a:prstGeom prst="rect">
            <a:avLst/>
          </a:prstGeom>
          <a:noFill/>
        </p:spPr>
        <p:txBody>
          <a:bodyPr wrap="none" lIns="0" tIns="0" rIns="0" bIns="0" rtlCol="0">
            <a:spAutoFit/>
          </a:bodyPr>
          <a:lstStyle/>
          <a:p>
            <a:pPr algn="ctr"/>
            <a:r>
              <a:rPr lang="en-US" sz="1200" dirty="0">
                <a:solidFill>
                  <a:schemeClr val="accent1"/>
                </a:solidFill>
                <a:ea typeface="Amazon Ember Light" panose="020B0403020204020204" pitchFamily="34" charset="0"/>
                <a:cs typeface="Amazon Ember Light" panose="020B0403020204020204" pitchFamily="34" charset="0"/>
              </a:rPr>
              <a:t>In-memory</a:t>
            </a:r>
          </a:p>
        </p:txBody>
      </p:sp>
      <p:sp>
        <p:nvSpPr>
          <p:cNvPr id="190" name="TextBox 189">
            <a:extLst>
              <a:ext uri="{FF2B5EF4-FFF2-40B4-BE49-F238E27FC236}">
                <a16:creationId xmlns:a16="http://schemas.microsoft.com/office/drawing/2014/main" id="{38357DA2-9781-4695-A472-615F6D81B0A6}"/>
              </a:ext>
            </a:extLst>
          </p:cNvPr>
          <p:cNvSpPr txBox="1"/>
          <p:nvPr/>
        </p:nvSpPr>
        <p:spPr>
          <a:xfrm>
            <a:off x="2439312" y="4445486"/>
            <a:ext cx="426399" cy="184666"/>
          </a:xfrm>
          <a:prstGeom prst="rect">
            <a:avLst/>
          </a:prstGeom>
          <a:noFill/>
        </p:spPr>
        <p:txBody>
          <a:bodyPr wrap="none" lIns="0" tIns="0" rIns="0" bIns="0" rtlCol="0">
            <a:spAutoFit/>
          </a:bodyPr>
          <a:lstStyle/>
          <a:p>
            <a:pPr algn="ctr"/>
            <a:r>
              <a:rPr lang="en-US" sz="1200" dirty="0">
                <a:solidFill>
                  <a:schemeClr val="accent1"/>
                </a:solidFill>
                <a:ea typeface="Amazon Ember Light" panose="020B0403020204020204" pitchFamily="34" charset="0"/>
                <a:cs typeface="Amazon Ember Light" panose="020B0403020204020204" pitchFamily="34" charset="0"/>
              </a:rPr>
              <a:t>Graph</a:t>
            </a:r>
          </a:p>
        </p:txBody>
      </p:sp>
      <p:grpSp>
        <p:nvGrpSpPr>
          <p:cNvPr id="263" name="Group 262">
            <a:extLst>
              <a:ext uri="{FF2B5EF4-FFF2-40B4-BE49-F238E27FC236}">
                <a16:creationId xmlns:a16="http://schemas.microsoft.com/office/drawing/2014/main" id="{054EF897-CC93-4986-90A8-D06E94EA9441}"/>
              </a:ext>
            </a:extLst>
          </p:cNvPr>
          <p:cNvGrpSpPr>
            <a:grpSpLocks noChangeAspect="1"/>
          </p:cNvGrpSpPr>
          <p:nvPr/>
        </p:nvGrpSpPr>
        <p:grpSpPr>
          <a:xfrm>
            <a:off x="2523361" y="3192805"/>
            <a:ext cx="274320" cy="368956"/>
            <a:chOff x="2976395" y="3672112"/>
            <a:chExt cx="224587" cy="302066"/>
          </a:xfrm>
        </p:grpSpPr>
        <p:grpSp>
          <p:nvGrpSpPr>
            <p:cNvPr id="264" name="Group 263">
              <a:extLst>
                <a:ext uri="{FF2B5EF4-FFF2-40B4-BE49-F238E27FC236}">
                  <a16:creationId xmlns:a16="http://schemas.microsoft.com/office/drawing/2014/main" id="{B9FDB1A9-A25C-4BEA-B0FD-272C362D3124}"/>
                </a:ext>
              </a:extLst>
            </p:cNvPr>
            <p:cNvGrpSpPr/>
            <p:nvPr/>
          </p:nvGrpSpPr>
          <p:grpSpPr>
            <a:xfrm>
              <a:off x="2976395" y="3672112"/>
              <a:ext cx="224587" cy="302066"/>
              <a:chOff x="5702504" y="2544068"/>
              <a:chExt cx="224587" cy="302066"/>
            </a:xfrm>
          </p:grpSpPr>
          <p:sp>
            <p:nvSpPr>
              <p:cNvPr id="266" name="Freeform 13">
                <a:extLst>
                  <a:ext uri="{FF2B5EF4-FFF2-40B4-BE49-F238E27FC236}">
                    <a16:creationId xmlns:a16="http://schemas.microsoft.com/office/drawing/2014/main" id="{9A8953D7-1C75-4832-82E5-9B06B10803EB}"/>
                  </a:ext>
                </a:extLst>
              </p:cNvPr>
              <p:cNvSpPr>
                <a:spLocks/>
              </p:cNvSpPr>
              <p:nvPr/>
            </p:nvSpPr>
            <p:spPr bwMode="auto">
              <a:xfrm>
                <a:off x="5702504" y="2544068"/>
                <a:ext cx="224587" cy="302066"/>
              </a:xfrm>
              <a:custGeom>
                <a:avLst/>
                <a:gdLst>
                  <a:gd name="T0" fmla="*/ 0 w 200"/>
                  <a:gd name="T1" fmla="*/ 320 h 320"/>
                  <a:gd name="T2" fmla="*/ 200 w 200"/>
                  <a:gd name="T3" fmla="*/ 320 h 320"/>
                  <a:gd name="T4" fmla="*/ 200 w 200"/>
                  <a:gd name="T5" fmla="*/ 73 h 320"/>
                  <a:gd name="T6" fmla="*/ 125 w 200"/>
                  <a:gd name="T7" fmla="*/ 73 h 320"/>
                  <a:gd name="T8" fmla="*/ 125 w 200"/>
                  <a:gd name="T9" fmla="*/ 0 h 320"/>
                  <a:gd name="T10" fmla="*/ 0 w 200"/>
                  <a:gd name="T11" fmla="*/ 0 h 320"/>
                  <a:gd name="T12" fmla="*/ 0 w 200"/>
                  <a:gd name="T13" fmla="*/ 320 h 320"/>
                </a:gdLst>
                <a:ahLst/>
                <a:cxnLst>
                  <a:cxn ang="0">
                    <a:pos x="T0" y="T1"/>
                  </a:cxn>
                  <a:cxn ang="0">
                    <a:pos x="T2" y="T3"/>
                  </a:cxn>
                  <a:cxn ang="0">
                    <a:pos x="T4" y="T5"/>
                  </a:cxn>
                  <a:cxn ang="0">
                    <a:pos x="T6" y="T7"/>
                  </a:cxn>
                  <a:cxn ang="0">
                    <a:pos x="T8" y="T9"/>
                  </a:cxn>
                  <a:cxn ang="0">
                    <a:pos x="T10" y="T11"/>
                  </a:cxn>
                  <a:cxn ang="0">
                    <a:pos x="T12" y="T13"/>
                  </a:cxn>
                </a:cxnLst>
                <a:rect l="0" t="0" r="r" b="b"/>
                <a:pathLst>
                  <a:path w="200" h="320">
                    <a:moveTo>
                      <a:pt x="0" y="320"/>
                    </a:moveTo>
                    <a:lnTo>
                      <a:pt x="200" y="320"/>
                    </a:lnTo>
                    <a:lnTo>
                      <a:pt x="200" y="73"/>
                    </a:lnTo>
                    <a:lnTo>
                      <a:pt x="125" y="73"/>
                    </a:lnTo>
                    <a:lnTo>
                      <a:pt x="125" y="0"/>
                    </a:lnTo>
                    <a:lnTo>
                      <a:pt x="0" y="0"/>
                    </a:lnTo>
                    <a:lnTo>
                      <a:pt x="0" y="320"/>
                    </a:lnTo>
                    <a:close/>
                  </a:path>
                </a:pathLst>
              </a:custGeom>
              <a:solidFill>
                <a:schemeClr val="bg1"/>
              </a:solidFill>
              <a:ln w="19050" cap="rnd">
                <a:solidFill>
                  <a:schemeClr val="tx1"/>
                </a:solidFill>
                <a:prstDash val="solid"/>
                <a:round/>
              </a:ln>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endParaRPr>
              </a:p>
            </p:txBody>
          </p:sp>
          <p:sp>
            <p:nvSpPr>
              <p:cNvPr id="267" name="Freeform 14">
                <a:extLst>
                  <a:ext uri="{FF2B5EF4-FFF2-40B4-BE49-F238E27FC236}">
                    <a16:creationId xmlns:a16="http://schemas.microsoft.com/office/drawing/2014/main" id="{0AED322A-9E0E-41A2-8AA9-C81CDFC3C357}"/>
                  </a:ext>
                </a:extLst>
              </p:cNvPr>
              <p:cNvSpPr>
                <a:spLocks/>
              </p:cNvSpPr>
              <p:nvPr/>
            </p:nvSpPr>
            <p:spPr bwMode="auto">
              <a:xfrm>
                <a:off x="5840625" y="2545191"/>
                <a:ext cx="86466" cy="70744"/>
              </a:xfrm>
              <a:custGeom>
                <a:avLst/>
                <a:gdLst>
                  <a:gd name="T0" fmla="*/ 77 w 77"/>
                  <a:gd name="T1" fmla="*/ 75 h 75"/>
                  <a:gd name="T2" fmla="*/ 77 w 77"/>
                  <a:gd name="T3" fmla="*/ 69 h 75"/>
                  <a:gd name="T4" fmla="*/ 9 w 77"/>
                  <a:gd name="T5" fmla="*/ 0 h 75"/>
                  <a:gd name="T6" fmla="*/ 0 w 77"/>
                  <a:gd name="T7" fmla="*/ 0 h 75"/>
                </a:gdLst>
                <a:ahLst/>
                <a:cxnLst>
                  <a:cxn ang="0">
                    <a:pos x="T0" y="T1"/>
                  </a:cxn>
                  <a:cxn ang="0">
                    <a:pos x="T2" y="T3"/>
                  </a:cxn>
                  <a:cxn ang="0">
                    <a:pos x="T4" y="T5"/>
                  </a:cxn>
                  <a:cxn ang="0">
                    <a:pos x="T6" y="T7"/>
                  </a:cxn>
                </a:cxnLst>
                <a:rect l="0" t="0" r="r" b="b"/>
                <a:pathLst>
                  <a:path w="77" h="75">
                    <a:moveTo>
                      <a:pt x="77" y="75"/>
                    </a:moveTo>
                    <a:lnTo>
                      <a:pt x="77" y="69"/>
                    </a:lnTo>
                    <a:lnTo>
                      <a:pt x="9" y="0"/>
                    </a:lnTo>
                    <a:lnTo>
                      <a:pt x="0" y="0"/>
                    </a:lnTo>
                  </a:path>
                </a:pathLst>
              </a:custGeom>
              <a:noFill/>
              <a:ln w="19050" cap="rnd">
                <a:solidFill>
                  <a:schemeClr val="tx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endParaRPr>
              </a:p>
            </p:txBody>
          </p:sp>
        </p:grpSp>
        <p:sp>
          <p:nvSpPr>
            <p:cNvPr id="265" name="Double Brace 264">
              <a:extLst>
                <a:ext uri="{FF2B5EF4-FFF2-40B4-BE49-F238E27FC236}">
                  <a16:creationId xmlns:a16="http://schemas.microsoft.com/office/drawing/2014/main" id="{084A777E-5753-4AFC-ABF9-B9DC0C92EAE5}"/>
                </a:ext>
              </a:extLst>
            </p:cNvPr>
            <p:cNvSpPr/>
            <p:nvPr/>
          </p:nvSpPr>
          <p:spPr>
            <a:xfrm>
              <a:off x="3022351" y="3785034"/>
              <a:ext cx="130485" cy="120994"/>
            </a:xfrm>
            <a:prstGeom prst="bracePair">
              <a:avLst>
                <a:gd name="adj" fmla="val 19260"/>
              </a:avLst>
            </a:prstGeom>
            <a:solidFill>
              <a:schemeClr val="bg1"/>
            </a:solidFill>
            <a:ln w="19050" cap="rnd">
              <a:solidFill>
                <a:schemeClr val="tx1"/>
              </a:solidFill>
              <a:prstDash val="solid"/>
              <a:round/>
            </a:ln>
          </p:spPr>
          <p:txBody>
            <a:bodyPr vert="horz" wrap="square" lIns="91440" tIns="45720" rIns="91440" bIns="45720" numCol="1" anchor="t" anchorCtr="0" compatLnSpc="1">
              <a:prstTxWarp prst="textNoShape">
                <a:avLst/>
              </a:prstTxWarp>
            </a:bodyPr>
            <a:lstStyle/>
            <a:p>
              <a:pPr defTabSz="457189"/>
              <a:endParaRPr lang="en-US" kern="0" dirty="0">
                <a:solidFill>
                  <a:srgbClr val="474746"/>
                </a:solidFill>
              </a:endParaRPr>
            </a:p>
          </p:txBody>
        </p:sp>
      </p:grpSp>
      <p:grpSp>
        <p:nvGrpSpPr>
          <p:cNvPr id="11" name="Group 10">
            <a:extLst>
              <a:ext uri="{FF2B5EF4-FFF2-40B4-BE49-F238E27FC236}">
                <a16:creationId xmlns:a16="http://schemas.microsoft.com/office/drawing/2014/main" id="{9487236C-F0C1-4923-8241-635F22864011}"/>
              </a:ext>
            </a:extLst>
          </p:cNvPr>
          <p:cNvGrpSpPr>
            <a:grpSpLocks noChangeAspect="1"/>
          </p:cNvGrpSpPr>
          <p:nvPr/>
        </p:nvGrpSpPr>
        <p:grpSpPr>
          <a:xfrm>
            <a:off x="1494245" y="3209953"/>
            <a:ext cx="399830" cy="349483"/>
            <a:chOff x="177095" y="4051048"/>
            <a:chExt cx="399830" cy="349483"/>
          </a:xfrm>
        </p:grpSpPr>
        <p:sp>
          <p:nvSpPr>
            <p:cNvPr id="2" name="Rectangle 1">
              <a:extLst>
                <a:ext uri="{FF2B5EF4-FFF2-40B4-BE49-F238E27FC236}">
                  <a16:creationId xmlns:a16="http://schemas.microsoft.com/office/drawing/2014/main" id="{165E655F-1B2C-47C9-836D-104C4E66DFB9}"/>
                </a:ext>
              </a:extLst>
            </p:cNvPr>
            <p:cNvSpPr/>
            <p:nvPr/>
          </p:nvSpPr>
          <p:spPr>
            <a:xfrm>
              <a:off x="177095" y="4051048"/>
              <a:ext cx="399830" cy="349483"/>
            </a:xfrm>
            <a:prstGeom prst="rect">
              <a:avLst/>
            </a:prstGeom>
            <a:solidFill>
              <a:schemeClr val="bg1"/>
            </a:solidFill>
            <a:ln w="19050" cap="rnd">
              <a:solidFill>
                <a:schemeClr val="tx1"/>
              </a:solidFill>
              <a:prstDash val="solid"/>
              <a:round/>
            </a:ln>
          </p:spPr>
          <p:txBody>
            <a:bodyPr vert="horz" wrap="square" lIns="91440" tIns="45720" rIns="91440" bIns="45720" numCol="1" anchor="t" anchorCtr="0" compatLnSpc="1">
              <a:prstTxWarp prst="textNoShape">
                <a:avLst/>
              </a:prstTxWarp>
            </a:bodyPr>
            <a:lstStyle/>
            <a:p>
              <a:pPr defTabSz="457189"/>
              <a:endParaRPr lang="en-US" kern="0" dirty="0">
                <a:solidFill>
                  <a:srgbClr val="474746"/>
                </a:solidFill>
              </a:endParaRPr>
            </a:p>
          </p:txBody>
        </p:sp>
        <p:cxnSp>
          <p:nvCxnSpPr>
            <p:cNvPr id="6" name="Straight Connector 5">
              <a:extLst>
                <a:ext uri="{FF2B5EF4-FFF2-40B4-BE49-F238E27FC236}">
                  <a16:creationId xmlns:a16="http://schemas.microsoft.com/office/drawing/2014/main" id="{69A212E3-EB95-4085-8B8A-13B694333975}"/>
                </a:ext>
              </a:extLst>
            </p:cNvPr>
            <p:cNvCxnSpPr>
              <a:cxnSpLocks/>
            </p:cNvCxnSpPr>
            <p:nvPr/>
          </p:nvCxnSpPr>
          <p:spPr>
            <a:xfrm flipH="1">
              <a:off x="177095" y="4134087"/>
              <a:ext cx="399830" cy="0"/>
            </a:xfrm>
            <a:prstGeom prst="line">
              <a:avLst/>
            </a:prstGeom>
            <a:solidFill>
              <a:schemeClr val="bg1"/>
            </a:solidFill>
            <a:ln w="19050" cap="rnd">
              <a:solidFill>
                <a:schemeClr val="tx1"/>
              </a:solidFill>
              <a:prstDash val="solid"/>
              <a:round/>
            </a:ln>
          </p:spPr>
        </p:cxnSp>
        <p:cxnSp>
          <p:nvCxnSpPr>
            <p:cNvPr id="10" name="Straight Connector 9">
              <a:extLst>
                <a:ext uri="{FF2B5EF4-FFF2-40B4-BE49-F238E27FC236}">
                  <a16:creationId xmlns:a16="http://schemas.microsoft.com/office/drawing/2014/main" id="{9F68FAB9-636A-4FCB-83E9-1A9DAC6BB369}"/>
                </a:ext>
              </a:extLst>
            </p:cNvPr>
            <p:cNvCxnSpPr>
              <a:stCxn id="2" idx="0"/>
              <a:endCxn id="2" idx="2"/>
            </p:cNvCxnSpPr>
            <p:nvPr/>
          </p:nvCxnSpPr>
          <p:spPr>
            <a:xfrm>
              <a:off x="377010" y="4051048"/>
              <a:ext cx="0" cy="349483"/>
            </a:xfrm>
            <a:prstGeom prst="line">
              <a:avLst/>
            </a:prstGeom>
            <a:solidFill>
              <a:schemeClr val="bg1"/>
            </a:solidFill>
            <a:ln w="19050" cap="rnd">
              <a:solidFill>
                <a:schemeClr val="tx1"/>
              </a:solidFill>
              <a:prstDash val="solid"/>
              <a:round/>
            </a:ln>
          </p:spPr>
        </p:cxnSp>
      </p:grpSp>
      <p:grpSp>
        <p:nvGrpSpPr>
          <p:cNvPr id="123" name="Group 122">
            <a:extLst>
              <a:ext uri="{FF2B5EF4-FFF2-40B4-BE49-F238E27FC236}">
                <a16:creationId xmlns:a16="http://schemas.microsoft.com/office/drawing/2014/main" id="{BBEACF9E-CADF-914F-9290-AF76C6E12426}"/>
              </a:ext>
            </a:extLst>
          </p:cNvPr>
          <p:cNvGrpSpPr/>
          <p:nvPr/>
        </p:nvGrpSpPr>
        <p:grpSpPr>
          <a:xfrm>
            <a:off x="1408307" y="4025596"/>
            <a:ext cx="506980" cy="321295"/>
            <a:chOff x="346447" y="1155697"/>
            <a:chExt cx="844177" cy="534992"/>
          </a:xfrm>
        </p:grpSpPr>
        <p:sp>
          <p:nvSpPr>
            <p:cNvPr id="126" name="Rectangle 125">
              <a:extLst>
                <a:ext uri="{FF2B5EF4-FFF2-40B4-BE49-F238E27FC236}">
                  <a16:creationId xmlns:a16="http://schemas.microsoft.com/office/drawing/2014/main" id="{E9A7E2B7-B9B9-FE46-B642-DE35E47C5E55}"/>
                </a:ext>
              </a:extLst>
            </p:cNvPr>
            <p:cNvSpPr/>
            <p:nvPr/>
          </p:nvSpPr>
          <p:spPr>
            <a:xfrm>
              <a:off x="748229" y="1155697"/>
              <a:ext cx="238585" cy="59099"/>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068B5284-814E-444A-A111-03900D88AA31}"/>
                </a:ext>
              </a:extLst>
            </p:cNvPr>
            <p:cNvSpPr/>
            <p:nvPr/>
          </p:nvSpPr>
          <p:spPr>
            <a:xfrm>
              <a:off x="748229" y="1277935"/>
              <a:ext cx="387627" cy="59099"/>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4" name="Rectangle 163">
              <a:extLst>
                <a:ext uri="{FF2B5EF4-FFF2-40B4-BE49-F238E27FC236}">
                  <a16:creationId xmlns:a16="http://schemas.microsoft.com/office/drawing/2014/main" id="{DF36C9A7-2471-7546-8EA1-344ADD9DA460}"/>
                </a:ext>
              </a:extLst>
            </p:cNvPr>
            <p:cNvSpPr/>
            <p:nvPr/>
          </p:nvSpPr>
          <p:spPr>
            <a:xfrm>
              <a:off x="748230" y="1522410"/>
              <a:ext cx="347146" cy="59099"/>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EA09CEC6-CFE4-A845-AE78-84609FA3577F}"/>
                </a:ext>
              </a:extLst>
            </p:cNvPr>
            <p:cNvSpPr/>
            <p:nvPr/>
          </p:nvSpPr>
          <p:spPr>
            <a:xfrm>
              <a:off x="748229" y="1400173"/>
              <a:ext cx="442395" cy="590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9" name="Group 168">
              <a:extLst>
                <a:ext uri="{FF2B5EF4-FFF2-40B4-BE49-F238E27FC236}">
                  <a16:creationId xmlns:a16="http://schemas.microsoft.com/office/drawing/2014/main" id="{2B4FA35C-9DC6-1A42-8B8C-5B270154FE42}"/>
                </a:ext>
              </a:extLst>
            </p:cNvPr>
            <p:cNvGrpSpPr/>
            <p:nvPr/>
          </p:nvGrpSpPr>
          <p:grpSpPr>
            <a:xfrm flipH="1">
              <a:off x="346447" y="1155697"/>
              <a:ext cx="537380" cy="534992"/>
              <a:chOff x="2310050" y="1189033"/>
              <a:chExt cx="583556" cy="580963"/>
            </a:xfrm>
          </p:grpSpPr>
          <p:sp>
            <p:nvSpPr>
              <p:cNvPr id="172" name="Oval 171">
                <a:extLst>
                  <a:ext uri="{FF2B5EF4-FFF2-40B4-BE49-F238E27FC236}">
                    <a16:creationId xmlns:a16="http://schemas.microsoft.com/office/drawing/2014/main" id="{EFC60FA6-7F0C-044C-A74D-F8984577EF0F}"/>
                  </a:ext>
                </a:extLst>
              </p:cNvPr>
              <p:cNvSpPr/>
              <p:nvPr/>
            </p:nvSpPr>
            <p:spPr>
              <a:xfrm>
                <a:off x="2310050" y="1189033"/>
                <a:ext cx="462011" cy="462011"/>
              </a:xfrm>
              <a:prstGeom prst="ellipse">
                <a:avLst/>
              </a:prstGeom>
              <a:solidFill>
                <a:schemeClr val="bg1"/>
              </a:solidFill>
              <a:ln w="19050" cap="rnd">
                <a:solidFill>
                  <a:schemeClr val="tx1"/>
                </a:solidFill>
                <a:prstDash val="solid"/>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a:solidFill>
                    <a:schemeClr val="tx1"/>
                  </a:solidFill>
                </a:endParaRPr>
              </a:p>
            </p:txBody>
          </p:sp>
          <p:sp>
            <p:nvSpPr>
              <p:cNvPr id="173" name="Line 8">
                <a:extLst>
                  <a:ext uri="{FF2B5EF4-FFF2-40B4-BE49-F238E27FC236}">
                    <a16:creationId xmlns:a16="http://schemas.microsoft.com/office/drawing/2014/main" id="{8E31D1AC-6A99-C643-ACDA-F0E7A7CE62CF}"/>
                  </a:ext>
                </a:extLst>
              </p:cNvPr>
              <p:cNvSpPr>
                <a:spLocks noChangeShapeType="1"/>
              </p:cNvSpPr>
              <p:nvPr/>
            </p:nvSpPr>
            <p:spPr bwMode="auto">
              <a:xfrm>
                <a:off x="2708705" y="1581226"/>
                <a:ext cx="184901" cy="188770"/>
              </a:xfrm>
              <a:prstGeom prst="lin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4" name="Line 8">
                <a:extLst>
                  <a:ext uri="{FF2B5EF4-FFF2-40B4-BE49-F238E27FC236}">
                    <a16:creationId xmlns:a16="http://schemas.microsoft.com/office/drawing/2014/main" id="{F037A3A4-D94B-DD43-8A9D-F9A60930E598}"/>
                  </a:ext>
                </a:extLst>
              </p:cNvPr>
              <p:cNvSpPr>
                <a:spLocks noChangeShapeType="1"/>
              </p:cNvSpPr>
              <p:nvPr/>
            </p:nvSpPr>
            <p:spPr bwMode="auto">
              <a:xfrm>
                <a:off x="2491493" y="1312296"/>
                <a:ext cx="184901" cy="0"/>
              </a:xfrm>
              <a:prstGeom prst="lin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5" name="Line 8">
                <a:extLst>
                  <a:ext uri="{FF2B5EF4-FFF2-40B4-BE49-F238E27FC236}">
                    <a16:creationId xmlns:a16="http://schemas.microsoft.com/office/drawing/2014/main" id="{09562574-9F1C-3C43-B532-A5B52FA69F34}"/>
                  </a:ext>
                </a:extLst>
              </p:cNvPr>
              <p:cNvSpPr>
                <a:spLocks noChangeShapeType="1"/>
              </p:cNvSpPr>
              <p:nvPr/>
            </p:nvSpPr>
            <p:spPr bwMode="auto">
              <a:xfrm>
                <a:off x="2400971" y="1364013"/>
                <a:ext cx="275423" cy="0"/>
              </a:xfrm>
              <a:prstGeom prst="lin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6" name="Line 8">
                <a:extLst>
                  <a:ext uri="{FF2B5EF4-FFF2-40B4-BE49-F238E27FC236}">
                    <a16:creationId xmlns:a16="http://schemas.microsoft.com/office/drawing/2014/main" id="{79B3983D-1DCA-8343-BA54-07C0A763307E}"/>
                  </a:ext>
                </a:extLst>
              </p:cNvPr>
              <p:cNvSpPr>
                <a:spLocks noChangeShapeType="1"/>
              </p:cNvSpPr>
              <p:nvPr/>
            </p:nvSpPr>
            <p:spPr bwMode="auto">
              <a:xfrm>
                <a:off x="2452689" y="1418317"/>
                <a:ext cx="223706" cy="0"/>
              </a:xfrm>
              <a:prstGeom prst="lin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7" name="Line 8">
                <a:extLst>
                  <a:ext uri="{FF2B5EF4-FFF2-40B4-BE49-F238E27FC236}">
                    <a16:creationId xmlns:a16="http://schemas.microsoft.com/office/drawing/2014/main" id="{E9DB523D-A326-1140-BC07-1A0B8DA3955C}"/>
                  </a:ext>
                </a:extLst>
              </p:cNvPr>
              <p:cNvSpPr>
                <a:spLocks noChangeShapeType="1"/>
              </p:cNvSpPr>
              <p:nvPr/>
            </p:nvSpPr>
            <p:spPr bwMode="auto">
              <a:xfrm>
                <a:off x="2512164" y="1477792"/>
                <a:ext cx="164232" cy="0"/>
              </a:xfrm>
              <a:prstGeom prst="lin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8" name="Line 8">
                <a:extLst>
                  <a:ext uri="{FF2B5EF4-FFF2-40B4-BE49-F238E27FC236}">
                    <a16:creationId xmlns:a16="http://schemas.microsoft.com/office/drawing/2014/main" id="{C8A1A191-54CA-9C44-B763-C9FF74D4EFA4}"/>
                  </a:ext>
                </a:extLst>
              </p:cNvPr>
              <p:cNvSpPr>
                <a:spLocks noChangeShapeType="1"/>
              </p:cNvSpPr>
              <p:nvPr/>
            </p:nvSpPr>
            <p:spPr bwMode="auto">
              <a:xfrm>
                <a:off x="2393215" y="1532096"/>
                <a:ext cx="283183" cy="0"/>
              </a:xfrm>
              <a:prstGeom prst="lin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70" name="Line 8">
              <a:extLst>
                <a:ext uri="{FF2B5EF4-FFF2-40B4-BE49-F238E27FC236}">
                  <a16:creationId xmlns:a16="http://schemas.microsoft.com/office/drawing/2014/main" id="{2820E964-D9A5-3547-8385-044AAAE0346D}"/>
                </a:ext>
              </a:extLst>
            </p:cNvPr>
            <p:cNvSpPr>
              <a:spLocks noChangeShapeType="1"/>
            </p:cNvSpPr>
            <p:nvPr/>
          </p:nvSpPr>
          <p:spPr bwMode="auto">
            <a:xfrm rot="5400000" flipH="1">
              <a:off x="571785" y="1620740"/>
              <a:ext cx="79181" cy="0"/>
            </a:xfrm>
            <a:prstGeom prst="lin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1" name="Line 8">
              <a:extLst>
                <a:ext uri="{FF2B5EF4-FFF2-40B4-BE49-F238E27FC236}">
                  <a16:creationId xmlns:a16="http://schemas.microsoft.com/office/drawing/2014/main" id="{EE145CC1-1D4F-FE4B-A6AE-6A2038E06D19}"/>
                </a:ext>
              </a:extLst>
            </p:cNvPr>
            <p:cNvSpPr>
              <a:spLocks noChangeShapeType="1"/>
            </p:cNvSpPr>
            <p:nvPr/>
          </p:nvSpPr>
          <p:spPr bwMode="auto">
            <a:xfrm rot="10800000" flipH="1">
              <a:off x="614648" y="1661221"/>
              <a:ext cx="573596" cy="0"/>
            </a:xfrm>
            <a:prstGeom prst="lin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79" name="TextBox 178">
            <a:extLst>
              <a:ext uri="{FF2B5EF4-FFF2-40B4-BE49-F238E27FC236}">
                <a16:creationId xmlns:a16="http://schemas.microsoft.com/office/drawing/2014/main" id="{C1BBA8F9-CDE3-6A40-97C4-64AE2A4F0013}"/>
              </a:ext>
            </a:extLst>
          </p:cNvPr>
          <p:cNvSpPr txBox="1"/>
          <p:nvPr/>
        </p:nvSpPr>
        <p:spPr>
          <a:xfrm>
            <a:off x="1456623" y="4438664"/>
            <a:ext cx="485710" cy="184666"/>
          </a:xfrm>
          <a:prstGeom prst="rect">
            <a:avLst/>
          </a:prstGeom>
          <a:noFill/>
        </p:spPr>
        <p:txBody>
          <a:bodyPr wrap="none" lIns="0" tIns="0" rIns="0" bIns="0" rtlCol="0">
            <a:spAutoFit/>
          </a:bodyPr>
          <a:lstStyle/>
          <a:p>
            <a:pPr algn="ctr"/>
            <a:r>
              <a:rPr lang="en-US" sz="1200" dirty="0">
                <a:solidFill>
                  <a:schemeClr val="accent1"/>
                </a:solidFill>
                <a:ea typeface="Amazon Ember Light" panose="020B0403020204020204" pitchFamily="34" charset="0"/>
                <a:cs typeface="Amazon Ember Light" panose="020B0403020204020204" pitchFamily="34" charset="0"/>
              </a:rPr>
              <a:t>Search</a:t>
            </a:r>
          </a:p>
        </p:txBody>
      </p:sp>
    </p:spTree>
    <p:extLst>
      <p:ext uri="{BB962C8B-B14F-4D97-AF65-F5344CB8AC3E}">
        <p14:creationId xmlns:p14="http://schemas.microsoft.com/office/powerpoint/2010/main" val="3520494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5" presetClass="path" presetSubtype="0" decel="100000" fill="hold" nodeType="withEffect">
                                  <p:stCondLst>
                                    <p:cond delay="0"/>
                                  </p:stCondLst>
                                  <p:childTnLst>
                                    <p:animMotion origin="layout" path="M 1.38778E-17 -1.48148E-6 L -0.00729 -1.48148E-6 " pathEditMode="relative" rAng="0" ptsTypes="AA">
                                      <p:cBhvr>
                                        <p:cTn id="9" dur="500" spd="-100000" fill="hold"/>
                                        <p:tgtEl>
                                          <p:spTgt spid="12"/>
                                        </p:tgtEl>
                                        <p:attrNameLst>
                                          <p:attrName>ppt_x</p:attrName>
                                          <p:attrName>ppt_y</p:attrName>
                                        </p:attrNameLst>
                                      </p:cBhvr>
                                      <p:rCtr x="-365" y="0"/>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35" presetClass="path" presetSubtype="0" decel="100000" fill="hold" nodeType="withEffect">
                                  <p:stCondLst>
                                    <p:cond delay="0"/>
                                  </p:stCondLst>
                                  <p:childTnLst>
                                    <p:animMotion origin="layout" path="M 5E-6 1.23457E-6 L 5E-6 0.01512 " pathEditMode="relative" rAng="0" ptsTypes="AA">
                                      <p:cBhvr>
                                        <p:cTn id="15" dur="500" spd="-100000" fill="hold"/>
                                        <p:tgtEl>
                                          <p:spTgt spid="81"/>
                                        </p:tgtEl>
                                        <p:attrNameLst>
                                          <p:attrName>ppt_x</p:attrName>
                                          <p:attrName>ppt_y</p:attrName>
                                        </p:attrNameLst>
                                      </p:cBhvr>
                                      <p:rCtr x="0" y="741"/>
                                    </p:animMotion>
                                  </p:childTnLst>
                                </p:cTn>
                              </p:par>
                              <p:par>
                                <p:cTn id="16" presetID="10" presetClass="entr" presetSubtype="0" fill="hold" grpId="0" nodeType="withEffect">
                                  <p:stCondLst>
                                    <p:cond delay="20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500"/>
                                        <p:tgtEl>
                                          <p:spTgt spid="78"/>
                                        </p:tgtEl>
                                      </p:cBhvr>
                                    </p:animEffect>
                                  </p:childTnLst>
                                </p:cTn>
                              </p:par>
                              <p:par>
                                <p:cTn id="19" presetID="35" presetClass="path" presetSubtype="0" decel="100000" fill="hold" grpId="1" nodeType="withEffect">
                                  <p:stCondLst>
                                    <p:cond delay="200"/>
                                  </p:stCondLst>
                                  <p:childTnLst>
                                    <p:animMotion origin="layout" path="M 5E-6 1.23457E-6 L 0.00764 1.23457E-6 " pathEditMode="relative" rAng="0" ptsTypes="AA">
                                      <p:cBhvr>
                                        <p:cTn id="20" dur="500" spd="-100000" fill="hold"/>
                                        <p:tgtEl>
                                          <p:spTgt spid="78"/>
                                        </p:tgtEl>
                                        <p:attrNameLst>
                                          <p:attrName>ppt_x</p:attrName>
                                          <p:attrName>ppt_y</p:attrName>
                                        </p:attrNameLst>
                                      </p:cBhvr>
                                      <p:rCtr x="38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0BF9-5CA0-2044-8596-34C9177D2B4F}"/>
              </a:ext>
            </a:extLst>
          </p:cNvPr>
          <p:cNvSpPr>
            <a:spLocks noGrp="1"/>
          </p:cNvSpPr>
          <p:nvPr>
            <p:ph type="title"/>
          </p:nvPr>
        </p:nvSpPr>
        <p:spPr/>
        <p:txBody>
          <a:bodyPr/>
          <a:lstStyle/>
          <a:p>
            <a:r>
              <a:rPr lang="en-US" dirty="0"/>
              <a:t>3 Key Drivers for this Evolution</a:t>
            </a:r>
          </a:p>
        </p:txBody>
      </p:sp>
      <p:sp>
        <p:nvSpPr>
          <p:cNvPr id="3" name="TextBox 2">
            <a:extLst>
              <a:ext uri="{FF2B5EF4-FFF2-40B4-BE49-F238E27FC236}">
                <a16:creationId xmlns:a16="http://schemas.microsoft.com/office/drawing/2014/main" id="{1AA9D6B7-5731-6740-A67E-51289448F3DE}"/>
              </a:ext>
            </a:extLst>
          </p:cNvPr>
          <p:cNvSpPr txBox="1"/>
          <p:nvPr/>
        </p:nvSpPr>
        <p:spPr>
          <a:xfrm>
            <a:off x="666750" y="3857625"/>
            <a:ext cx="1532792" cy="369332"/>
          </a:xfrm>
          <a:prstGeom prst="rect">
            <a:avLst/>
          </a:prstGeom>
          <a:noFill/>
        </p:spPr>
        <p:txBody>
          <a:bodyPr wrap="none" rtlCol="0">
            <a:spAutoFit/>
          </a:bodyPr>
          <a:lstStyle/>
          <a:p>
            <a:r>
              <a:rPr lang="en-US" dirty="0"/>
              <a:t>Open Source</a:t>
            </a:r>
          </a:p>
        </p:txBody>
      </p:sp>
      <p:sp>
        <p:nvSpPr>
          <p:cNvPr id="4" name="TextBox 3">
            <a:extLst>
              <a:ext uri="{FF2B5EF4-FFF2-40B4-BE49-F238E27FC236}">
                <a16:creationId xmlns:a16="http://schemas.microsoft.com/office/drawing/2014/main" id="{A8860D02-0595-8041-B0A7-BB55E7102EDF}"/>
              </a:ext>
            </a:extLst>
          </p:cNvPr>
          <p:cNvSpPr txBox="1"/>
          <p:nvPr/>
        </p:nvSpPr>
        <p:spPr>
          <a:xfrm>
            <a:off x="3433896" y="3857625"/>
            <a:ext cx="2023311" cy="369332"/>
          </a:xfrm>
          <a:prstGeom prst="rect">
            <a:avLst/>
          </a:prstGeom>
          <a:noFill/>
        </p:spPr>
        <p:txBody>
          <a:bodyPr wrap="none" rtlCol="0">
            <a:spAutoFit/>
          </a:bodyPr>
          <a:lstStyle/>
          <a:p>
            <a:r>
              <a:rPr lang="en-US" dirty="0"/>
              <a:t>Cloud Computing</a:t>
            </a:r>
          </a:p>
        </p:txBody>
      </p:sp>
      <p:sp>
        <p:nvSpPr>
          <p:cNvPr id="5" name="TextBox 4">
            <a:extLst>
              <a:ext uri="{FF2B5EF4-FFF2-40B4-BE49-F238E27FC236}">
                <a16:creationId xmlns:a16="http://schemas.microsoft.com/office/drawing/2014/main" id="{5067BB36-1987-E744-8939-64DEBE33EF80}"/>
              </a:ext>
            </a:extLst>
          </p:cNvPr>
          <p:cNvSpPr txBox="1"/>
          <p:nvPr/>
        </p:nvSpPr>
        <p:spPr>
          <a:xfrm>
            <a:off x="6365932" y="3857625"/>
            <a:ext cx="2100255" cy="369332"/>
          </a:xfrm>
          <a:prstGeom prst="rect">
            <a:avLst/>
          </a:prstGeom>
          <a:noFill/>
        </p:spPr>
        <p:txBody>
          <a:bodyPr wrap="none" rtlCol="0">
            <a:spAutoFit/>
          </a:bodyPr>
          <a:lstStyle/>
          <a:p>
            <a:r>
              <a:rPr lang="en-US" dirty="0"/>
              <a:t>Rise of the Builder</a:t>
            </a:r>
          </a:p>
        </p:txBody>
      </p:sp>
      <p:pic>
        <p:nvPicPr>
          <p:cNvPr id="1026" name="Picture 2" descr="open source digital nachhaltig">
            <a:extLst>
              <a:ext uri="{FF2B5EF4-FFF2-40B4-BE49-F238E27FC236}">
                <a16:creationId xmlns:a16="http://schemas.microsoft.com/office/drawing/2014/main" id="{1C4A0C67-213B-CB4C-9413-2ABE78F314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9237" y="1483740"/>
            <a:ext cx="2047818" cy="225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loud amazon">
            <a:extLst>
              <a:ext uri="{FF2B5EF4-FFF2-40B4-BE49-F238E27FC236}">
                <a16:creationId xmlns:a16="http://schemas.microsoft.com/office/drawing/2014/main" id="{9EFEE608-5C50-A74C-A7E7-F8B6731F0C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57967" y="1362455"/>
            <a:ext cx="4314207" cy="21571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edia.amazonwebservices.com/blog/2013/disrupt_hackathon_2013_small_1.jpg">
            <a:extLst>
              <a:ext uri="{FF2B5EF4-FFF2-40B4-BE49-F238E27FC236}">
                <a16:creationId xmlns:a16="http://schemas.microsoft.com/office/drawing/2014/main" id="{FDD0DA5D-C94C-6E43-B517-020CBBA4BD7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167270" y="1483740"/>
            <a:ext cx="2466994" cy="213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00352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33E54A-FFEB-CE49-9134-EFBCA4D5560B}"/>
              </a:ext>
            </a:extLst>
          </p:cNvPr>
          <p:cNvSpPr/>
          <p:nvPr/>
        </p:nvSpPr>
        <p:spPr>
          <a:xfrm>
            <a:off x="352322" y="2865467"/>
            <a:ext cx="8413576" cy="1230283"/>
          </a:xfrm>
          <a:prstGeom prst="rect">
            <a:avLst/>
          </a:prstGeom>
          <a:noFill/>
          <a:ln>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75717B9E-6F41-8440-946B-3123C5A605A2}"/>
              </a:ext>
            </a:extLst>
          </p:cNvPr>
          <p:cNvSpPr/>
          <p:nvPr/>
        </p:nvSpPr>
        <p:spPr>
          <a:xfrm>
            <a:off x="0" y="983894"/>
            <a:ext cx="9144000"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E2735"/>
                </a:solidFill>
                <a:effectLst/>
                <a:uLnTx/>
                <a:uFillTx/>
                <a:latin typeface="Amazon Ember Regular"/>
                <a:ea typeface="Amazon Ember" panose="020B0603020204020204" pitchFamily="34" charset="0"/>
                <a:cs typeface="Amazon Ember" panose="020B0603020204020204" pitchFamily="34" charset="0"/>
              </a:rPr>
              <a:t>purpose</a:t>
            </a:r>
            <a:endParaRPr kumimoji="0" lang="en-US" sz="4400" b="0" i="0" u="none" strike="noStrike" kern="1200" cap="none" spc="0" normalizeH="0" baseline="0" noProof="0" dirty="0">
              <a:ln>
                <a:noFill/>
              </a:ln>
              <a:solidFill>
                <a:srgbClr val="0E2735"/>
              </a:solidFill>
              <a:effectLst/>
              <a:uLnTx/>
              <a:uFillTx/>
              <a:latin typeface="Amazon Ember Regular"/>
              <a:ea typeface="Amazon Ember" panose="020B0603020204020204" pitchFamily="34" charset="0"/>
              <a:cs typeface="Amazon Ember" panose="020B0603020204020204" pitchFamily="34" charset="0"/>
            </a:endParaRP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300" normalizeH="0" baseline="0" noProof="0" dirty="0">
                <a:ln>
                  <a:noFill/>
                </a:ln>
                <a:solidFill>
                  <a:schemeClr val="accent1"/>
                </a:solidFill>
                <a:effectLst/>
                <a:uLnTx/>
                <a:uFillTx/>
                <a:latin typeface="Amazon Ember Regular"/>
                <a:ea typeface="Amazon Ember" panose="020B0603020204020204" pitchFamily="34" charset="0"/>
                <a:cs typeface="Amazon Ember" panose="020B0603020204020204" pitchFamily="34" charset="0"/>
              </a:rPr>
              <a:t>noun</a:t>
            </a:r>
            <a:r>
              <a:rPr kumimoji="0" lang="en-US" sz="3200" b="0" i="0" u="none" strike="noStrike" kern="1200" cap="none" spc="300" normalizeH="0" baseline="0" noProof="0" dirty="0">
                <a:ln>
                  <a:noFill/>
                </a:ln>
                <a:solidFill>
                  <a:srgbClr val="FFFFFF"/>
                </a:solidFill>
                <a:effectLst/>
                <a:uLnTx/>
                <a:uFillTx/>
                <a:latin typeface="Amazon Ember Regular"/>
                <a:ea typeface="Amazon Ember" panose="020B0603020204020204" pitchFamily="34" charset="0"/>
                <a:cs typeface="Amazon Ember" panose="020B0603020204020204" pitchFamily="34" charset="0"/>
              </a:rPr>
              <a:t> </a:t>
            </a:r>
            <a:r>
              <a:rPr kumimoji="0" lang="en-US" sz="3200" b="0" i="0" u="none" strike="noStrike" kern="1200" cap="none" spc="300" normalizeH="0" baseline="0" noProof="0" dirty="0">
                <a:ln>
                  <a:noFill/>
                </a:ln>
                <a:solidFill>
                  <a:schemeClr val="accent6"/>
                </a:solidFill>
                <a:effectLst/>
                <a:uLnTx/>
                <a:uFillTx/>
                <a:latin typeface="Amazon Ember Regular"/>
                <a:ea typeface="Amazon Ember" panose="020B0603020204020204" pitchFamily="34" charset="0"/>
                <a:cs typeface="Amazon Ember" panose="020B0603020204020204" pitchFamily="34" charset="0"/>
              </a:rPr>
              <a:t>|</a:t>
            </a:r>
            <a:r>
              <a:rPr kumimoji="0" lang="en-US" sz="3200" b="0" i="0" u="none" strike="noStrike" kern="1200" cap="none" spc="300" normalizeH="0" baseline="0" noProof="0" dirty="0">
                <a:ln>
                  <a:noFill/>
                </a:ln>
                <a:solidFill>
                  <a:srgbClr val="FFFFFF"/>
                </a:solidFill>
                <a:effectLst/>
                <a:uLnTx/>
                <a:uFillTx/>
                <a:latin typeface="Amazon Ember Regular"/>
                <a:ea typeface="Amazon Ember" panose="020B0603020204020204" pitchFamily="34" charset="0"/>
                <a:cs typeface="Amazon Ember" panose="020B0603020204020204" pitchFamily="34" charset="0"/>
              </a:rPr>
              <a:t> </a:t>
            </a:r>
            <a:r>
              <a:rPr kumimoji="0" lang="en-US" sz="3200" b="0" i="0" u="none" strike="noStrike" kern="1200" cap="none" spc="300" normalizeH="0" baseline="0" noProof="0" dirty="0">
                <a:ln>
                  <a:noFill/>
                </a:ln>
                <a:solidFill>
                  <a:schemeClr val="accent1"/>
                </a:solidFill>
                <a:effectLst/>
                <a:uLnTx/>
                <a:uFillTx/>
                <a:latin typeface="Amazon Ember Regular"/>
                <a:ea typeface="Amazon Ember" panose="020B0603020204020204" pitchFamily="34" charset="0"/>
                <a:cs typeface="Amazon Ember" panose="020B0603020204020204" pitchFamily="34" charset="0"/>
              </a:rPr>
              <a:t>pur·pose </a:t>
            </a:r>
            <a:r>
              <a:rPr kumimoji="0" lang="en-US" sz="3200" b="0" i="0" u="none" strike="noStrike" kern="1200" cap="none" spc="300" normalizeH="0" baseline="0" noProof="0" dirty="0">
                <a:ln>
                  <a:noFill/>
                </a:ln>
                <a:solidFill>
                  <a:schemeClr val="accent6"/>
                </a:solidFill>
                <a:effectLst/>
                <a:uLnTx/>
                <a:uFillTx/>
                <a:latin typeface="Amazon Ember Regular"/>
                <a:ea typeface="Amazon Ember" panose="020B0603020204020204" pitchFamily="34" charset="0"/>
                <a:cs typeface="Amazon Ember" panose="020B0603020204020204" pitchFamily="34" charset="0"/>
              </a:rPr>
              <a:t>| \</a:t>
            </a:r>
            <a:r>
              <a:rPr kumimoji="0" lang="en-US" sz="3200" b="0" i="0" u="none" strike="noStrike" kern="1200" cap="none" spc="300" normalizeH="0" baseline="0" noProof="0" dirty="0">
                <a:ln>
                  <a:noFill/>
                </a:ln>
                <a:solidFill>
                  <a:schemeClr val="accent1"/>
                </a:solidFill>
                <a:effectLst/>
                <a:uLnTx/>
                <a:uFillTx/>
                <a:latin typeface="Amazon Ember Regular"/>
                <a:ea typeface="Amazon Ember" panose="020B0603020204020204" pitchFamily="34" charset="0"/>
                <a:cs typeface="Amazon Ember" panose="020B0603020204020204" pitchFamily="34" charset="0"/>
              </a:rPr>
              <a:t>ˈpər-pəs</a:t>
            </a:r>
            <a:r>
              <a:rPr kumimoji="0" lang="en-US" sz="3200" b="0" i="0" u="none" strike="noStrike" kern="1200" cap="none" spc="300" normalizeH="0" baseline="0" noProof="0" dirty="0">
                <a:ln>
                  <a:noFill/>
                </a:ln>
                <a:solidFill>
                  <a:schemeClr val="accent6"/>
                </a:solidFill>
                <a:effectLst/>
                <a:uLnTx/>
                <a:uFillTx/>
                <a:latin typeface="Amazon Ember Regular"/>
                <a:ea typeface="Amazon Ember" panose="020B0603020204020204" pitchFamily="34" charset="0"/>
                <a:cs typeface="Amazon Ember" panose="020B0603020204020204" pitchFamily="34" charset="0"/>
              </a:rPr>
              <a:t>\</a:t>
            </a:r>
          </a:p>
        </p:txBody>
      </p:sp>
      <p:sp>
        <p:nvSpPr>
          <p:cNvPr id="6" name="Rectangle 5">
            <a:extLst>
              <a:ext uri="{FF2B5EF4-FFF2-40B4-BE49-F238E27FC236}">
                <a16:creationId xmlns:a16="http://schemas.microsoft.com/office/drawing/2014/main" id="{8B2CAC5A-2A1D-2948-9C42-5F19B369A50D}"/>
              </a:ext>
            </a:extLst>
          </p:cNvPr>
          <p:cNvSpPr/>
          <p:nvPr/>
        </p:nvSpPr>
        <p:spPr>
          <a:xfrm>
            <a:off x="334119" y="3076608"/>
            <a:ext cx="8277944" cy="830997"/>
          </a:xfrm>
          <a:prstGeom prst="rect">
            <a:avLst/>
          </a:prstGeom>
        </p:spPr>
        <p:txBody>
          <a:bodyPr wrap="square">
            <a:spAutoFit/>
          </a:bodyPr>
          <a:lstStyle/>
          <a:p>
            <a:pPr marL="0" marR="0" lvl="0" indent="0" algn="ctr" defTabSz="457200" rtl="0" eaLnBrk="1" fontAlgn="auto" latinLnBrk="0" hangingPunct="1">
              <a:lnSpc>
                <a:spcPct val="100000"/>
              </a:lnSpc>
              <a:spcBef>
                <a:spcPct val="20000"/>
              </a:spcBef>
              <a:spcAft>
                <a:spcPts val="1200"/>
              </a:spcAft>
              <a:buClrTx/>
              <a:buSzTx/>
              <a:buFontTx/>
              <a:buNone/>
              <a:tabLst/>
              <a:defRPr/>
            </a:pPr>
            <a:r>
              <a:rPr kumimoji="0" lang="en-US" sz="2400" b="0" i="0" u="none" strike="noStrike" kern="1200" cap="none" spc="50" normalizeH="0" baseline="0" noProof="0" dirty="0">
                <a:ln>
                  <a:noFill/>
                </a:ln>
                <a:solidFill>
                  <a:schemeClr val="accent6"/>
                </a:solidFill>
                <a:effectLst/>
                <a:uLnTx/>
                <a:uFillTx/>
                <a:latin typeface="Amazon Ember Regular"/>
                <a:ea typeface="Amazon Ember" charset="0"/>
                <a:cs typeface="Amazon Ember" charset="0"/>
              </a:rPr>
              <a:t>The reason for which something is done or created </a:t>
            </a:r>
            <a:br>
              <a:rPr kumimoji="0" lang="en-US" sz="2400" b="0" i="0" u="none" strike="noStrike" kern="1200" cap="none" spc="50" normalizeH="0" baseline="0" noProof="0" dirty="0">
                <a:ln>
                  <a:noFill/>
                </a:ln>
                <a:solidFill>
                  <a:schemeClr val="accent6"/>
                </a:solidFill>
                <a:effectLst/>
                <a:uLnTx/>
                <a:uFillTx/>
                <a:latin typeface="Amazon Ember Regular"/>
                <a:ea typeface="Amazon Ember" charset="0"/>
                <a:cs typeface="Amazon Ember" charset="0"/>
              </a:rPr>
            </a:br>
            <a:r>
              <a:rPr kumimoji="0" lang="en-US" sz="2400" b="0" i="0" u="none" strike="noStrike" kern="1200" cap="none" spc="50" normalizeH="0" baseline="0" noProof="0" dirty="0">
                <a:ln>
                  <a:noFill/>
                </a:ln>
                <a:solidFill>
                  <a:schemeClr val="accent6"/>
                </a:solidFill>
                <a:effectLst/>
                <a:uLnTx/>
                <a:uFillTx/>
                <a:latin typeface="Amazon Ember Regular"/>
                <a:ea typeface="Amazon Ember" charset="0"/>
                <a:cs typeface="Amazon Ember" charset="0"/>
              </a:rPr>
              <a:t>or for which something exists</a:t>
            </a:r>
          </a:p>
        </p:txBody>
      </p:sp>
    </p:spTree>
    <p:extLst>
      <p:ext uri="{BB962C8B-B14F-4D97-AF65-F5344CB8AC3E}">
        <p14:creationId xmlns:p14="http://schemas.microsoft.com/office/powerpoint/2010/main" val="149050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022" y="2546350"/>
            <a:ext cx="8205304" cy="954107"/>
          </a:xfrm>
        </p:spPr>
        <p:txBody>
          <a:bodyPr wrap="square">
            <a:spAutoFit/>
          </a:bodyPr>
          <a:lstStyle/>
          <a:p>
            <a:r>
              <a:rPr lang="en-US" b="1" dirty="0">
                <a:latin typeface="Amazon Ember Regular"/>
              </a:rPr>
              <a:t>Things with </a:t>
            </a:r>
            <a:br>
              <a:rPr lang="en-US" b="1" dirty="0">
                <a:latin typeface="Amazon Ember Regular"/>
              </a:rPr>
            </a:br>
            <a:r>
              <a:rPr lang="en-US" b="1" dirty="0">
                <a:latin typeface="Amazon Ember Regular"/>
              </a:rPr>
              <a:t>purpose</a:t>
            </a:r>
          </a:p>
        </p:txBody>
      </p:sp>
      <p:grpSp>
        <p:nvGrpSpPr>
          <p:cNvPr id="6" name="Group 5">
            <a:extLst>
              <a:ext uri="{FF2B5EF4-FFF2-40B4-BE49-F238E27FC236}">
                <a16:creationId xmlns:a16="http://schemas.microsoft.com/office/drawing/2014/main" id="{C1C69A18-F762-40B5-8132-478F04B49049}"/>
              </a:ext>
            </a:extLst>
          </p:cNvPr>
          <p:cNvGrpSpPr/>
          <p:nvPr/>
        </p:nvGrpSpPr>
        <p:grpSpPr>
          <a:xfrm>
            <a:off x="381092" y="1651245"/>
            <a:ext cx="1100030" cy="805138"/>
            <a:chOff x="3223900" y="1516667"/>
            <a:chExt cx="905890" cy="644768"/>
          </a:xfrm>
          <a:noFill/>
        </p:grpSpPr>
        <p:sp>
          <p:nvSpPr>
            <p:cNvPr id="10" name="Freeform 5">
              <a:extLst>
                <a:ext uri="{FF2B5EF4-FFF2-40B4-BE49-F238E27FC236}">
                  <a16:creationId xmlns:a16="http://schemas.microsoft.com/office/drawing/2014/main" id="{751303DE-249B-4FE5-955A-705C99354904}"/>
                </a:ext>
              </a:extLst>
            </p:cNvPr>
            <p:cNvSpPr>
              <a:spLocks/>
            </p:cNvSpPr>
            <p:nvPr/>
          </p:nvSpPr>
          <p:spPr bwMode="auto">
            <a:xfrm>
              <a:off x="3223900" y="1608013"/>
              <a:ext cx="553424" cy="553422"/>
            </a:xfrm>
            <a:custGeom>
              <a:avLst/>
              <a:gdLst>
                <a:gd name="T0" fmla="*/ 186 w 372"/>
                <a:gd name="T1" fmla="*/ 186 h 372"/>
                <a:gd name="T2" fmla="*/ 186 w 372"/>
                <a:gd name="T3" fmla="*/ 0 h 372"/>
                <a:gd name="T4" fmla="*/ 0 w 372"/>
                <a:gd name="T5" fmla="*/ 0 h 372"/>
                <a:gd name="T6" fmla="*/ 0 w 372"/>
                <a:gd name="T7" fmla="*/ 372 h 372"/>
                <a:gd name="T8" fmla="*/ 372 w 372"/>
                <a:gd name="T9" fmla="*/ 372 h 372"/>
                <a:gd name="T10" fmla="*/ 372 w 372"/>
                <a:gd name="T11" fmla="*/ 186 h 372"/>
                <a:gd name="T12" fmla="*/ 186 w 372"/>
                <a:gd name="T13" fmla="*/ 186 h 372"/>
              </a:gdLst>
              <a:ahLst/>
              <a:cxnLst>
                <a:cxn ang="0">
                  <a:pos x="T0" y="T1"/>
                </a:cxn>
                <a:cxn ang="0">
                  <a:pos x="T2" y="T3"/>
                </a:cxn>
                <a:cxn ang="0">
                  <a:pos x="T4" y="T5"/>
                </a:cxn>
                <a:cxn ang="0">
                  <a:pos x="T6" y="T7"/>
                </a:cxn>
                <a:cxn ang="0">
                  <a:pos x="T8" y="T9"/>
                </a:cxn>
                <a:cxn ang="0">
                  <a:pos x="T10" y="T11"/>
                </a:cxn>
                <a:cxn ang="0">
                  <a:pos x="T12" y="T13"/>
                </a:cxn>
              </a:cxnLst>
              <a:rect l="0" t="0" r="r" b="b"/>
              <a:pathLst>
                <a:path w="372" h="372">
                  <a:moveTo>
                    <a:pt x="186" y="186"/>
                  </a:moveTo>
                  <a:lnTo>
                    <a:pt x="186" y="0"/>
                  </a:lnTo>
                  <a:lnTo>
                    <a:pt x="0" y="0"/>
                  </a:lnTo>
                  <a:lnTo>
                    <a:pt x="0" y="372"/>
                  </a:lnTo>
                  <a:lnTo>
                    <a:pt x="372" y="372"/>
                  </a:lnTo>
                  <a:lnTo>
                    <a:pt x="372" y="186"/>
                  </a:lnTo>
                  <a:lnTo>
                    <a:pt x="186" y="186"/>
                  </a:lnTo>
                  <a:close/>
                </a:path>
              </a:pathLst>
            </a:custGeom>
            <a:grpFill/>
            <a:ln w="38100">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 name="Rectangle 10">
              <a:extLst>
                <a:ext uri="{FF2B5EF4-FFF2-40B4-BE49-F238E27FC236}">
                  <a16:creationId xmlns:a16="http://schemas.microsoft.com/office/drawing/2014/main" id="{6D9163B6-1325-4359-B218-B1D162B05C05}"/>
                </a:ext>
              </a:extLst>
            </p:cNvPr>
            <p:cNvSpPr>
              <a:spLocks noChangeArrowheads="1"/>
            </p:cNvSpPr>
            <p:nvPr/>
          </p:nvSpPr>
          <p:spPr bwMode="auto">
            <a:xfrm>
              <a:off x="3571563" y="1516667"/>
              <a:ext cx="114553" cy="117528"/>
            </a:xfrm>
            <a:prstGeom prst="rect">
              <a:avLst/>
            </a:prstGeom>
            <a:grpFill/>
            <a:ln w="38100">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 name="Rectangle 7">
              <a:extLst>
                <a:ext uri="{FF2B5EF4-FFF2-40B4-BE49-F238E27FC236}">
                  <a16:creationId xmlns:a16="http://schemas.microsoft.com/office/drawing/2014/main" id="{0CA0782C-8B19-4CD9-B40A-BB5313AD1A53}"/>
                </a:ext>
              </a:extLst>
            </p:cNvPr>
            <p:cNvSpPr>
              <a:spLocks noChangeArrowheads="1"/>
            </p:cNvSpPr>
            <p:nvPr/>
          </p:nvSpPr>
          <p:spPr bwMode="auto">
            <a:xfrm>
              <a:off x="3571563" y="1700708"/>
              <a:ext cx="114553" cy="114552"/>
            </a:xfrm>
            <a:prstGeom prst="rect">
              <a:avLst/>
            </a:prstGeom>
            <a:grpFill/>
            <a:ln w="38100">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 name="Rectangle 8">
              <a:extLst>
                <a:ext uri="{FF2B5EF4-FFF2-40B4-BE49-F238E27FC236}">
                  <a16:creationId xmlns:a16="http://schemas.microsoft.com/office/drawing/2014/main" id="{F271FAA3-F54B-45AA-A163-F4E49B5390A3}"/>
                </a:ext>
              </a:extLst>
            </p:cNvPr>
            <p:cNvSpPr>
              <a:spLocks noChangeArrowheads="1"/>
            </p:cNvSpPr>
            <p:nvPr/>
          </p:nvSpPr>
          <p:spPr bwMode="auto">
            <a:xfrm>
              <a:off x="3751142" y="1700708"/>
              <a:ext cx="117529" cy="114552"/>
            </a:xfrm>
            <a:prstGeom prst="rect">
              <a:avLst/>
            </a:prstGeom>
            <a:grpFill/>
            <a:ln w="38100">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 name="Rectangle 9">
              <a:extLst>
                <a:ext uri="{FF2B5EF4-FFF2-40B4-BE49-F238E27FC236}">
                  <a16:creationId xmlns:a16="http://schemas.microsoft.com/office/drawing/2014/main" id="{369A4B11-FAF3-4B61-AE03-52CACF5C302F}"/>
                </a:ext>
              </a:extLst>
            </p:cNvPr>
            <p:cNvSpPr>
              <a:spLocks noChangeArrowheads="1"/>
            </p:cNvSpPr>
            <p:nvPr/>
          </p:nvSpPr>
          <p:spPr bwMode="auto">
            <a:xfrm>
              <a:off x="3751068" y="1599977"/>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 name="Rectangle 10">
              <a:extLst>
                <a:ext uri="{FF2B5EF4-FFF2-40B4-BE49-F238E27FC236}">
                  <a16:creationId xmlns:a16="http://schemas.microsoft.com/office/drawing/2014/main" id="{6C5CEAB6-C8DA-4BD8-A298-F6A3868F8311}"/>
                </a:ext>
              </a:extLst>
            </p:cNvPr>
            <p:cNvSpPr>
              <a:spLocks noChangeArrowheads="1"/>
            </p:cNvSpPr>
            <p:nvPr/>
          </p:nvSpPr>
          <p:spPr bwMode="auto">
            <a:xfrm>
              <a:off x="4095843" y="1780645"/>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 name="Rectangle 11">
              <a:extLst>
                <a:ext uri="{FF2B5EF4-FFF2-40B4-BE49-F238E27FC236}">
                  <a16:creationId xmlns:a16="http://schemas.microsoft.com/office/drawing/2014/main" id="{7A6B0FB1-0E12-4409-82ED-A73ACD95D9D8}"/>
                </a:ext>
              </a:extLst>
            </p:cNvPr>
            <p:cNvSpPr>
              <a:spLocks noChangeArrowheads="1"/>
            </p:cNvSpPr>
            <p:nvPr/>
          </p:nvSpPr>
          <p:spPr bwMode="auto">
            <a:xfrm>
              <a:off x="3751068" y="1519285"/>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 name="Rectangle 12">
              <a:extLst>
                <a:ext uri="{FF2B5EF4-FFF2-40B4-BE49-F238E27FC236}">
                  <a16:creationId xmlns:a16="http://schemas.microsoft.com/office/drawing/2014/main" id="{0E2731EA-BF33-4B49-9CC8-C4C1B14CB195}"/>
                </a:ext>
              </a:extLst>
            </p:cNvPr>
            <p:cNvSpPr>
              <a:spLocks noChangeArrowheads="1"/>
            </p:cNvSpPr>
            <p:nvPr/>
          </p:nvSpPr>
          <p:spPr bwMode="auto">
            <a:xfrm>
              <a:off x="3935914" y="1780645"/>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 name="Rectangle 13">
              <a:extLst>
                <a:ext uri="{FF2B5EF4-FFF2-40B4-BE49-F238E27FC236}">
                  <a16:creationId xmlns:a16="http://schemas.microsoft.com/office/drawing/2014/main" id="{60327D7A-62F8-4E02-BCAE-617A3FB50012}"/>
                </a:ext>
              </a:extLst>
            </p:cNvPr>
            <p:cNvSpPr>
              <a:spLocks noChangeArrowheads="1"/>
            </p:cNvSpPr>
            <p:nvPr/>
          </p:nvSpPr>
          <p:spPr bwMode="auto">
            <a:xfrm>
              <a:off x="3935914" y="1700708"/>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 name="Rectangle 14">
              <a:extLst>
                <a:ext uri="{FF2B5EF4-FFF2-40B4-BE49-F238E27FC236}">
                  <a16:creationId xmlns:a16="http://schemas.microsoft.com/office/drawing/2014/main" id="{456FDD05-4E16-4632-B0F0-D262D0028213}"/>
                </a:ext>
              </a:extLst>
            </p:cNvPr>
            <p:cNvSpPr>
              <a:spLocks noChangeArrowheads="1"/>
            </p:cNvSpPr>
            <p:nvPr/>
          </p:nvSpPr>
          <p:spPr bwMode="auto">
            <a:xfrm>
              <a:off x="4017608" y="1700708"/>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 name="Rectangle 15">
              <a:extLst>
                <a:ext uri="{FF2B5EF4-FFF2-40B4-BE49-F238E27FC236}">
                  <a16:creationId xmlns:a16="http://schemas.microsoft.com/office/drawing/2014/main" id="{E002FE2D-930B-4661-AD14-ED77DB208995}"/>
                </a:ext>
              </a:extLst>
            </p:cNvPr>
            <p:cNvSpPr>
              <a:spLocks noChangeArrowheads="1"/>
            </p:cNvSpPr>
            <p:nvPr/>
          </p:nvSpPr>
          <p:spPr bwMode="auto">
            <a:xfrm>
              <a:off x="3831522" y="1599977"/>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 name="Rectangle 16">
              <a:extLst>
                <a:ext uri="{FF2B5EF4-FFF2-40B4-BE49-F238E27FC236}">
                  <a16:creationId xmlns:a16="http://schemas.microsoft.com/office/drawing/2014/main" id="{FE67A724-B047-4EAB-8D1A-9A0C1681B7F3}"/>
                </a:ext>
              </a:extLst>
            </p:cNvPr>
            <p:cNvSpPr>
              <a:spLocks noChangeArrowheads="1"/>
            </p:cNvSpPr>
            <p:nvPr/>
          </p:nvSpPr>
          <p:spPr bwMode="auto">
            <a:xfrm>
              <a:off x="3913734" y="1519285"/>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grpSp>
      <p:cxnSp>
        <p:nvCxnSpPr>
          <p:cNvPr id="34" name="Straight Connector 33">
            <a:extLst>
              <a:ext uri="{FF2B5EF4-FFF2-40B4-BE49-F238E27FC236}">
                <a16:creationId xmlns:a16="http://schemas.microsoft.com/office/drawing/2014/main" id="{392FA79D-F495-41D4-8150-47A81B628C05}"/>
              </a:ext>
            </a:extLst>
          </p:cNvPr>
          <p:cNvCxnSpPr/>
          <p:nvPr/>
        </p:nvCxnSpPr>
        <p:spPr>
          <a:xfrm>
            <a:off x="3228975" y="1049149"/>
            <a:ext cx="0" cy="3045203"/>
          </a:xfrm>
          <a:prstGeom prst="line">
            <a:avLst/>
          </a:prstGeom>
          <a:noFill/>
          <a:ln w="12700" cap="rnd" cmpd="sng" algn="ctr">
            <a:solidFill>
              <a:schemeClr val="accent6">
                <a:lumMod val="20000"/>
                <a:lumOff val="80000"/>
              </a:schemeClr>
            </a:solidFill>
            <a:prstDash val="solid"/>
          </a:ln>
          <a:effectLst/>
        </p:spPr>
      </p:cxnSp>
      <p:pic>
        <p:nvPicPr>
          <p:cNvPr id="7" name="Picture 6">
            <a:extLst>
              <a:ext uri="{FF2B5EF4-FFF2-40B4-BE49-F238E27FC236}">
                <a16:creationId xmlns:a16="http://schemas.microsoft.com/office/drawing/2014/main" id="{E7FCF302-F1CD-4C4B-9B5E-EBFACB10D3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0202" y="774002"/>
            <a:ext cx="2638731" cy="1773936"/>
          </a:xfrm>
          <a:prstGeom prst="rect">
            <a:avLst/>
          </a:prstGeom>
        </p:spPr>
      </p:pic>
      <p:pic>
        <p:nvPicPr>
          <p:cNvPr id="38" name="Picture 37">
            <a:extLst>
              <a:ext uri="{FF2B5EF4-FFF2-40B4-BE49-F238E27FC236}">
                <a16:creationId xmlns:a16="http://schemas.microsoft.com/office/drawing/2014/main" id="{40EE8F5C-A255-48F9-8E39-476CF1EAFC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80419" y="774002"/>
            <a:ext cx="2638732" cy="1773936"/>
          </a:xfrm>
          <a:prstGeom prst="rect">
            <a:avLst/>
          </a:prstGeom>
        </p:spPr>
      </p:pic>
      <p:pic>
        <p:nvPicPr>
          <p:cNvPr id="40" name="Picture 39">
            <a:extLst>
              <a:ext uri="{FF2B5EF4-FFF2-40B4-BE49-F238E27FC236}">
                <a16:creationId xmlns:a16="http://schemas.microsoft.com/office/drawing/2014/main" id="{0F97D3DB-5920-40A2-B79B-9779223C4B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80419" y="2597150"/>
            <a:ext cx="2638733" cy="1773936"/>
          </a:xfrm>
          <a:prstGeom prst="rect">
            <a:avLst/>
          </a:prstGeom>
        </p:spPr>
      </p:pic>
      <p:pic>
        <p:nvPicPr>
          <p:cNvPr id="42" name="Picture 41">
            <a:extLst>
              <a:ext uri="{FF2B5EF4-FFF2-40B4-BE49-F238E27FC236}">
                <a16:creationId xmlns:a16="http://schemas.microsoft.com/office/drawing/2014/main" id="{8889763D-E358-4A89-95BA-B0695C7809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63737" y="2597150"/>
            <a:ext cx="2637363" cy="1773936"/>
          </a:xfrm>
          <a:prstGeom prst="rect">
            <a:avLst/>
          </a:prstGeom>
        </p:spPr>
      </p:pic>
    </p:spTree>
    <p:extLst>
      <p:ext uri="{BB962C8B-B14F-4D97-AF65-F5344CB8AC3E}">
        <p14:creationId xmlns:p14="http://schemas.microsoft.com/office/powerpoint/2010/main" val="94743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5" presetClass="path" presetSubtype="0" decel="100000" fill="hold" grpId="1" nodeType="withEffect">
                                  <p:stCondLst>
                                    <p:cond delay="200"/>
                                  </p:stCondLst>
                                  <p:childTnLst>
                                    <p:animMotion origin="layout" path="M 5.55556E-7 4.93827E-7 L 5.55556E-7 0.01512 " pathEditMode="relative" rAng="0" ptsTypes="AA">
                                      <p:cBhvr>
                                        <p:cTn id="9" dur="500" spd="-100000" fill="hold"/>
                                        <p:tgtEl>
                                          <p:spTgt spid="3"/>
                                        </p:tgtEl>
                                        <p:attrNameLst>
                                          <p:attrName>ppt_x</p:attrName>
                                          <p:attrName>ppt_y</p:attrName>
                                        </p:attrNameLst>
                                      </p:cBhvr>
                                      <p:rCtr x="0" y="741"/>
                                    </p:animMotion>
                                  </p:childTnLst>
                                </p:cTn>
                              </p:par>
                              <p:par>
                                <p:cTn id="10" presetID="10" presetClass="entr" presetSubtype="0" fill="hold" nodeType="withEffect">
                                  <p:stCondLst>
                                    <p:cond delay="4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5" presetClass="path" presetSubtype="0" decel="100000" fill="hold" nodeType="withEffect">
                                  <p:stCondLst>
                                    <p:cond delay="400"/>
                                  </p:stCondLst>
                                  <p:childTnLst>
                                    <p:animMotion origin="layout" path="M -2.77778E-6 4.93827E-7 L -2.77778E-6 -0.01327 " pathEditMode="relative" rAng="0" ptsTypes="AA">
                                      <p:cBhvr>
                                        <p:cTn id="14" dur="500" spd="-100000" fill="hold"/>
                                        <p:tgtEl>
                                          <p:spTgt spid="6"/>
                                        </p:tgtEl>
                                        <p:attrNameLst>
                                          <p:attrName>ppt_x</p:attrName>
                                          <p:attrName>ppt_y</p:attrName>
                                        </p:attrNameLst>
                                      </p:cBhvr>
                                      <p:rCtr x="0" y="-679"/>
                                    </p:animMotion>
                                  </p:childTnLst>
                                </p:cTn>
                              </p:par>
                            </p:childTnLst>
                          </p:cTn>
                        </p:par>
                        <p:par>
                          <p:cTn id="15" fill="hold">
                            <p:stCondLst>
                              <p:cond delay="900"/>
                            </p:stCondLst>
                            <p:childTnLst>
                              <p:par>
                                <p:cTn id="16" presetID="10" presetClass="entr" presetSubtype="0" fill="hold" nodeType="afterEffect">
                                  <p:stCondLst>
                                    <p:cond delay="20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35" presetClass="path" presetSubtype="0" decel="100000" fill="hold" nodeType="withEffect">
                                  <p:stCondLst>
                                    <p:cond delay="200"/>
                                  </p:stCondLst>
                                  <p:childTnLst>
                                    <p:animMotion origin="layout" path="M 5.55556E-7 4.93827E-7 L 5.55556E-7 0.01512 " pathEditMode="relative" rAng="0" ptsTypes="AA">
                                      <p:cBhvr>
                                        <p:cTn id="20" dur="500" spd="-100000" fill="hold"/>
                                        <p:tgtEl>
                                          <p:spTgt spid="34"/>
                                        </p:tgtEl>
                                        <p:attrNameLst>
                                          <p:attrName>ppt_x</p:attrName>
                                          <p:attrName>ppt_y</p:attrName>
                                        </p:attrNameLst>
                                      </p:cBhvr>
                                      <p:rCtr x="0" y="741"/>
                                    </p:animMotion>
                                  </p:childTnLst>
                                </p:cTn>
                              </p:par>
                              <p:par>
                                <p:cTn id="21" presetID="10" presetClass="entr" presetSubtype="0" fill="hold" nodeType="withEffect">
                                  <p:stCondLst>
                                    <p:cond delay="4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35" presetClass="path" presetSubtype="0" decel="100000" fill="hold" nodeType="withEffect">
                                  <p:stCondLst>
                                    <p:cond delay="400"/>
                                  </p:stCondLst>
                                  <p:childTnLst>
                                    <p:animMotion origin="layout" path="M 5.55556E-7 -4.5679E-6 L -0.00729 -4.5679E-6 " pathEditMode="relative" rAng="0" ptsTypes="AA">
                                      <p:cBhvr>
                                        <p:cTn id="25" dur="500" spd="-100000" fill="hold"/>
                                        <p:tgtEl>
                                          <p:spTgt spid="38"/>
                                        </p:tgtEl>
                                        <p:attrNameLst>
                                          <p:attrName>ppt_x</p:attrName>
                                          <p:attrName>ppt_y</p:attrName>
                                        </p:attrNameLst>
                                      </p:cBhvr>
                                      <p:rCtr x="-365" y="0"/>
                                    </p:animMotion>
                                  </p:childTnLst>
                                </p:cTn>
                              </p:par>
                              <p:par>
                                <p:cTn id="26" presetID="10" presetClass="entr" presetSubtype="0" fill="hold" nodeType="withEffect">
                                  <p:stCondLst>
                                    <p:cond delay="6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35" presetClass="path" presetSubtype="0" decel="100000" fill="hold" nodeType="withEffect">
                                  <p:stCondLst>
                                    <p:cond delay="600"/>
                                  </p:stCondLst>
                                  <p:childTnLst>
                                    <p:animMotion origin="layout" path="M -2.77778E-6 4.93827E-7 L -2.77778E-6 -0.01327 " pathEditMode="relative" rAng="0" ptsTypes="AA">
                                      <p:cBhvr>
                                        <p:cTn id="30" dur="500" spd="-100000" fill="hold"/>
                                        <p:tgtEl>
                                          <p:spTgt spid="7"/>
                                        </p:tgtEl>
                                        <p:attrNameLst>
                                          <p:attrName>ppt_x</p:attrName>
                                          <p:attrName>ppt_y</p:attrName>
                                        </p:attrNameLst>
                                      </p:cBhvr>
                                      <p:rCtr x="0" y="-679"/>
                                    </p:animMotion>
                                  </p:childTnLst>
                                </p:cTn>
                              </p:par>
                              <p:par>
                                <p:cTn id="31" presetID="10" presetClass="entr" presetSubtype="0" fill="hold" nodeType="withEffect">
                                  <p:stCondLst>
                                    <p:cond delay="8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35" presetClass="path" presetSubtype="0" decel="100000" fill="hold" nodeType="withEffect">
                                  <p:stCondLst>
                                    <p:cond delay="800"/>
                                  </p:stCondLst>
                                  <p:childTnLst>
                                    <p:animMotion origin="layout" path="M -2.77778E-6 -4.5679E-6 L 0.00764 -4.5679E-6 " pathEditMode="relative" rAng="0" ptsTypes="AA">
                                      <p:cBhvr>
                                        <p:cTn id="35" dur="500" spd="-100000" fill="hold"/>
                                        <p:tgtEl>
                                          <p:spTgt spid="42"/>
                                        </p:tgtEl>
                                        <p:attrNameLst>
                                          <p:attrName>ppt_x</p:attrName>
                                          <p:attrName>ppt_y</p:attrName>
                                        </p:attrNameLst>
                                      </p:cBhvr>
                                      <p:rCtr x="382" y="0"/>
                                    </p:animMotion>
                                  </p:childTnLst>
                                </p:cTn>
                              </p:par>
                              <p:par>
                                <p:cTn id="36" presetID="10" presetClass="entr" presetSubtype="0" fill="hold" nodeType="withEffect">
                                  <p:stCondLst>
                                    <p:cond delay="100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35" presetClass="path" presetSubtype="0" decel="100000" fill="hold" nodeType="withEffect">
                                  <p:stCondLst>
                                    <p:cond delay="1000"/>
                                  </p:stCondLst>
                                  <p:childTnLst>
                                    <p:animMotion origin="layout" path="M 5.55556E-7 4.93827E-7 L 5.55556E-7 0.01512 " pathEditMode="relative" rAng="0" ptsTypes="AA">
                                      <p:cBhvr>
                                        <p:cTn id="40" dur="500" spd="-100000" fill="hold"/>
                                        <p:tgtEl>
                                          <p:spTgt spid="40"/>
                                        </p:tgtEl>
                                        <p:attrNameLst>
                                          <p:attrName>ppt_x</p:attrName>
                                          <p:attrName>ppt_y</p:attrName>
                                        </p:attrNameLst>
                                      </p:cBhvr>
                                      <p:rCtr x="0"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022" y="2546350"/>
            <a:ext cx="8205304" cy="954107"/>
          </a:xfrm>
        </p:spPr>
        <p:txBody>
          <a:bodyPr wrap="square">
            <a:spAutoFit/>
          </a:bodyPr>
          <a:lstStyle/>
          <a:p>
            <a:r>
              <a:rPr lang="en-US" b="1"/>
              <a:t>Things with </a:t>
            </a:r>
            <a:br>
              <a:rPr lang="en-US" b="1"/>
            </a:br>
            <a:r>
              <a:rPr lang="en-US" b="1"/>
              <a:t>Purpose</a:t>
            </a:r>
          </a:p>
        </p:txBody>
      </p:sp>
      <p:grpSp>
        <p:nvGrpSpPr>
          <p:cNvPr id="6" name="Group 5">
            <a:extLst>
              <a:ext uri="{FF2B5EF4-FFF2-40B4-BE49-F238E27FC236}">
                <a16:creationId xmlns:a16="http://schemas.microsoft.com/office/drawing/2014/main" id="{C1C69A18-F762-40B5-8132-478F04B49049}"/>
              </a:ext>
            </a:extLst>
          </p:cNvPr>
          <p:cNvGrpSpPr/>
          <p:nvPr/>
        </p:nvGrpSpPr>
        <p:grpSpPr>
          <a:xfrm>
            <a:off x="381092" y="1651245"/>
            <a:ext cx="1100030" cy="805138"/>
            <a:chOff x="3223900" y="1516667"/>
            <a:chExt cx="905890" cy="644768"/>
          </a:xfrm>
          <a:noFill/>
        </p:grpSpPr>
        <p:sp>
          <p:nvSpPr>
            <p:cNvPr id="10" name="Freeform 5">
              <a:extLst>
                <a:ext uri="{FF2B5EF4-FFF2-40B4-BE49-F238E27FC236}">
                  <a16:creationId xmlns:a16="http://schemas.microsoft.com/office/drawing/2014/main" id="{751303DE-249B-4FE5-955A-705C99354904}"/>
                </a:ext>
              </a:extLst>
            </p:cNvPr>
            <p:cNvSpPr>
              <a:spLocks/>
            </p:cNvSpPr>
            <p:nvPr/>
          </p:nvSpPr>
          <p:spPr bwMode="auto">
            <a:xfrm>
              <a:off x="3223900" y="1608013"/>
              <a:ext cx="553424" cy="553422"/>
            </a:xfrm>
            <a:custGeom>
              <a:avLst/>
              <a:gdLst>
                <a:gd name="T0" fmla="*/ 186 w 372"/>
                <a:gd name="T1" fmla="*/ 186 h 372"/>
                <a:gd name="T2" fmla="*/ 186 w 372"/>
                <a:gd name="T3" fmla="*/ 0 h 372"/>
                <a:gd name="T4" fmla="*/ 0 w 372"/>
                <a:gd name="T5" fmla="*/ 0 h 372"/>
                <a:gd name="T6" fmla="*/ 0 w 372"/>
                <a:gd name="T7" fmla="*/ 372 h 372"/>
                <a:gd name="T8" fmla="*/ 372 w 372"/>
                <a:gd name="T9" fmla="*/ 372 h 372"/>
                <a:gd name="T10" fmla="*/ 372 w 372"/>
                <a:gd name="T11" fmla="*/ 186 h 372"/>
                <a:gd name="T12" fmla="*/ 186 w 372"/>
                <a:gd name="T13" fmla="*/ 186 h 372"/>
              </a:gdLst>
              <a:ahLst/>
              <a:cxnLst>
                <a:cxn ang="0">
                  <a:pos x="T0" y="T1"/>
                </a:cxn>
                <a:cxn ang="0">
                  <a:pos x="T2" y="T3"/>
                </a:cxn>
                <a:cxn ang="0">
                  <a:pos x="T4" y="T5"/>
                </a:cxn>
                <a:cxn ang="0">
                  <a:pos x="T6" y="T7"/>
                </a:cxn>
                <a:cxn ang="0">
                  <a:pos x="T8" y="T9"/>
                </a:cxn>
                <a:cxn ang="0">
                  <a:pos x="T10" y="T11"/>
                </a:cxn>
                <a:cxn ang="0">
                  <a:pos x="T12" y="T13"/>
                </a:cxn>
              </a:cxnLst>
              <a:rect l="0" t="0" r="r" b="b"/>
              <a:pathLst>
                <a:path w="372" h="372">
                  <a:moveTo>
                    <a:pt x="186" y="186"/>
                  </a:moveTo>
                  <a:lnTo>
                    <a:pt x="186" y="0"/>
                  </a:lnTo>
                  <a:lnTo>
                    <a:pt x="0" y="0"/>
                  </a:lnTo>
                  <a:lnTo>
                    <a:pt x="0" y="372"/>
                  </a:lnTo>
                  <a:lnTo>
                    <a:pt x="372" y="372"/>
                  </a:lnTo>
                  <a:lnTo>
                    <a:pt x="372" y="186"/>
                  </a:lnTo>
                  <a:lnTo>
                    <a:pt x="186" y="186"/>
                  </a:lnTo>
                  <a:close/>
                </a:path>
              </a:pathLst>
            </a:custGeom>
            <a:grpFill/>
            <a:ln w="38100">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a:ea typeface="+mn-ea"/>
                <a:cs typeface="+mn-cs"/>
              </a:endParaRPr>
            </a:p>
          </p:txBody>
        </p:sp>
        <p:sp>
          <p:nvSpPr>
            <p:cNvPr id="11" name="Rectangle 10">
              <a:extLst>
                <a:ext uri="{FF2B5EF4-FFF2-40B4-BE49-F238E27FC236}">
                  <a16:creationId xmlns:a16="http://schemas.microsoft.com/office/drawing/2014/main" id="{6D9163B6-1325-4359-B218-B1D162B05C05}"/>
                </a:ext>
              </a:extLst>
            </p:cNvPr>
            <p:cNvSpPr>
              <a:spLocks noChangeArrowheads="1"/>
            </p:cNvSpPr>
            <p:nvPr/>
          </p:nvSpPr>
          <p:spPr bwMode="auto">
            <a:xfrm>
              <a:off x="3571563" y="1516667"/>
              <a:ext cx="114553" cy="117528"/>
            </a:xfrm>
            <a:prstGeom prst="rect">
              <a:avLst/>
            </a:prstGeom>
            <a:grpFill/>
            <a:ln w="38100">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a:ea typeface="+mn-ea"/>
                <a:cs typeface="+mn-cs"/>
              </a:endParaRPr>
            </a:p>
          </p:txBody>
        </p:sp>
        <p:sp>
          <p:nvSpPr>
            <p:cNvPr id="12" name="Rectangle 7">
              <a:extLst>
                <a:ext uri="{FF2B5EF4-FFF2-40B4-BE49-F238E27FC236}">
                  <a16:creationId xmlns:a16="http://schemas.microsoft.com/office/drawing/2014/main" id="{0CA0782C-8B19-4CD9-B40A-BB5313AD1A53}"/>
                </a:ext>
              </a:extLst>
            </p:cNvPr>
            <p:cNvSpPr>
              <a:spLocks noChangeArrowheads="1"/>
            </p:cNvSpPr>
            <p:nvPr/>
          </p:nvSpPr>
          <p:spPr bwMode="auto">
            <a:xfrm>
              <a:off x="3571563" y="1700708"/>
              <a:ext cx="114553" cy="114552"/>
            </a:xfrm>
            <a:prstGeom prst="rect">
              <a:avLst/>
            </a:prstGeom>
            <a:grpFill/>
            <a:ln w="38100">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a:ea typeface="+mn-ea"/>
                <a:cs typeface="+mn-cs"/>
              </a:endParaRPr>
            </a:p>
          </p:txBody>
        </p:sp>
        <p:sp>
          <p:nvSpPr>
            <p:cNvPr id="13" name="Rectangle 8">
              <a:extLst>
                <a:ext uri="{FF2B5EF4-FFF2-40B4-BE49-F238E27FC236}">
                  <a16:creationId xmlns:a16="http://schemas.microsoft.com/office/drawing/2014/main" id="{F271FAA3-F54B-45AA-A163-F4E49B5390A3}"/>
                </a:ext>
              </a:extLst>
            </p:cNvPr>
            <p:cNvSpPr>
              <a:spLocks noChangeArrowheads="1"/>
            </p:cNvSpPr>
            <p:nvPr/>
          </p:nvSpPr>
          <p:spPr bwMode="auto">
            <a:xfrm>
              <a:off x="3751142" y="1700708"/>
              <a:ext cx="117529" cy="114552"/>
            </a:xfrm>
            <a:prstGeom prst="rect">
              <a:avLst/>
            </a:prstGeom>
            <a:grpFill/>
            <a:ln w="38100">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a:ea typeface="+mn-ea"/>
                <a:cs typeface="+mn-cs"/>
              </a:endParaRPr>
            </a:p>
          </p:txBody>
        </p:sp>
        <p:sp>
          <p:nvSpPr>
            <p:cNvPr id="14" name="Rectangle 9">
              <a:extLst>
                <a:ext uri="{FF2B5EF4-FFF2-40B4-BE49-F238E27FC236}">
                  <a16:creationId xmlns:a16="http://schemas.microsoft.com/office/drawing/2014/main" id="{369A4B11-FAF3-4B61-AE03-52CACF5C302F}"/>
                </a:ext>
              </a:extLst>
            </p:cNvPr>
            <p:cNvSpPr>
              <a:spLocks noChangeArrowheads="1"/>
            </p:cNvSpPr>
            <p:nvPr/>
          </p:nvSpPr>
          <p:spPr bwMode="auto">
            <a:xfrm>
              <a:off x="3751068" y="1599977"/>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a:ea typeface="+mn-ea"/>
                <a:cs typeface="+mn-cs"/>
              </a:endParaRPr>
            </a:p>
          </p:txBody>
        </p:sp>
        <p:sp>
          <p:nvSpPr>
            <p:cNvPr id="15" name="Rectangle 10">
              <a:extLst>
                <a:ext uri="{FF2B5EF4-FFF2-40B4-BE49-F238E27FC236}">
                  <a16:creationId xmlns:a16="http://schemas.microsoft.com/office/drawing/2014/main" id="{6C5CEAB6-C8DA-4BD8-A298-F6A3868F8311}"/>
                </a:ext>
              </a:extLst>
            </p:cNvPr>
            <p:cNvSpPr>
              <a:spLocks noChangeArrowheads="1"/>
            </p:cNvSpPr>
            <p:nvPr/>
          </p:nvSpPr>
          <p:spPr bwMode="auto">
            <a:xfrm>
              <a:off x="4095843" y="1780645"/>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a:ea typeface="+mn-ea"/>
                <a:cs typeface="+mn-cs"/>
              </a:endParaRPr>
            </a:p>
          </p:txBody>
        </p:sp>
        <p:sp>
          <p:nvSpPr>
            <p:cNvPr id="16" name="Rectangle 11">
              <a:extLst>
                <a:ext uri="{FF2B5EF4-FFF2-40B4-BE49-F238E27FC236}">
                  <a16:creationId xmlns:a16="http://schemas.microsoft.com/office/drawing/2014/main" id="{7A6B0FB1-0E12-4409-82ED-A73ACD95D9D8}"/>
                </a:ext>
              </a:extLst>
            </p:cNvPr>
            <p:cNvSpPr>
              <a:spLocks noChangeArrowheads="1"/>
            </p:cNvSpPr>
            <p:nvPr/>
          </p:nvSpPr>
          <p:spPr bwMode="auto">
            <a:xfrm>
              <a:off x="3751068" y="1519285"/>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a:ea typeface="+mn-ea"/>
                <a:cs typeface="+mn-cs"/>
              </a:endParaRPr>
            </a:p>
          </p:txBody>
        </p:sp>
        <p:sp>
          <p:nvSpPr>
            <p:cNvPr id="17" name="Rectangle 12">
              <a:extLst>
                <a:ext uri="{FF2B5EF4-FFF2-40B4-BE49-F238E27FC236}">
                  <a16:creationId xmlns:a16="http://schemas.microsoft.com/office/drawing/2014/main" id="{0E2731EA-BF33-4B49-9CC8-C4C1B14CB195}"/>
                </a:ext>
              </a:extLst>
            </p:cNvPr>
            <p:cNvSpPr>
              <a:spLocks noChangeArrowheads="1"/>
            </p:cNvSpPr>
            <p:nvPr/>
          </p:nvSpPr>
          <p:spPr bwMode="auto">
            <a:xfrm>
              <a:off x="3935914" y="1780645"/>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a:ea typeface="+mn-ea"/>
                <a:cs typeface="+mn-cs"/>
              </a:endParaRPr>
            </a:p>
          </p:txBody>
        </p:sp>
        <p:sp>
          <p:nvSpPr>
            <p:cNvPr id="18" name="Rectangle 13">
              <a:extLst>
                <a:ext uri="{FF2B5EF4-FFF2-40B4-BE49-F238E27FC236}">
                  <a16:creationId xmlns:a16="http://schemas.microsoft.com/office/drawing/2014/main" id="{60327D7A-62F8-4E02-BCAE-617A3FB50012}"/>
                </a:ext>
              </a:extLst>
            </p:cNvPr>
            <p:cNvSpPr>
              <a:spLocks noChangeArrowheads="1"/>
            </p:cNvSpPr>
            <p:nvPr/>
          </p:nvSpPr>
          <p:spPr bwMode="auto">
            <a:xfrm>
              <a:off x="3935914" y="1700708"/>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a:ea typeface="+mn-ea"/>
                <a:cs typeface="+mn-cs"/>
              </a:endParaRPr>
            </a:p>
          </p:txBody>
        </p:sp>
        <p:sp>
          <p:nvSpPr>
            <p:cNvPr id="19" name="Rectangle 14">
              <a:extLst>
                <a:ext uri="{FF2B5EF4-FFF2-40B4-BE49-F238E27FC236}">
                  <a16:creationId xmlns:a16="http://schemas.microsoft.com/office/drawing/2014/main" id="{456FDD05-4E16-4632-B0F0-D262D0028213}"/>
                </a:ext>
              </a:extLst>
            </p:cNvPr>
            <p:cNvSpPr>
              <a:spLocks noChangeArrowheads="1"/>
            </p:cNvSpPr>
            <p:nvPr/>
          </p:nvSpPr>
          <p:spPr bwMode="auto">
            <a:xfrm>
              <a:off x="4017608" y="1700708"/>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a:ea typeface="+mn-ea"/>
                <a:cs typeface="+mn-cs"/>
              </a:endParaRPr>
            </a:p>
          </p:txBody>
        </p:sp>
        <p:sp>
          <p:nvSpPr>
            <p:cNvPr id="20" name="Rectangle 15">
              <a:extLst>
                <a:ext uri="{FF2B5EF4-FFF2-40B4-BE49-F238E27FC236}">
                  <a16:creationId xmlns:a16="http://schemas.microsoft.com/office/drawing/2014/main" id="{E002FE2D-930B-4661-AD14-ED77DB208995}"/>
                </a:ext>
              </a:extLst>
            </p:cNvPr>
            <p:cNvSpPr>
              <a:spLocks noChangeArrowheads="1"/>
            </p:cNvSpPr>
            <p:nvPr/>
          </p:nvSpPr>
          <p:spPr bwMode="auto">
            <a:xfrm>
              <a:off x="3831522" y="1599977"/>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a:ea typeface="+mn-ea"/>
                <a:cs typeface="+mn-cs"/>
              </a:endParaRPr>
            </a:p>
          </p:txBody>
        </p:sp>
        <p:sp>
          <p:nvSpPr>
            <p:cNvPr id="21" name="Rectangle 16">
              <a:extLst>
                <a:ext uri="{FF2B5EF4-FFF2-40B4-BE49-F238E27FC236}">
                  <a16:creationId xmlns:a16="http://schemas.microsoft.com/office/drawing/2014/main" id="{FE67A724-B047-4EAB-8D1A-9A0C1681B7F3}"/>
                </a:ext>
              </a:extLst>
            </p:cNvPr>
            <p:cNvSpPr>
              <a:spLocks noChangeArrowheads="1"/>
            </p:cNvSpPr>
            <p:nvPr/>
          </p:nvSpPr>
          <p:spPr bwMode="auto">
            <a:xfrm>
              <a:off x="3913734" y="1519285"/>
              <a:ext cx="33947" cy="33947"/>
            </a:xfrm>
            <a:prstGeom prst="rect">
              <a:avLst/>
            </a:prstGeom>
            <a:grpFill/>
            <a:ln w="22225">
              <a:solidFill>
                <a:schemeClr val="accent6">
                  <a:lumMod val="5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a:ea typeface="+mn-ea"/>
                <a:cs typeface="+mn-cs"/>
              </a:endParaRPr>
            </a:p>
          </p:txBody>
        </p:sp>
      </p:grpSp>
      <p:cxnSp>
        <p:nvCxnSpPr>
          <p:cNvPr id="34" name="Straight Connector 33">
            <a:extLst>
              <a:ext uri="{FF2B5EF4-FFF2-40B4-BE49-F238E27FC236}">
                <a16:creationId xmlns:a16="http://schemas.microsoft.com/office/drawing/2014/main" id="{392FA79D-F495-41D4-8150-47A81B628C05}"/>
              </a:ext>
            </a:extLst>
          </p:cNvPr>
          <p:cNvCxnSpPr/>
          <p:nvPr/>
        </p:nvCxnSpPr>
        <p:spPr>
          <a:xfrm>
            <a:off x="3228975" y="1049149"/>
            <a:ext cx="0" cy="3045203"/>
          </a:xfrm>
          <a:prstGeom prst="line">
            <a:avLst/>
          </a:prstGeom>
          <a:noFill/>
          <a:ln w="12700" cap="rnd" cmpd="sng" algn="ctr">
            <a:solidFill>
              <a:schemeClr val="accent6">
                <a:lumMod val="20000"/>
                <a:lumOff val="80000"/>
              </a:schemeClr>
            </a:solidFill>
            <a:prstDash val="solid"/>
          </a:ln>
          <a:effectLst/>
        </p:spPr>
      </p:cxnSp>
      <p:pic>
        <p:nvPicPr>
          <p:cNvPr id="22" name="Picture 21">
            <a:extLst>
              <a:ext uri="{FF2B5EF4-FFF2-40B4-BE49-F238E27FC236}">
                <a16:creationId xmlns:a16="http://schemas.microsoft.com/office/drawing/2014/main" id="{D435B224-2AF9-0E47-A7D2-2C646B67C5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722" y="469556"/>
            <a:ext cx="2076793" cy="2076793"/>
          </a:xfrm>
          <a:prstGeom prst="rect">
            <a:avLst/>
          </a:prstGeom>
        </p:spPr>
      </p:pic>
      <p:pic>
        <p:nvPicPr>
          <p:cNvPr id="23" name="Picture 22">
            <a:extLst>
              <a:ext uri="{FF2B5EF4-FFF2-40B4-BE49-F238E27FC236}">
                <a16:creationId xmlns:a16="http://schemas.microsoft.com/office/drawing/2014/main" id="{6B95C357-AD9B-5240-83A6-81939AE95A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0202" y="469557"/>
            <a:ext cx="2075088" cy="2075088"/>
          </a:xfrm>
          <a:prstGeom prst="rect">
            <a:avLst/>
          </a:prstGeom>
          <a:ln>
            <a:noFill/>
          </a:ln>
        </p:spPr>
      </p:pic>
      <p:pic>
        <p:nvPicPr>
          <p:cNvPr id="24" name="Picture 23">
            <a:extLst>
              <a:ext uri="{FF2B5EF4-FFF2-40B4-BE49-F238E27FC236}">
                <a16:creationId xmlns:a16="http://schemas.microsoft.com/office/drawing/2014/main" id="{F8DBDEDF-8942-5741-9832-6845DE0D9F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1812" y="2597151"/>
            <a:ext cx="2073704" cy="2073704"/>
          </a:xfrm>
          <a:prstGeom prst="rect">
            <a:avLst/>
          </a:prstGeom>
          <a:ln>
            <a:noFill/>
          </a:ln>
        </p:spPr>
      </p:pic>
      <p:pic>
        <p:nvPicPr>
          <p:cNvPr id="25" name="Picture 24">
            <a:extLst>
              <a:ext uri="{FF2B5EF4-FFF2-40B4-BE49-F238E27FC236}">
                <a16:creationId xmlns:a16="http://schemas.microsoft.com/office/drawing/2014/main" id="{3EA09385-0327-5243-A55E-14BF262E86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1746" y="2597151"/>
            <a:ext cx="2073703" cy="2073703"/>
          </a:xfrm>
          <a:prstGeom prst="rect">
            <a:avLst/>
          </a:prstGeom>
          <a:ln>
            <a:noFill/>
          </a:ln>
        </p:spPr>
      </p:pic>
    </p:spTree>
    <p:extLst>
      <p:ext uri="{BB962C8B-B14F-4D97-AF65-F5344CB8AC3E}">
        <p14:creationId xmlns:p14="http://schemas.microsoft.com/office/powerpoint/2010/main" val="119511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5" presetClass="path" presetSubtype="0" decel="100000" fill="hold" grpId="1" nodeType="withEffect">
                                  <p:stCondLst>
                                    <p:cond delay="200"/>
                                  </p:stCondLst>
                                  <p:childTnLst>
                                    <p:animMotion origin="layout" path="M 5.55556E-7 4.93827E-7 L 5.55556E-7 0.01512 " pathEditMode="relative" rAng="0" ptsTypes="AA">
                                      <p:cBhvr>
                                        <p:cTn id="9" dur="500" spd="-100000" fill="hold"/>
                                        <p:tgtEl>
                                          <p:spTgt spid="3"/>
                                        </p:tgtEl>
                                        <p:attrNameLst>
                                          <p:attrName>ppt_x</p:attrName>
                                          <p:attrName>ppt_y</p:attrName>
                                        </p:attrNameLst>
                                      </p:cBhvr>
                                      <p:rCtr x="0" y="741"/>
                                    </p:animMotion>
                                  </p:childTnLst>
                                </p:cTn>
                              </p:par>
                              <p:par>
                                <p:cTn id="10" presetID="10" presetClass="entr" presetSubtype="0" fill="hold" nodeType="withEffect">
                                  <p:stCondLst>
                                    <p:cond delay="4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5" presetClass="path" presetSubtype="0" decel="100000" fill="hold" nodeType="withEffect">
                                  <p:stCondLst>
                                    <p:cond delay="400"/>
                                  </p:stCondLst>
                                  <p:childTnLst>
                                    <p:animMotion origin="layout" path="M -2.77778E-6 4.93827E-7 L -2.77778E-6 -0.01327 " pathEditMode="relative" rAng="0" ptsTypes="AA">
                                      <p:cBhvr>
                                        <p:cTn id="14" dur="500" spd="-100000" fill="hold"/>
                                        <p:tgtEl>
                                          <p:spTgt spid="6"/>
                                        </p:tgtEl>
                                        <p:attrNameLst>
                                          <p:attrName>ppt_x</p:attrName>
                                          <p:attrName>ppt_y</p:attrName>
                                        </p:attrNameLst>
                                      </p:cBhvr>
                                      <p:rCtr x="0" y="-679"/>
                                    </p:animMotion>
                                  </p:childTnLst>
                                </p:cTn>
                              </p:par>
                            </p:childTnLst>
                          </p:cTn>
                        </p:par>
                        <p:par>
                          <p:cTn id="15" fill="hold">
                            <p:stCondLst>
                              <p:cond delay="900"/>
                            </p:stCondLst>
                            <p:childTnLst>
                              <p:par>
                                <p:cTn id="16" presetID="10" presetClass="entr" presetSubtype="0" fill="hold" nodeType="afterEffect">
                                  <p:stCondLst>
                                    <p:cond delay="20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35" presetClass="path" presetSubtype="0" decel="100000" fill="hold" nodeType="withEffect">
                                  <p:stCondLst>
                                    <p:cond delay="200"/>
                                  </p:stCondLst>
                                  <p:childTnLst>
                                    <p:animMotion origin="layout" path="M 5.55556E-7 4.93827E-7 L 5.55556E-7 0.01512 " pathEditMode="relative" rAng="0" ptsTypes="AA">
                                      <p:cBhvr>
                                        <p:cTn id="20" dur="500" spd="-100000" fill="hold"/>
                                        <p:tgtEl>
                                          <p:spTgt spid="34"/>
                                        </p:tgtEl>
                                        <p:attrNameLst>
                                          <p:attrName>ppt_x</p:attrName>
                                          <p:attrName>ppt_y</p:attrName>
                                        </p:attrNameLst>
                                      </p:cBhvr>
                                      <p:rCtr x="0"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25787F-32B5-364F-BA8D-0126DFF35840}"/>
              </a:ext>
            </a:extLst>
          </p:cNvPr>
          <p:cNvSpPr txBox="1"/>
          <p:nvPr/>
        </p:nvSpPr>
        <p:spPr>
          <a:xfrm>
            <a:off x="1759258" y="493768"/>
            <a:ext cx="5186473" cy="1938992"/>
          </a:xfrm>
          <a:prstGeom prst="rect">
            <a:avLst/>
          </a:prstGeom>
          <a:noFill/>
        </p:spPr>
        <p:txBody>
          <a:bodyPr wrap="square" rtlCol="0">
            <a:spAutoFit/>
          </a:bodyPr>
          <a:lstStyle/>
          <a:p>
            <a:pPr algn="ctr"/>
            <a:r>
              <a:rPr lang="en-US" sz="4000" dirty="0"/>
              <a:t>Work backward from the problem you are trying to solve</a:t>
            </a:r>
          </a:p>
        </p:txBody>
      </p:sp>
      <p:sp>
        <p:nvSpPr>
          <p:cNvPr id="2" name="Rectangle 1">
            <a:extLst>
              <a:ext uri="{FF2B5EF4-FFF2-40B4-BE49-F238E27FC236}">
                <a16:creationId xmlns:a16="http://schemas.microsoft.com/office/drawing/2014/main" id="{C65FD20B-B833-7B46-826E-B02A418A7E11}"/>
              </a:ext>
            </a:extLst>
          </p:cNvPr>
          <p:cNvSpPr/>
          <p:nvPr/>
        </p:nvSpPr>
        <p:spPr>
          <a:xfrm>
            <a:off x="480279" y="3438644"/>
            <a:ext cx="7744429" cy="707886"/>
          </a:xfrm>
          <a:prstGeom prst="rect">
            <a:avLst/>
          </a:prstGeom>
          <a:noFill/>
        </p:spPr>
        <p:txBody>
          <a:bodyPr wrap="square" rtlCol="0">
            <a:spAutoFit/>
          </a:bodyPr>
          <a:lstStyle/>
          <a:p>
            <a:pPr algn="ctr"/>
            <a:r>
              <a:rPr lang="en-US" sz="4000" dirty="0"/>
              <a:t>Choose the right tool for each job</a:t>
            </a:r>
          </a:p>
        </p:txBody>
      </p:sp>
      <p:pic>
        <p:nvPicPr>
          <p:cNvPr id="5" name="Picture 4">
            <a:extLst>
              <a:ext uri="{FF2B5EF4-FFF2-40B4-BE49-F238E27FC236}">
                <a16:creationId xmlns:a16="http://schemas.microsoft.com/office/drawing/2014/main" id="{254027F0-65C7-8A41-AEB8-389A0C1E4D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7792" y="2432760"/>
            <a:ext cx="2728722" cy="1091489"/>
          </a:xfrm>
          <a:prstGeom prst="rect">
            <a:avLst/>
          </a:prstGeom>
        </p:spPr>
      </p:pic>
    </p:spTree>
    <p:extLst>
      <p:ext uri="{BB962C8B-B14F-4D97-AF65-F5344CB8AC3E}">
        <p14:creationId xmlns:p14="http://schemas.microsoft.com/office/powerpoint/2010/main" val="361859940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5168-2755-CF45-A5E8-34A1F2858367}"/>
              </a:ext>
            </a:extLst>
          </p:cNvPr>
          <p:cNvSpPr>
            <a:spLocks noGrp="1"/>
          </p:cNvSpPr>
          <p:nvPr>
            <p:ph type="title"/>
          </p:nvPr>
        </p:nvSpPr>
        <p:spPr/>
        <p:txBody>
          <a:bodyPr/>
          <a:lstStyle/>
          <a:p>
            <a:r>
              <a:rPr lang="en-US" dirty="0"/>
              <a:t>Data models and common use cases</a:t>
            </a:r>
          </a:p>
        </p:txBody>
      </p:sp>
      <p:graphicFrame>
        <p:nvGraphicFramePr>
          <p:cNvPr id="3" name="Table 2">
            <a:extLst>
              <a:ext uri="{FF2B5EF4-FFF2-40B4-BE49-F238E27FC236}">
                <a16:creationId xmlns:a16="http://schemas.microsoft.com/office/drawing/2014/main" id="{7F89F8F0-74AB-1C42-A87C-398218C21A9F}"/>
              </a:ext>
            </a:extLst>
          </p:cNvPr>
          <p:cNvGraphicFramePr>
            <a:graphicFrameLocks noGrp="1"/>
          </p:cNvGraphicFramePr>
          <p:nvPr>
            <p:extLst>
              <p:ext uri="{D42A27DB-BD31-4B8C-83A1-F6EECF244321}">
                <p14:modId xmlns:p14="http://schemas.microsoft.com/office/powerpoint/2010/main" val="2206622525"/>
              </p:ext>
            </p:extLst>
          </p:nvPr>
        </p:nvGraphicFramePr>
        <p:xfrm>
          <a:off x="692468" y="974288"/>
          <a:ext cx="7454900" cy="3911600"/>
        </p:xfrm>
        <a:graphic>
          <a:graphicData uri="http://schemas.openxmlformats.org/drawingml/2006/table">
            <a:tbl>
              <a:tblPr firstRow="1" bandRow="1">
                <a:tableStyleId>{5940675A-B579-460E-94D1-54222C63F5DA}</a:tableStyleId>
              </a:tblPr>
              <a:tblGrid>
                <a:gridCol w="1490980">
                  <a:extLst>
                    <a:ext uri="{9D8B030D-6E8A-4147-A177-3AD203B41FA5}">
                      <a16:colId xmlns:a16="http://schemas.microsoft.com/office/drawing/2014/main" val="3565565685"/>
                    </a:ext>
                  </a:extLst>
                </a:gridCol>
                <a:gridCol w="1490980">
                  <a:extLst>
                    <a:ext uri="{9D8B030D-6E8A-4147-A177-3AD203B41FA5}">
                      <a16:colId xmlns:a16="http://schemas.microsoft.com/office/drawing/2014/main" val="1767004785"/>
                    </a:ext>
                  </a:extLst>
                </a:gridCol>
                <a:gridCol w="1490980">
                  <a:extLst>
                    <a:ext uri="{9D8B030D-6E8A-4147-A177-3AD203B41FA5}">
                      <a16:colId xmlns:a16="http://schemas.microsoft.com/office/drawing/2014/main" val="54443422"/>
                    </a:ext>
                  </a:extLst>
                </a:gridCol>
                <a:gridCol w="1490980">
                  <a:extLst>
                    <a:ext uri="{9D8B030D-6E8A-4147-A177-3AD203B41FA5}">
                      <a16:colId xmlns:a16="http://schemas.microsoft.com/office/drawing/2014/main" val="398749921"/>
                    </a:ext>
                  </a:extLst>
                </a:gridCol>
                <a:gridCol w="1490980">
                  <a:extLst>
                    <a:ext uri="{9D8B030D-6E8A-4147-A177-3AD203B41FA5}">
                      <a16:colId xmlns:a16="http://schemas.microsoft.com/office/drawing/2014/main" val="2088530876"/>
                    </a:ext>
                  </a:extLst>
                </a:gridCol>
              </a:tblGrid>
              <a:tr h="370840">
                <a:tc>
                  <a:txBody>
                    <a:bodyPr/>
                    <a:lstStyle/>
                    <a:p>
                      <a:endParaRPr lang="en-US"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90231992"/>
                  </a:ext>
                </a:extLst>
              </a:tr>
              <a:tr h="370840">
                <a:tc>
                  <a:txBody>
                    <a:bodyPr/>
                    <a:lstStyle/>
                    <a:p>
                      <a:pPr algn="ctr"/>
                      <a:r>
                        <a:rPr kumimoji="0" lang="en-US" sz="18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Relational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Key-value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Document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In-memory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Graph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244591"/>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Referential integrity, ACID transactions, schema-on-write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Low-latency, </a:t>
                      </a:r>
                      <a:br>
                        <a:rPr lang="en-US" sz="1400" kern="1200" dirty="0">
                          <a:latin typeface="+mn-lt"/>
                        </a:rPr>
                      </a:br>
                      <a:r>
                        <a:rPr lang="en-US" sz="1400" kern="1200" dirty="0">
                          <a:latin typeface="+mn-lt"/>
                        </a:rPr>
                        <a:t>key look-ups with high throughput and fast ingestion </a:t>
                      </a:r>
                      <a:br>
                        <a:rPr lang="en-US" sz="1400" kern="1200" dirty="0">
                          <a:latin typeface="+mn-lt"/>
                        </a:rPr>
                      </a:br>
                      <a:r>
                        <a:rPr lang="en-US" sz="1400" kern="1200" dirty="0">
                          <a:latin typeface="+mn-lt"/>
                        </a:rPr>
                        <a:t>of data</a:t>
                      </a:r>
                    </a:p>
                    <a:p>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Indexing and storing documents with support </a:t>
                      </a:r>
                      <a:br>
                        <a:rPr lang="en-US" sz="1400" kern="1200" dirty="0">
                          <a:latin typeface="+mn-lt"/>
                        </a:rPr>
                      </a:br>
                      <a:r>
                        <a:rPr lang="en-US" sz="1400" kern="1200" dirty="0">
                          <a:latin typeface="+mn-lt"/>
                        </a:rPr>
                        <a:t>for query on </a:t>
                      </a:r>
                      <a:br>
                        <a:rPr lang="en-US" sz="1400" kern="1200" dirty="0">
                          <a:latin typeface="+mn-lt"/>
                        </a:rPr>
                      </a:br>
                      <a:r>
                        <a:rPr lang="en-US" sz="1400" kern="1200" dirty="0">
                          <a:latin typeface="+mn-lt"/>
                        </a:rPr>
                        <a:t>any attribute</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Microseconds latency, </a:t>
                      </a:r>
                      <a:br>
                        <a:rPr lang="en-US" sz="1400" kern="1200" dirty="0">
                          <a:latin typeface="+mn-lt"/>
                        </a:rPr>
                      </a:br>
                      <a:r>
                        <a:rPr lang="en-US" sz="1400" kern="1200" dirty="0">
                          <a:latin typeface="+mn-lt"/>
                        </a:rPr>
                        <a:t>key-based queries, and specialized </a:t>
                      </a:r>
                      <a:br>
                        <a:rPr lang="en-US" sz="1400" kern="1200" dirty="0">
                          <a:latin typeface="+mn-lt"/>
                        </a:rPr>
                      </a:br>
                      <a:r>
                        <a:rPr lang="en-US" sz="1400" kern="1200" dirty="0">
                          <a:latin typeface="+mn-lt"/>
                        </a:rPr>
                        <a:t>data structures</a:t>
                      </a:r>
                    </a:p>
                    <a:p>
                      <a:pPr algn="ct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Creating and navigating relations between data easily </a:t>
                      </a:r>
                      <a:br>
                        <a:rPr lang="en-US" sz="1400" kern="1200" dirty="0">
                          <a:latin typeface="+mn-lt"/>
                        </a:rPr>
                      </a:br>
                      <a:r>
                        <a:rPr lang="en-US" sz="1400" kern="1200" dirty="0">
                          <a:latin typeface="+mn-lt"/>
                        </a:rPr>
                        <a:t>and quickly</a:t>
                      </a:r>
                    </a:p>
                    <a:p>
                      <a:endParaRPr lang="en-US"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5481261"/>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Lift and shift, ERP, CRM, finance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a:solidFill>
                          <a:srgbClr val="232F3E"/>
                        </a:solidFill>
                        <a:latin typeface="+mn-lt"/>
                        <a:ea typeface="Amazon Ember"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Real-time bidding, shopping cart, IoT device tracking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Content management, personalization, mobile</a:t>
                      </a:r>
                    </a:p>
                    <a:p>
                      <a:pPr algn="ctr"/>
                      <a:endParaRPr lang="en-US" sz="10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Leaderboards, real-time analytics, caching</a:t>
                      </a:r>
                    </a:p>
                    <a:p>
                      <a:pPr algn="ctr"/>
                      <a:endParaRPr lang="en-US" sz="10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Fraud detection, social networking, recommendation engine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1142509"/>
                  </a:ext>
                </a:extLst>
              </a:tr>
              <a:tr h="370840">
                <a:tc>
                  <a:txBody>
                    <a:bodyPr/>
                    <a:lstStyle/>
                    <a:p>
                      <a:pPr marL="0" marR="0" lvl="0" indent="0" algn="ctr" defTabSz="457200" rtl="0" eaLnBrk="1" fontAlgn="auto" latinLnBrk="0" hangingPunct="1">
                        <a:lnSpc>
                          <a:spcPct val="90000"/>
                        </a:lnSpc>
                        <a:spcBef>
                          <a:spcPts val="576"/>
                        </a:spcBef>
                        <a:spcAft>
                          <a:spcPts val="0"/>
                        </a:spcAft>
                        <a:buClrTx/>
                        <a:buSzTx/>
                        <a:buFontTx/>
                        <a:buNone/>
                        <a:tabLst/>
                        <a:defRPr/>
                      </a:pPr>
                      <a:r>
                        <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Aurora</a:t>
                      </a:r>
                    </a:p>
                    <a:p>
                      <a:pPr marL="0" marR="0" lvl="0" indent="0" algn="ctr" defTabSz="457200" rtl="0" eaLnBrk="1" fontAlgn="auto" latinLnBrk="0" hangingPunct="1">
                        <a:lnSpc>
                          <a:spcPct val="90000"/>
                        </a:lnSpc>
                        <a:spcBef>
                          <a:spcPts val="576"/>
                        </a:spcBef>
                        <a:spcAft>
                          <a:spcPts val="0"/>
                        </a:spcAft>
                        <a:buClrTx/>
                        <a:buSzTx/>
                        <a:buFontTx/>
                        <a:buNone/>
                        <a:tabLst/>
                        <a:defRPr/>
                      </a:pPr>
                      <a:r>
                        <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RDS</a:t>
                      </a:r>
                    </a:p>
                    <a:p>
                      <a:pPr marL="0" marR="0" lvl="0" indent="0" algn="ctr" defTabSz="457200" rtl="0" eaLnBrk="1" fontAlgn="auto" latinLnBrk="0" hangingPunct="1">
                        <a:lnSpc>
                          <a:spcPct val="90000"/>
                        </a:lnSpc>
                        <a:spcBef>
                          <a:spcPts val="576"/>
                        </a:spcBef>
                        <a:spcAft>
                          <a:spcPts val="0"/>
                        </a:spcAft>
                        <a:buClrTx/>
                        <a:buSzTx/>
                        <a:buFontTx/>
                        <a:buNone/>
                        <a:tabLst/>
                        <a:defRPr/>
                      </a:pPr>
                      <a:r>
                        <a:rPr kumimoji="0" lang="en-US" sz="12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Redshift</a:t>
                      </a:r>
                      <a:endPar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DynamoDB</a:t>
                      </a:r>
                    </a:p>
                    <a:p>
                      <a:pPr algn="ctr"/>
                      <a:endParaRPr kumimoji="0" lang="en-US" sz="12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DynamoDB</a:t>
                      </a:r>
                    </a:p>
                    <a:p>
                      <a:pPr algn="ctr"/>
                      <a:endParaRPr kumimoji="0" lang="en-US" sz="12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ElastiCache for Redis &amp; Memcached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Neptune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8273402"/>
                  </a:ext>
                </a:extLst>
              </a:tr>
            </a:tbl>
          </a:graphicData>
        </a:graphic>
      </p:graphicFrame>
      <p:grpSp>
        <p:nvGrpSpPr>
          <p:cNvPr id="9" name="Group 8">
            <a:extLst>
              <a:ext uri="{FF2B5EF4-FFF2-40B4-BE49-F238E27FC236}">
                <a16:creationId xmlns:a16="http://schemas.microsoft.com/office/drawing/2014/main" id="{BAC0A66F-9380-C54A-933B-464CDA0DF0E1}"/>
              </a:ext>
            </a:extLst>
          </p:cNvPr>
          <p:cNvGrpSpPr>
            <a:grpSpLocks noChangeAspect="1"/>
          </p:cNvGrpSpPr>
          <p:nvPr/>
        </p:nvGrpSpPr>
        <p:grpSpPr>
          <a:xfrm>
            <a:off x="7144919" y="842035"/>
            <a:ext cx="447082" cy="447082"/>
            <a:chOff x="4390661" y="1411318"/>
            <a:chExt cx="362678" cy="362678"/>
          </a:xfrm>
        </p:grpSpPr>
        <p:sp>
          <p:nvSpPr>
            <p:cNvPr id="10" name="Freeform 17">
              <a:extLst>
                <a:ext uri="{FF2B5EF4-FFF2-40B4-BE49-F238E27FC236}">
                  <a16:creationId xmlns:a16="http://schemas.microsoft.com/office/drawing/2014/main" id="{76A20E33-194D-A245-94A9-0384E2252699}"/>
                </a:ext>
              </a:extLst>
            </p:cNvPr>
            <p:cNvSpPr>
              <a:spLocks/>
            </p:cNvSpPr>
            <p:nvPr/>
          </p:nvSpPr>
          <p:spPr bwMode="auto">
            <a:xfrm>
              <a:off x="4411031" y="1411318"/>
              <a:ext cx="342308" cy="342308"/>
            </a:xfrm>
            <a:custGeom>
              <a:avLst/>
              <a:gdLst>
                <a:gd name="T0" fmla="*/ 0 w 689"/>
                <a:gd name="T1" fmla="*/ 0 h 689"/>
                <a:gd name="T2" fmla="*/ 0 w 689"/>
                <a:gd name="T3" fmla="*/ 689 h 689"/>
                <a:gd name="T4" fmla="*/ 689 w 689"/>
                <a:gd name="T5" fmla="*/ 689 h 689"/>
              </a:gdLst>
              <a:ahLst/>
              <a:cxnLst>
                <a:cxn ang="0">
                  <a:pos x="T0" y="T1"/>
                </a:cxn>
                <a:cxn ang="0">
                  <a:pos x="T2" y="T3"/>
                </a:cxn>
                <a:cxn ang="0">
                  <a:pos x="T4" y="T5"/>
                </a:cxn>
              </a:cxnLst>
              <a:rect l="0" t="0" r="r" b="b"/>
              <a:pathLst>
                <a:path w="689" h="689">
                  <a:moveTo>
                    <a:pt x="0" y="0"/>
                  </a:moveTo>
                  <a:lnTo>
                    <a:pt x="0" y="689"/>
                  </a:lnTo>
                  <a:lnTo>
                    <a:pt x="689" y="689"/>
                  </a:lnTo>
                </a:path>
              </a:pathLst>
            </a:cu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1" name="Line 18">
              <a:extLst>
                <a:ext uri="{FF2B5EF4-FFF2-40B4-BE49-F238E27FC236}">
                  <a16:creationId xmlns:a16="http://schemas.microsoft.com/office/drawing/2014/main" id="{DE5A6519-39C9-B54D-8AD9-94B674504DFD}"/>
                </a:ext>
              </a:extLst>
            </p:cNvPr>
            <p:cNvSpPr>
              <a:spLocks noChangeShapeType="1"/>
            </p:cNvSpPr>
            <p:nvPr/>
          </p:nvSpPr>
          <p:spPr bwMode="auto">
            <a:xfrm>
              <a:off x="4684281"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2" name="Line 19">
              <a:extLst>
                <a:ext uri="{FF2B5EF4-FFF2-40B4-BE49-F238E27FC236}">
                  <a16:creationId xmlns:a16="http://schemas.microsoft.com/office/drawing/2014/main" id="{E6FC1FCA-CD39-E44A-9101-1403E7914064}"/>
                </a:ext>
              </a:extLst>
            </p:cNvPr>
            <p:cNvSpPr>
              <a:spLocks noChangeShapeType="1"/>
            </p:cNvSpPr>
            <p:nvPr/>
          </p:nvSpPr>
          <p:spPr bwMode="auto">
            <a:xfrm>
              <a:off x="4474623"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3" name="Line 20">
              <a:extLst>
                <a:ext uri="{FF2B5EF4-FFF2-40B4-BE49-F238E27FC236}">
                  <a16:creationId xmlns:a16="http://schemas.microsoft.com/office/drawing/2014/main" id="{32CB8B7E-81BC-7346-9748-B720058F0DBC}"/>
                </a:ext>
              </a:extLst>
            </p:cNvPr>
            <p:cNvSpPr>
              <a:spLocks noChangeShapeType="1"/>
            </p:cNvSpPr>
            <p:nvPr/>
          </p:nvSpPr>
          <p:spPr bwMode="auto">
            <a:xfrm>
              <a:off x="4579452"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4" name="Line 21">
              <a:extLst>
                <a:ext uri="{FF2B5EF4-FFF2-40B4-BE49-F238E27FC236}">
                  <a16:creationId xmlns:a16="http://schemas.microsoft.com/office/drawing/2014/main" id="{F35C6F5B-E817-0F45-A86A-E668E70BD84D}"/>
                </a:ext>
              </a:extLst>
            </p:cNvPr>
            <p:cNvSpPr>
              <a:spLocks noChangeShapeType="1"/>
            </p:cNvSpPr>
            <p:nvPr/>
          </p:nvSpPr>
          <p:spPr bwMode="auto">
            <a:xfrm flipH="1">
              <a:off x="4390661" y="1692021"/>
              <a:ext cx="20370"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5" name="Line 22">
              <a:extLst>
                <a:ext uri="{FF2B5EF4-FFF2-40B4-BE49-F238E27FC236}">
                  <a16:creationId xmlns:a16="http://schemas.microsoft.com/office/drawing/2014/main" id="{1BC7CD89-6998-D845-B51A-074478269856}"/>
                </a:ext>
              </a:extLst>
            </p:cNvPr>
            <p:cNvSpPr>
              <a:spLocks noChangeShapeType="1"/>
            </p:cNvSpPr>
            <p:nvPr/>
          </p:nvSpPr>
          <p:spPr bwMode="auto">
            <a:xfrm flipV="1">
              <a:off x="4734460" y="1639358"/>
              <a:ext cx="18879" cy="14408"/>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6" name="Line 23">
              <a:extLst>
                <a:ext uri="{FF2B5EF4-FFF2-40B4-BE49-F238E27FC236}">
                  <a16:creationId xmlns:a16="http://schemas.microsoft.com/office/drawing/2014/main" id="{A516AFD0-4651-EE42-8BE9-BA6E30F652F2}"/>
                </a:ext>
              </a:extLst>
            </p:cNvPr>
            <p:cNvSpPr>
              <a:spLocks noChangeShapeType="1"/>
            </p:cNvSpPr>
            <p:nvPr/>
          </p:nvSpPr>
          <p:spPr bwMode="auto">
            <a:xfrm flipV="1">
              <a:off x="4701670" y="1666186"/>
              <a:ext cx="16395" cy="1242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7" name="Line 24">
              <a:extLst>
                <a:ext uri="{FF2B5EF4-FFF2-40B4-BE49-F238E27FC236}">
                  <a16:creationId xmlns:a16="http://schemas.microsoft.com/office/drawing/2014/main" id="{3F526727-F2C9-7C46-A396-DECE7E59F8A6}"/>
                </a:ext>
              </a:extLst>
            </p:cNvPr>
            <p:cNvSpPr>
              <a:spLocks noChangeShapeType="1"/>
            </p:cNvSpPr>
            <p:nvPr/>
          </p:nvSpPr>
          <p:spPr bwMode="auto">
            <a:xfrm>
              <a:off x="4587898" y="1454541"/>
              <a:ext cx="88434" cy="216613"/>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8" name="Line 25">
              <a:extLst>
                <a:ext uri="{FF2B5EF4-FFF2-40B4-BE49-F238E27FC236}">
                  <a16:creationId xmlns:a16="http://schemas.microsoft.com/office/drawing/2014/main" id="{DA9598B0-F62D-914E-8584-9A82A8347C4F}"/>
                </a:ext>
              </a:extLst>
            </p:cNvPr>
            <p:cNvSpPr>
              <a:spLocks noChangeShapeType="1"/>
            </p:cNvSpPr>
            <p:nvPr/>
          </p:nvSpPr>
          <p:spPr bwMode="auto">
            <a:xfrm flipV="1">
              <a:off x="4487044" y="1452554"/>
              <a:ext cx="79988" cy="116256"/>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9" name="Freeform 26">
              <a:extLst>
                <a:ext uri="{FF2B5EF4-FFF2-40B4-BE49-F238E27FC236}">
                  <a16:creationId xmlns:a16="http://schemas.microsoft.com/office/drawing/2014/main" id="{6B541056-3170-8244-B5E0-5F043FDBB36B}"/>
                </a:ext>
              </a:extLst>
            </p:cNvPr>
            <p:cNvSpPr>
              <a:spLocks/>
            </p:cNvSpPr>
            <p:nvPr/>
          </p:nvSpPr>
          <p:spPr bwMode="auto">
            <a:xfrm>
              <a:off x="4390661" y="1482363"/>
              <a:ext cx="73032" cy="84956"/>
            </a:xfrm>
            <a:custGeom>
              <a:avLst/>
              <a:gdLst>
                <a:gd name="T0" fmla="*/ 0 w 147"/>
                <a:gd name="T1" fmla="*/ 0 h 171"/>
                <a:gd name="T2" fmla="*/ 41 w 147"/>
                <a:gd name="T3" fmla="*/ 0 h 171"/>
                <a:gd name="T4" fmla="*/ 147 w 147"/>
                <a:gd name="T5" fmla="*/ 171 h 171"/>
              </a:gdLst>
              <a:ahLst/>
              <a:cxnLst>
                <a:cxn ang="0">
                  <a:pos x="T0" y="T1"/>
                </a:cxn>
                <a:cxn ang="0">
                  <a:pos x="T2" y="T3"/>
                </a:cxn>
                <a:cxn ang="0">
                  <a:pos x="T4" y="T5"/>
                </a:cxn>
              </a:cxnLst>
              <a:rect l="0" t="0" r="r" b="b"/>
              <a:pathLst>
                <a:path w="147" h="171">
                  <a:moveTo>
                    <a:pt x="0" y="0"/>
                  </a:moveTo>
                  <a:lnTo>
                    <a:pt x="41" y="0"/>
                  </a:lnTo>
                  <a:lnTo>
                    <a:pt x="147" y="171"/>
                  </a:lnTo>
                </a:path>
              </a:pathLst>
            </a:cu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0" name="Line 27">
              <a:extLst>
                <a:ext uri="{FF2B5EF4-FFF2-40B4-BE49-F238E27FC236}">
                  <a16:creationId xmlns:a16="http://schemas.microsoft.com/office/drawing/2014/main" id="{5BBDE832-2395-8440-99E6-4FE690DA09F3}"/>
                </a:ext>
              </a:extLst>
            </p:cNvPr>
            <p:cNvSpPr>
              <a:spLocks noChangeShapeType="1"/>
            </p:cNvSpPr>
            <p:nvPr/>
          </p:nvSpPr>
          <p:spPr bwMode="auto">
            <a:xfrm flipH="1">
              <a:off x="4390661" y="1587192"/>
              <a:ext cx="20370"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1" name="Line 28">
              <a:extLst>
                <a:ext uri="{FF2B5EF4-FFF2-40B4-BE49-F238E27FC236}">
                  <a16:creationId xmlns:a16="http://schemas.microsoft.com/office/drawing/2014/main" id="{BD1DDA95-2BF6-324E-97C4-F942D71669E4}"/>
                </a:ext>
              </a:extLst>
            </p:cNvPr>
            <p:cNvSpPr>
              <a:spLocks noChangeShapeType="1"/>
            </p:cNvSpPr>
            <p:nvPr/>
          </p:nvSpPr>
          <p:spPr bwMode="auto">
            <a:xfrm>
              <a:off x="4707135" y="1462987"/>
              <a:ext cx="46204"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2" name="Line 29">
              <a:extLst>
                <a:ext uri="{FF2B5EF4-FFF2-40B4-BE49-F238E27FC236}">
                  <a16:creationId xmlns:a16="http://schemas.microsoft.com/office/drawing/2014/main" id="{EFCEEDD1-C14B-7849-B311-7B980DA6D92F}"/>
                </a:ext>
              </a:extLst>
            </p:cNvPr>
            <p:cNvSpPr>
              <a:spLocks noChangeShapeType="1"/>
            </p:cNvSpPr>
            <p:nvPr/>
          </p:nvSpPr>
          <p:spPr bwMode="auto">
            <a:xfrm flipV="1">
              <a:off x="4588892" y="1483357"/>
              <a:ext cx="87440" cy="20618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3" name="Line 30">
              <a:extLst>
                <a:ext uri="{FF2B5EF4-FFF2-40B4-BE49-F238E27FC236}">
                  <a16:creationId xmlns:a16="http://schemas.microsoft.com/office/drawing/2014/main" id="{F2D971A6-5780-904D-A14B-0EEC4F0E5BF1}"/>
                </a:ext>
              </a:extLst>
            </p:cNvPr>
            <p:cNvSpPr>
              <a:spLocks noChangeShapeType="1"/>
            </p:cNvSpPr>
            <p:nvPr/>
          </p:nvSpPr>
          <p:spPr bwMode="auto">
            <a:xfrm>
              <a:off x="4496483" y="1695002"/>
              <a:ext cx="61606" cy="11427"/>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4" name="Line 31">
              <a:extLst>
                <a:ext uri="{FF2B5EF4-FFF2-40B4-BE49-F238E27FC236}">
                  <a16:creationId xmlns:a16="http://schemas.microsoft.com/office/drawing/2014/main" id="{63F89453-6E46-A041-9289-9925F97B2AFA}"/>
                </a:ext>
              </a:extLst>
            </p:cNvPr>
            <p:cNvSpPr>
              <a:spLocks noChangeShapeType="1"/>
            </p:cNvSpPr>
            <p:nvPr/>
          </p:nvSpPr>
          <p:spPr bwMode="auto">
            <a:xfrm flipV="1">
              <a:off x="4411031" y="1706429"/>
              <a:ext cx="48191" cy="47198"/>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5" name="Oval 32">
              <a:extLst>
                <a:ext uri="{FF2B5EF4-FFF2-40B4-BE49-F238E27FC236}">
                  <a16:creationId xmlns:a16="http://schemas.microsoft.com/office/drawing/2014/main" id="{0941C81C-0D45-D548-AB64-F7F39B2F3C91}"/>
                </a:ext>
              </a:extLst>
            </p:cNvPr>
            <p:cNvSpPr>
              <a:spLocks noChangeArrowheads="1"/>
            </p:cNvSpPr>
            <p:nvPr/>
          </p:nvSpPr>
          <p:spPr bwMode="auto">
            <a:xfrm>
              <a:off x="4453260" y="1564338"/>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6" name="Oval 33">
              <a:extLst>
                <a:ext uri="{FF2B5EF4-FFF2-40B4-BE49-F238E27FC236}">
                  <a16:creationId xmlns:a16="http://schemas.microsoft.com/office/drawing/2014/main" id="{02FA12C5-F0BE-5D47-AE6C-AAD8A3966CE7}"/>
                </a:ext>
              </a:extLst>
            </p:cNvPr>
            <p:cNvSpPr>
              <a:spLocks noChangeArrowheads="1"/>
            </p:cNvSpPr>
            <p:nvPr/>
          </p:nvSpPr>
          <p:spPr bwMode="auto">
            <a:xfrm>
              <a:off x="4558089" y="1412312"/>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7" name="Oval 34">
              <a:extLst>
                <a:ext uri="{FF2B5EF4-FFF2-40B4-BE49-F238E27FC236}">
                  <a16:creationId xmlns:a16="http://schemas.microsoft.com/office/drawing/2014/main" id="{90179883-08DB-F243-9D8E-94AE8F6A023D}"/>
                </a:ext>
              </a:extLst>
            </p:cNvPr>
            <p:cNvSpPr>
              <a:spLocks noChangeArrowheads="1"/>
            </p:cNvSpPr>
            <p:nvPr/>
          </p:nvSpPr>
          <p:spPr bwMode="auto">
            <a:xfrm>
              <a:off x="4662918" y="1669167"/>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8" name="Oval 35">
              <a:extLst>
                <a:ext uri="{FF2B5EF4-FFF2-40B4-BE49-F238E27FC236}">
                  <a16:creationId xmlns:a16="http://schemas.microsoft.com/office/drawing/2014/main" id="{F623A454-EFBF-664E-8076-59BF3DC03B55}"/>
                </a:ext>
              </a:extLst>
            </p:cNvPr>
            <p:cNvSpPr>
              <a:spLocks noChangeArrowheads="1"/>
            </p:cNvSpPr>
            <p:nvPr/>
          </p:nvSpPr>
          <p:spPr bwMode="auto">
            <a:xfrm>
              <a:off x="4662918" y="1440134"/>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9" name="Oval 36">
              <a:extLst>
                <a:ext uri="{FF2B5EF4-FFF2-40B4-BE49-F238E27FC236}">
                  <a16:creationId xmlns:a16="http://schemas.microsoft.com/office/drawing/2014/main" id="{A8C976AC-718C-D24B-AD4E-25B0E284E296}"/>
                </a:ext>
              </a:extLst>
            </p:cNvPr>
            <p:cNvSpPr>
              <a:spLocks noChangeArrowheads="1"/>
            </p:cNvSpPr>
            <p:nvPr/>
          </p:nvSpPr>
          <p:spPr bwMode="auto">
            <a:xfrm>
              <a:off x="4558089" y="1687549"/>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0" name="Oval 37">
              <a:extLst>
                <a:ext uri="{FF2B5EF4-FFF2-40B4-BE49-F238E27FC236}">
                  <a16:creationId xmlns:a16="http://schemas.microsoft.com/office/drawing/2014/main" id="{CBB05D0E-BE4C-6547-B46C-0083A5DB84FD}"/>
                </a:ext>
              </a:extLst>
            </p:cNvPr>
            <p:cNvSpPr>
              <a:spLocks noChangeArrowheads="1"/>
            </p:cNvSpPr>
            <p:nvPr/>
          </p:nvSpPr>
          <p:spPr bwMode="auto">
            <a:xfrm>
              <a:off x="4453260" y="1669167"/>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grpSp>
      <p:grpSp>
        <p:nvGrpSpPr>
          <p:cNvPr id="31" name="Group 30">
            <a:extLst>
              <a:ext uri="{FF2B5EF4-FFF2-40B4-BE49-F238E27FC236}">
                <a16:creationId xmlns:a16="http://schemas.microsoft.com/office/drawing/2014/main" id="{E684C8C7-F24E-864F-9788-8491A47A30D1}"/>
              </a:ext>
            </a:extLst>
          </p:cNvPr>
          <p:cNvGrpSpPr>
            <a:grpSpLocks noChangeAspect="1"/>
          </p:cNvGrpSpPr>
          <p:nvPr/>
        </p:nvGrpSpPr>
        <p:grpSpPr>
          <a:xfrm>
            <a:off x="5644344" y="776440"/>
            <a:ext cx="499408" cy="529630"/>
            <a:chOff x="-96112" y="3314471"/>
            <a:chExt cx="324832" cy="344490"/>
          </a:xfrm>
        </p:grpSpPr>
        <p:grpSp>
          <p:nvGrpSpPr>
            <p:cNvPr id="32" name="Group 31">
              <a:extLst>
                <a:ext uri="{FF2B5EF4-FFF2-40B4-BE49-F238E27FC236}">
                  <a16:creationId xmlns:a16="http://schemas.microsoft.com/office/drawing/2014/main" id="{5F4CFDAA-E7C8-0140-ABA4-10096CDAC985}"/>
                </a:ext>
              </a:extLst>
            </p:cNvPr>
            <p:cNvGrpSpPr/>
            <p:nvPr/>
          </p:nvGrpSpPr>
          <p:grpSpPr>
            <a:xfrm>
              <a:off x="-96112" y="3314471"/>
              <a:ext cx="324832" cy="344490"/>
              <a:chOff x="775039" y="3476051"/>
              <a:chExt cx="414973" cy="406016"/>
            </a:xfrm>
          </p:grpSpPr>
          <p:sp>
            <p:nvSpPr>
              <p:cNvPr id="37" name="Freeform 5">
                <a:extLst>
                  <a:ext uri="{FF2B5EF4-FFF2-40B4-BE49-F238E27FC236}">
                    <a16:creationId xmlns:a16="http://schemas.microsoft.com/office/drawing/2014/main" id="{DD692BBB-C812-C249-AEDD-653417008C22}"/>
                  </a:ext>
                </a:extLst>
              </p:cNvPr>
              <p:cNvSpPr>
                <a:spLocks/>
              </p:cNvSpPr>
              <p:nvPr/>
            </p:nvSpPr>
            <p:spPr bwMode="auto">
              <a:xfrm>
                <a:off x="830152" y="3524681"/>
                <a:ext cx="304745" cy="304746"/>
              </a:xfrm>
              <a:custGeom>
                <a:avLst/>
                <a:gdLst>
                  <a:gd name="T0" fmla="*/ 58 w 67"/>
                  <a:gd name="T1" fmla="*/ 67 h 67"/>
                  <a:gd name="T2" fmla="*/ 9 w 67"/>
                  <a:gd name="T3" fmla="*/ 67 h 67"/>
                  <a:gd name="T4" fmla="*/ 0 w 67"/>
                  <a:gd name="T5" fmla="*/ 58 h 67"/>
                  <a:gd name="T6" fmla="*/ 0 w 67"/>
                  <a:gd name="T7" fmla="*/ 9 h 67"/>
                  <a:gd name="T8" fmla="*/ 9 w 67"/>
                  <a:gd name="T9" fmla="*/ 0 h 67"/>
                  <a:gd name="T10" fmla="*/ 58 w 67"/>
                  <a:gd name="T11" fmla="*/ 0 h 67"/>
                  <a:gd name="T12" fmla="*/ 67 w 67"/>
                  <a:gd name="T13" fmla="*/ 9 h 67"/>
                  <a:gd name="T14" fmla="*/ 67 w 67"/>
                  <a:gd name="T15" fmla="*/ 58 h 67"/>
                  <a:gd name="T16" fmla="*/ 58 w 67"/>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7">
                    <a:moveTo>
                      <a:pt x="58" y="67"/>
                    </a:moveTo>
                    <a:cubicBezTo>
                      <a:pt x="9" y="67"/>
                      <a:pt x="9" y="67"/>
                      <a:pt x="9" y="67"/>
                    </a:cubicBezTo>
                    <a:cubicBezTo>
                      <a:pt x="4" y="67"/>
                      <a:pt x="0" y="63"/>
                      <a:pt x="0" y="58"/>
                    </a:cubicBezTo>
                    <a:cubicBezTo>
                      <a:pt x="0" y="9"/>
                      <a:pt x="0" y="9"/>
                      <a:pt x="0" y="9"/>
                    </a:cubicBezTo>
                    <a:cubicBezTo>
                      <a:pt x="0" y="4"/>
                      <a:pt x="4" y="0"/>
                      <a:pt x="9" y="0"/>
                    </a:cubicBezTo>
                    <a:cubicBezTo>
                      <a:pt x="58" y="0"/>
                      <a:pt x="58" y="0"/>
                      <a:pt x="58" y="0"/>
                    </a:cubicBezTo>
                    <a:cubicBezTo>
                      <a:pt x="63" y="0"/>
                      <a:pt x="67" y="4"/>
                      <a:pt x="67" y="9"/>
                    </a:cubicBezTo>
                    <a:cubicBezTo>
                      <a:pt x="67" y="58"/>
                      <a:pt x="67" y="58"/>
                      <a:pt x="67" y="58"/>
                    </a:cubicBezTo>
                    <a:cubicBezTo>
                      <a:pt x="67" y="63"/>
                      <a:pt x="63" y="67"/>
                      <a:pt x="58" y="67"/>
                    </a:cubicBez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32F3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8" name="Line 6">
                <a:extLst>
                  <a:ext uri="{FF2B5EF4-FFF2-40B4-BE49-F238E27FC236}">
                    <a16:creationId xmlns:a16="http://schemas.microsoft.com/office/drawing/2014/main" id="{45DB367F-8CF0-FD47-B53C-14C047B970D9}"/>
                  </a:ext>
                </a:extLst>
              </p:cNvPr>
              <p:cNvSpPr>
                <a:spLocks noChangeShapeType="1"/>
              </p:cNvSpPr>
              <p:nvPr/>
            </p:nvSpPr>
            <p:spPr bwMode="auto">
              <a:xfrm>
                <a:off x="943621"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9" name="Line 7">
                <a:extLst>
                  <a:ext uri="{FF2B5EF4-FFF2-40B4-BE49-F238E27FC236}">
                    <a16:creationId xmlns:a16="http://schemas.microsoft.com/office/drawing/2014/main" id="{8DC16701-D647-994A-824E-2F82B07286EE}"/>
                  </a:ext>
                </a:extLst>
              </p:cNvPr>
              <p:cNvSpPr>
                <a:spLocks noChangeShapeType="1"/>
              </p:cNvSpPr>
              <p:nvPr/>
            </p:nvSpPr>
            <p:spPr bwMode="auto">
              <a:xfrm>
                <a:off x="917686"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0" name="Line 8">
                <a:extLst>
                  <a:ext uri="{FF2B5EF4-FFF2-40B4-BE49-F238E27FC236}">
                    <a16:creationId xmlns:a16="http://schemas.microsoft.com/office/drawing/2014/main" id="{B9B597AA-1D05-A646-9FFF-BFAF65AAE073}"/>
                  </a:ext>
                </a:extLst>
              </p:cNvPr>
              <p:cNvSpPr>
                <a:spLocks noChangeShapeType="1"/>
              </p:cNvSpPr>
              <p:nvPr/>
            </p:nvSpPr>
            <p:spPr bwMode="auto">
              <a:xfrm>
                <a:off x="972799"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1" name="Line 9">
                <a:extLst>
                  <a:ext uri="{FF2B5EF4-FFF2-40B4-BE49-F238E27FC236}">
                    <a16:creationId xmlns:a16="http://schemas.microsoft.com/office/drawing/2014/main" id="{35F5776E-DA8B-AF4E-9AFB-E6E9D2B647DE}"/>
                  </a:ext>
                </a:extLst>
              </p:cNvPr>
              <p:cNvSpPr>
                <a:spLocks noChangeShapeType="1"/>
              </p:cNvSpPr>
              <p:nvPr/>
            </p:nvSpPr>
            <p:spPr bwMode="auto">
              <a:xfrm>
                <a:off x="998735"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2" name="Line 10">
                <a:extLst>
                  <a:ext uri="{FF2B5EF4-FFF2-40B4-BE49-F238E27FC236}">
                    <a16:creationId xmlns:a16="http://schemas.microsoft.com/office/drawing/2014/main" id="{8202768D-6937-2748-A92F-22CABCD2DF26}"/>
                  </a:ext>
                </a:extLst>
              </p:cNvPr>
              <p:cNvSpPr>
                <a:spLocks noChangeShapeType="1"/>
              </p:cNvSpPr>
              <p:nvPr/>
            </p:nvSpPr>
            <p:spPr bwMode="auto">
              <a:xfrm>
                <a:off x="1021429"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3" name="Line 11">
                <a:extLst>
                  <a:ext uri="{FF2B5EF4-FFF2-40B4-BE49-F238E27FC236}">
                    <a16:creationId xmlns:a16="http://schemas.microsoft.com/office/drawing/2014/main" id="{9E0F5758-697C-6A43-A48C-AB787AC4AEAB}"/>
                  </a:ext>
                </a:extLst>
              </p:cNvPr>
              <p:cNvSpPr>
                <a:spLocks noChangeShapeType="1"/>
              </p:cNvSpPr>
              <p:nvPr/>
            </p:nvSpPr>
            <p:spPr bwMode="auto">
              <a:xfrm>
                <a:off x="1047364"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4" name="Line 12">
                <a:extLst>
                  <a:ext uri="{FF2B5EF4-FFF2-40B4-BE49-F238E27FC236}">
                    <a16:creationId xmlns:a16="http://schemas.microsoft.com/office/drawing/2014/main" id="{3DC45804-E794-5844-B4B3-D77401A8E6F8}"/>
                  </a:ext>
                </a:extLst>
              </p:cNvPr>
              <p:cNvSpPr>
                <a:spLocks noChangeShapeType="1"/>
              </p:cNvSpPr>
              <p:nvPr/>
            </p:nvSpPr>
            <p:spPr bwMode="auto">
              <a:xfrm>
                <a:off x="943621"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5" name="Line 13">
                <a:extLst>
                  <a:ext uri="{FF2B5EF4-FFF2-40B4-BE49-F238E27FC236}">
                    <a16:creationId xmlns:a16="http://schemas.microsoft.com/office/drawing/2014/main" id="{13FF70FA-1B89-9E4B-9B8E-D1956FC1498D}"/>
                  </a:ext>
                </a:extLst>
              </p:cNvPr>
              <p:cNvSpPr>
                <a:spLocks noChangeShapeType="1"/>
              </p:cNvSpPr>
              <p:nvPr/>
            </p:nvSpPr>
            <p:spPr bwMode="auto">
              <a:xfrm>
                <a:off x="917686"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6" name="Line 14">
                <a:extLst>
                  <a:ext uri="{FF2B5EF4-FFF2-40B4-BE49-F238E27FC236}">
                    <a16:creationId xmlns:a16="http://schemas.microsoft.com/office/drawing/2014/main" id="{FC074E09-AB1A-AD4E-80D8-97923334F709}"/>
                  </a:ext>
                </a:extLst>
              </p:cNvPr>
              <p:cNvSpPr>
                <a:spLocks noChangeShapeType="1"/>
              </p:cNvSpPr>
              <p:nvPr/>
            </p:nvSpPr>
            <p:spPr bwMode="auto">
              <a:xfrm>
                <a:off x="972799"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7" name="Line 15">
                <a:extLst>
                  <a:ext uri="{FF2B5EF4-FFF2-40B4-BE49-F238E27FC236}">
                    <a16:creationId xmlns:a16="http://schemas.microsoft.com/office/drawing/2014/main" id="{6ACDE71A-461E-1A4B-845F-C96C299CEFED}"/>
                  </a:ext>
                </a:extLst>
              </p:cNvPr>
              <p:cNvSpPr>
                <a:spLocks noChangeShapeType="1"/>
              </p:cNvSpPr>
              <p:nvPr/>
            </p:nvSpPr>
            <p:spPr bwMode="auto">
              <a:xfrm>
                <a:off x="998735"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8" name="Line 16">
                <a:extLst>
                  <a:ext uri="{FF2B5EF4-FFF2-40B4-BE49-F238E27FC236}">
                    <a16:creationId xmlns:a16="http://schemas.microsoft.com/office/drawing/2014/main" id="{E1860133-86D2-4A47-BFF8-D558A60C6964}"/>
                  </a:ext>
                </a:extLst>
              </p:cNvPr>
              <p:cNvSpPr>
                <a:spLocks noChangeShapeType="1"/>
              </p:cNvSpPr>
              <p:nvPr/>
            </p:nvSpPr>
            <p:spPr bwMode="auto">
              <a:xfrm>
                <a:off x="1021429"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9" name="Line 17">
                <a:extLst>
                  <a:ext uri="{FF2B5EF4-FFF2-40B4-BE49-F238E27FC236}">
                    <a16:creationId xmlns:a16="http://schemas.microsoft.com/office/drawing/2014/main" id="{276A89A6-42E0-E54E-8B61-618F4E001DAF}"/>
                  </a:ext>
                </a:extLst>
              </p:cNvPr>
              <p:cNvSpPr>
                <a:spLocks noChangeShapeType="1"/>
              </p:cNvSpPr>
              <p:nvPr/>
            </p:nvSpPr>
            <p:spPr bwMode="auto">
              <a:xfrm>
                <a:off x="1047364"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0" name="Line 18">
                <a:extLst>
                  <a:ext uri="{FF2B5EF4-FFF2-40B4-BE49-F238E27FC236}">
                    <a16:creationId xmlns:a16="http://schemas.microsoft.com/office/drawing/2014/main" id="{86B8B271-BDE6-694A-B7F9-A7A12FFA2DC9}"/>
                  </a:ext>
                </a:extLst>
              </p:cNvPr>
              <p:cNvSpPr>
                <a:spLocks noChangeShapeType="1"/>
              </p:cNvSpPr>
              <p:nvPr/>
            </p:nvSpPr>
            <p:spPr bwMode="auto">
              <a:xfrm flipH="1">
                <a:off x="1138140" y="3638150"/>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1" name="Line 19">
                <a:extLst>
                  <a:ext uri="{FF2B5EF4-FFF2-40B4-BE49-F238E27FC236}">
                    <a16:creationId xmlns:a16="http://schemas.microsoft.com/office/drawing/2014/main" id="{A5A3ADD3-30CE-C646-B12A-283BA3F632C2}"/>
                  </a:ext>
                </a:extLst>
              </p:cNvPr>
              <p:cNvSpPr>
                <a:spLocks noChangeShapeType="1"/>
              </p:cNvSpPr>
              <p:nvPr/>
            </p:nvSpPr>
            <p:spPr bwMode="auto">
              <a:xfrm flipH="1">
                <a:off x="1138140" y="361221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2" name="Line 20">
                <a:extLst>
                  <a:ext uri="{FF2B5EF4-FFF2-40B4-BE49-F238E27FC236}">
                    <a16:creationId xmlns:a16="http://schemas.microsoft.com/office/drawing/2014/main" id="{FA6BDF57-5030-DD49-8494-088170371C79}"/>
                  </a:ext>
                </a:extLst>
              </p:cNvPr>
              <p:cNvSpPr>
                <a:spLocks noChangeShapeType="1"/>
              </p:cNvSpPr>
              <p:nvPr/>
            </p:nvSpPr>
            <p:spPr bwMode="auto">
              <a:xfrm flipH="1">
                <a:off x="1138140" y="366084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3" name="Line 21">
                <a:extLst>
                  <a:ext uri="{FF2B5EF4-FFF2-40B4-BE49-F238E27FC236}">
                    <a16:creationId xmlns:a16="http://schemas.microsoft.com/office/drawing/2014/main" id="{BD611F79-B080-494F-B90D-721AF2835278}"/>
                  </a:ext>
                </a:extLst>
              </p:cNvPr>
              <p:cNvSpPr>
                <a:spLocks noChangeShapeType="1"/>
              </p:cNvSpPr>
              <p:nvPr/>
            </p:nvSpPr>
            <p:spPr bwMode="auto">
              <a:xfrm flipH="1">
                <a:off x="1138140" y="3686779"/>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4" name="Line 22">
                <a:extLst>
                  <a:ext uri="{FF2B5EF4-FFF2-40B4-BE49-F238E27FC236}">
                    <a16:creationId xmlns:a16="http://schemas.microsoft.com/office/drawing/2014/main" id="{0BD7ACC4-919F-4E4F-A1DC-AFF438333A1D}"/>
                  </a:ext>
                </a:extLst>
              </p:cNvPr>
              <p:cNvSpPr>
                <a:spLocks noChangeShapeType="1"/>
              </p:cNvSpPr>
              <p:nvPr/>
            </p:nvSpPr>
            <p:spPr bwMode="auto">
              <a:xfrm flipH="1">
                <a:off x="1138140" y="3715957"/>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5" name="Line 23">
                <a:extLst>
                  <a:ext uri="{FF2B5EF4-FFF2-40B4-BE49-F238E27FC236}">
                    <a16:creationId xmlns:a16="http://schemas.microsoft.com/office/drawing/2014/main" id="{C0F0181B-81FF-114E-AA0E-9B2CE8FAC691}"/>
                  </a:ext>
                </a:extLst>
              </p:cNvPr>
              <p:cNvSpPr>
                <a:spLocks noChangeShapeType="1"/>
              </p:cNvSpPr>
              <p:nvPr/>
            </p:nvSpPr>
            <p:spPr bwMode="auto">
              <a:xfrm flipH="1">
                <a:off x="1138140" y="3741893"/>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6" name="Line 24">
                <a:extLst>
                  <a:ext uri="{FF2B5EF4-FFF2-40B4-BE49-F238E27FC236}">
                    <a16:creationId xmlns:a16="http://schemas.microsoft.com/office/drawing/2014/main" id="{114596B2-3C9E-3A41-BC22-C7A5E09A6493}"/>
                  </a:ext>
                </a:extLst>
              </p:cNvPr>
              <p:cNvSpPr>
                <a:spLocks noChangeShapeType="1"/>
              </p:cNvSpPr>
              <p:nvPr/>
            </p:nvSpPr>
            <p:spPr bwMode="auto">
              <a:xfrm flipH="1">
                <a:off x="775039" y="3638150"/>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7" name="Line 25">
                <a:extLst>
                  <a:ext uri="{FF2B5EF4-FFF2-40B4-BE49-F238E27FC236}">
                    <a16:creationId xmlns:a16="http://schemas.microsoft.com/office/drawing/2014/main" id="{43C78C7A-0AC3-4341-A5F7-9F2706545D39}"/>
                  </a:ext>
                </a:extLst>
              </p:cNvPr>
              <p:cNvSpPr>
                <a:spLocks noChangeShapeType="1"/>
              </p:cNvSpPr>
              <p:nvPr/>
            </p:nvSpPr>
            <p:spPr bwMode="auto">
              <a:xfrm flipH="1">
                <a:off x="775039" y="361221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8" name="Line 26">
                <a:extLst>
                  <a:ext uri="{FF2B5EF4-FFF2-40B4-BE49-F238E27FC236}">
                    <a16:creationId xmlns:a16="http://schemas.microsoft.com/office/drawing/2014/main" id="{E27B92F8-9B3D-F243-95A7-B1589B7C6C57}"/>
                  </a:ext>
                </a:extLst>
              </p:cNvPr>
              <p:cNvSpPr>
                <a:spLocks noChangeShapeType="1"/>
              </p:cNvSpPr>
              <p:nvPr/>
            </p:nvSpPr>
            <p:spPr bwMode="auto">
              <a:xfrm flipH="1">
                <a:off x="775039" y="366084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9" name="Line 27">
                <a:extLst>
                  <a:ext uri="{FF2B5EF4-FFF2-40B4-BE49-F238E27FC236}">
                    <a16:creationId xmlns:a16="http://schemas.microsoft.com/office/drawing/2014/main" id="{6B018B51-30B3-3341-984D-36AB3FCD0FD1}"/>
                  </a:ext>
                </a:extLst>
              </p:cNvPr>
              <p:cNvSpPr>
                <a:spLocks noChangeShapeType="1"/>
              </p:cNvSpPr>
              <p:nvPr/>
            </p:nvSpPr>
            <p:spPr bwMode="auto">
              <a:xfrm flipH="1">
                <a:off x="775039" y="3686779"/>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0" name="Line 28">
                <a:extLst>
                  <a:ext uri="{FF2B5EF4-FFF2-40B4-BE49-F238E27FC236}">
                    <a16:creationId xmlns:a16="http://schemas.microsoft.com/office/drawing/2014/main" id="{7CF5563B-8763-BB45-B169-7CA7ED67500F}"/>
                  </a:ext>
                </a:extLst>
              </p:cNvPr>
              <p:cNvSpPr>
                <a:spLocks noChangeShapeType="1"/>
              </p:cNvSpPr>
              <p:nvPr/>
            </p:nvSpPr>
            <p:spPr bwMode="auto">
              <a:xfrm flipH="1">
                <a:off x="775039" y="3715957"/>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1" name="Line 29">
                <a:extLst>
                  <a:ext uri="{FF2B5EF4-FFF2-40B4-BE49-F238E27FC236}">
                    <a16:creationId xmlns:a16="http://schemas.microsoft.com/office/drawing/2014/main" id="{359375DF-662B-DD4A-B1C7-419330AD5D7B}"/>
                  </a:ext>
                </a:extLst>
              </p:cNvPr>
              <p:cNvSpPr>
                <a:spLocks noChangeShapeType="1"/>
              </p:cNvSpPr>
              <p:nvPr/>
            </p:nvSpPr>
            <p:spPr bwMode="auto">
              <a:xfrm flipH="1">
                <a:off x="775039" y="3741893"/>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2" name="Freeform 5">
                <a:extLst>
                  <a:ext uri="{FF2B5EF4-FFF2-40B4-BE49-F238E27FC236}">
                    <a16:creationId xmlns:a16="http://schemas.microsoft.com/office/drawing/2014/main" id="{44D113AC-6852-B747-8CD9-22AE8E786960}"/>
                  </a:ext>
                </a:extLst>
              </p:cNvPr>
              <p:cNvSpPr>
                <a:spLocks/>
              </p:cNvSpPr>
              <p:nvPr/>
            </p:nvSpPr>
            <p:spPr bwMode="auto">
              <a:xfrm>
                <a:off x="890993" y="3580164"/>
                <a:ext cx="187519" cy="187520"/>
              </a:xfrm>
              <a:custGeom>
                <a:avLst/>
                <a:gdLst>
                  <a:gd name="T0" fmla="*/ 58 w 67"/>
                  <a:gd name="T1" fmla="*/ 67 h 67"/>
                  <a:gd name="T2" fmla="*/ 9 w 67"/>
                  <a:gd name="T3" fmla="*/ 67 h 67"/>
                  <a:gd name="T4" fmla="*/ 0 w 67"/>
                  <a:gd name="T5" fmla="*/ 58 h 67"/>
                  <a:gd name="T6" fmla="*/ 0 w 67"/>
                  <a:gd name="T7" fmla="*/ 9 h 67"/>
                  <a:gd name="T8" fmla="*/ 9 w 67"/>
                  <a:gd name="T9" fmla="*/ 0 h 67"/>
                  <a:gd name="T10" fmla="*/ 58 w 67"/>
                  <a:gd name="T11" fmla="*/ 0 h 67"/>
                  <a:gd name="T12" fmla="*/ 67 w 67"/>
                  <a:gd name="T13" fmla="*/ 9 h 67"/>
                  <a:gd name="T14" fmla="*/ 67 w 67"/>
                  <a:gd name="T15" fmla="*/ 58 h 67"/>
                  <a:gd name="T16" fmla="*/ 58 w 67"/>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7">
                    <a:moveTo>
                      <a:pt x="58" y="67"/>
                    </a:moveTo>
                    <a:cubicBezTo>
                      <a:pt x="9" y="67"/>
                      <a:pt x="9" y="67"/>
                      <a:pt x="9" y="67"/>
                    </a:cubicBezTo>
                    <a:cubicBezTo>
                      <a:pt x="4" y="67"/>
                      <a:pt x="0" y="63"/>
                      <a:pt x="0" y="58"/>
                    </a:cubicBezTo>
                    <a:cubicBezTo>
                      <a:pt x="0" y="9"/>
                      <a:pt x="0" y="9"/>
                      <a:pt x="0" y="9"/>
                    </a:cubicBezTo>
                    <a:cubicBezTo>
                      <a:pt x="0" y="4"/>
                      <a:pt x="4" y="0"/>
                      <a:pt x="9" y="0"/>
                    </a:cubicBezTo>
                    <a:cubicBezTo>
                      <a:pt x="58" y="0"/>
                      <a:pt x="58" y="0"/>
                      <a:pt x="58" y="0"/>
                    </a:cubicBezTo>
                    <a:cubicBezTo>
                      <a:pt x="63" y="0"/>
                      <a:pt x="67" y="4"/>
                      <a:pt x="67" y="9"/>
                    </a:cubicBezTo>
                    <a:cubicBezTo>
                      <a:pt x="67" y="58"/>
                      <a:pt x="67" y="58"/>
                      <a:pt x="67" y="58"/>
                    </a:cubicBezTo>
                    <a:cubicBezTo>
                      <a:pt x="67" y="63"/>
                      <a:pt x="63" y="67"/>
                      <a:pt x="58" y="67"/>
                    </a:cubicBez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32F3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33" name="Oval 32">
              <a:extLst>
                <a:ext uri="{FF2B5EF4-FFF2-40B4-BE49-F238E27FC236}">
                  <a16:creationId xmlns:a16="http://schemas.microsoft.com/office/drawing/2014/main" id="{F5F0C21F-15FB-E648-BE89-0B1141FF3F09}"/>
                </a:ext>
              </a:extLst>
            </p:cNvPr>
            <p:cNvSpPr/>
            <p:nvPr/>
          </p:nvSpPr>
          <p:spPr>
            <a:xfrm>
              <a:off x="19181" y="3435338"/>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 name="Oval 33">
              <a:extLst>
                <a:ext uri="{FF2B5EF4-FFF2-40B4-BE49-F238E27FC236}">
                  <a16:creationId xmlns:a16="http://schemas.microsoft.com/office/drawing/2014/main" id="{6E5AD209-ABA2-CF4D-A270-615B22962AC0}"/>
                </a:ext>
              </a:extLst>
            </p:cNvPr>
            <p:cNvSpPr/>
            <p:nvPr/>
          </p:nvSpPr>
          <p:spPr>
            <a:xfrm>
              <a:off x="66806" y="349010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5" name="Line 25">
              <a:extLst>
                <a:ext uri="{FF2B5EF4-FFF2-40B4-BE49-F238E27FC236}">
                  <a16:creationId xmlns:a16="http://schemas.microsoft.com/office/drawing/2014/main" id="{E5A8F10C-748F-594E-AD32-A5CD4DBD349D}"/>
                </a:ext>
              </a:extLst>
            </p:cNvPr>
            <p:cNvSpPr>
              <a:spLocks noChangeShapeType="1"/>
            </p:cNvSpPr>
            <p:nvPr/>
          </p:nvSpPr>
          <p:spPr bwMode="auto">
            <a:xfrm flipH="1">
              <a:off x="58668" y="3458198"/>
              <a:ext cx="74681"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6" name="Line 25">
              <a:extLst>
                <a:ext uri="{FF2B5EF4-FFF2-40B4-BE49-F238E27FC236}">
                  <a16:creationId xmlns:a16="http://schemas.microsoft.com/office/drawing/2014/main" id="{BD4BF0C7-90D9-A242-8470-6F6487BE11BF}"/>
                </a:ext>
              </a:extLst>
            </p:cNvPr>
            <p:cNvSpPr>
              <a:spLocks noChangeShapeType="1"/>
            </p:cNvSpPr>
            <p:nvPr/>
          </p:nvSpPr>
          <p:spPr bwMode="auto">
            <a:xfrm>
              <a:off x="2380" y="3515348"/>
              <a:ext cx="76201"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grpSp>
      <p:pic>
        <p:nvPicPr>
          <p:cNvPr id="63" name="Graphic 62">
            <a:extLst>
              <a:ext uri="{FF2B5EF4-FFF2-40B4-BE49-F238E27FC236}">
                <a16:creationId xmlns:a16="http://schemas.microsoft.com/office/drawing/2014/main" id="{23241A59-5543-0A4B-B9D1-0124DE9351B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2228" y="866285"/>
            <a:ext cx="584308" cy="420526"/>
          </a:xfrm>
          <a:prstGeom prst="rect">
            <a:avLst/>
          </a:prstGeom>
        </p:spPr>
      </p:pic>
      <p:grpSp>
        <p:nvGrpSpPr>
          <p:cNvPr id="64" name="Group 63">
            <a:extLst>
              <a:ext uri="{FF2B5EF4-FFF2-40B4-BE49-F238E27FC236}">
                <a16:creationId xmlns:a16="http://schemas.microsoft.com/office/drawing/2014/main" id="{5E5E28D3-3B93-AF4B-82D2-E81DD4187FD5}"/>
              </a:ext>
            </a:extLst>
          </p:cNvPr>
          <p:cNvGrpSpPr>
            <a:grpSpLocks noChangeAspect="1"/>
          </p:cNvGrpSpPr>
          <p:nvPr/>
        </p:nvGrpSpPr>
        <p:grpSpPr>
          <a:xfrm>
            <a:off x="4251259" y="820194"/>
            <a:ext cx="343502" cy="462004"/>
            <a:chOff x="2976395" y="3672112"/>
            <a:chExt cx="224587" cy="302066"/>
          </a:xfrm>
        </p:grpSpPr>
        <p:grpSp>
          <p:nvGrpSpPr>
            <p:cNvPr id="65" name="Group 64">
              <a:extLst>
                <a:ext uri="{FF2B5EF4-FFF2-40B4-BE49-F238E27FC236}">
                  <a16:creationId xmlns:a16="http://schemas.microsoft.com/office/drawing/2014/main" id="{4C00CEB5-6C1F-BB46-B2B8-9CFB8CEFC574}"/>
                </a:ext>
              </a:extLst>
            </p:cNvPr>
            <p:cNvGrpSpPr/>
            <p:nvPr/>
          </p:nvGrpSpPr>
          <p:grpSpPr>
            <a:xfrm>
              <a:off x="2976395" y="3672112"/>
              <a:ext cx="224587" cy="302066"/>
              <a:chOff x="5702504" y="2544068"/>
              <a:chExt cx="224587" cy="302066"/>
            </a:xfrm>
          </p:grpSpPr>
          <p:sp>
            <p:nvSpPr>
              <p:cNvPr id="67" name="Freeform 13">
                <a:extLst>
                  <a:ext uri="{FF2B5EF4-FFF2-40B4-BE49-F238E27FC236}">
                    <a16:creationId xmlns:a16="http://schemas.microsoft.com/office/drawing/2014/main" id="{F939A026-4438-384B-AD6B-6AB017217264}"/>
                  </a:ext>
                </a:extLst>
              </p:cNvPr>
              <p:cNvSpPr>
                <a:spLocks/>
              </p:cNvSpPr>
              <p:nvPr/>
            </p:nvSpPr>
            <p:spPr bwMode="auto">
              <a:xfrm>
                <a:off x="5702504" y="2544068"/>
                <a:ext cx="224587" cy="302066"/>
              </a:xfrm>
              <a:custGeom>
                <a:avLst/>
                <a:gdLst>
                  <a:gd name="T0" fmla="*/ 0 w 200"/>
                  <a:gd name="T1" fmla="*/ 320 h 320"/>
                  <a:gd name="T2" fmla="*/ 200 w 200"/>
                  <a:gd name="T3" fmla="*/ 320 h 320"/>
                  <a:gd name="T4" fmla="*/ 200 w 200"/>
                  <a:gd name="T5" fmla="*/ 73 h 320"/>
                  <a:gd name="T6" fmla="*/ 125 w 200"/>
                  <a:gd name="T7" fmla="*/ 73 h 320"/>
                  <a:gd name="T8" fmla="*/ 125 w 200"/>
                  <a:gd name="T9" fmla="*/ 0 h 320"/>
                  <a:gd name="T10" fmla="*/ 0 w 200"/>
                  <a:gd name="T11" fmla="*/ 0 h 320"/>
                  <a:gd name="T12" fmla="*/ 0 w 200"/>
                  <a:gd name="T13" fmla="*/ 320 h 320"/>
                </a:gdLst>
                <a:ahLst/>
                <a:cxnLst>
                  <a:cxn ang="0">
                    <a:pos x="T0" y="T1"/>
                  </a:cxn>
                  <a:cxn ang="0">
                    <a:pos x="T2" y="T3"/>
                  </a:cxn>
                  <a:cxn ang="0">
                    <a:pos x="T4" y="T5"/>
                  </a:cxn>
                  <a:cxn ang="0">
                    <a:pos x="T6" y="T7"/>
                  </a:cxn>
                  <a:cxn ang="0">
                    <a:pos x="T8" y="T9"/>
                  </a:cxn>
                  <a:cxn ang="0">
                    <a:pos x="T10" y="T11"/>
                  </a:cxn>
                  <a:cxn ang="0">
                    <a:pos x="T12" y="T13"/>
                  </a:cxn>
                </a:cxnLst>
                <a:rect l="0" t="0" r="r" b="b"/>
                <a:pathLst>
                  <a:path w="200" h="320">
                    <a:moveTo>
                      <a:pt x="0" y="320"/>
                    </a:moveTo>
                    <a:lnTo>
                      <a:pt x="200" y="320"/>
                    </a:lnTo>
                    <a:lnTo>
                      <a:pt x="200" y="73"/>
                    </a:lnTo>
                    <a:lnTo>
                      <a:pt x="125" y="73"/>
                    </a:lnTo>
                    <a:lnTo>
                      <a:pt x="125" y="0"/>
                    </a:lnTo>
                    <a:lnTo>
                      <a:pt x="0" y="0"/>
                    </a:lnTo>
                    <a:lnTo>
                      <a:pt x="0" y="320"/>
                    </a:lnTo>
                    <a:close/>
                  </a:path>
                </a:pathLst>
              </a:custGeom>
              <a:solidFill>
                <a:srgbClr val="F2F4F4"/>
              </a:solidFill>
              <a:ln w="19050" cap="rnd">
                <a:solidFill>
                  <a:schemeClr val="tx1"/>
                </a:solidFill>
                <a:prstDash val="solid"/>
                <a:round/>
              </a:ln>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sp>
            <p:nvSpPr>
              <p:cNvPr id="68" name="Freeform 14">
                <a:extLst>
                  <a:ext uri="{FF2B5EF4-FFF2-40B4-BE49-F238E27FC236}">
                    <a16:creationId xmlns:a16="http://schemas.microsoft.com/office/drawing/2014/main" id="{4B29AF7C-5399-5647-912A-C5654E310F6A}"/>
                  </a:ext>
                </a:extLst>
              </p:cNvPr>
              <p:cNvSpPr>
                <a:spLocks/>
              </p:cNvSpPr>
              <p:nvPr/>
            </p:nvSpPr>
            <p:spPr bwMode="auto">
              <a:xfrm>
                <a:off x="5840625" y="2545191"/>
                <a:ext cx="86466" cy="70744"/>
              </a:xfrm>
              <a:custGeom>
                <a:avLst/>
                <a:gdLst>
                  <a:gd name="T0" fmla="*/ 77 w 77"/>
                  <a:gd name="T1" fmla="*/ 75 h 75"/>
                  <a:gd name="T2" fmla="*/ 77 w 77"/>
                  <a:gd name="T3" fmla="*/ 69 h 75"/>
                  <a:gd name="T4" fmla="*/ 9 w 77"/>
                  <a:gd name="T5" fmla="*/ 0 h 75"/>
                  <a:gd name="T6" fmla="*/ 0 w 77"/>
                  <a:gd name="T7" fmla="*/ 0 h 75"/>
                </a:gdLst>
                <a:ahLst/>
                <a:cxnLst>
                  <a:cxn ang="0">
                    <a:pos x="T0" y="T1"/>
                  </a:cxn>
                  <a:cxn ang="0">
                    <a:pos x="T2" y="T3"/>
                  </a:cxn>
                  <a:cxn ang="0">
                    <a:pos x="T4" y="T5"/>
                  </a:cxn>
                  <a:cxn ang="0">
                    <a:pos x="T6" y="T7"/>
                  </a:cxn>
                </a:cxnLst>
                <a:rect l="0" t="0" r="r" b="b"/>
                <a:pathLst>
                  <a:path w="77" h="75">
                    <a:moveTo>
                      <a:pt x="77" y="75"/>
                    </a:moveTo>
                    <a:lnTo>
                      <a:pt x="77" y="69"/>
                    </a:lnTo>
                    <a:lnTo>
                      <a:pt x="9" y="0"/>
                    </a:lnTo>
                    <a:lnTo>
                      <a:pt x="0" y="0"/>
                    </a:lnTo>
                  </a:path>
                </a:pathLst>
              </a:custGeom>
              <a:noFill/>
              <a:ln w="19050" cap="rnd">
                <a:solidFill>
                  <a:schemeClr val="tx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grpSp>
        <p:sp>
          <p:nvSpPr>
            <p:cNvPr id="66" name="Double Brace 65">
              <a:extLst>
                <a:ext uri="{FF2B5EF4-FFF2-40B4-BE49-F238E27FC236}">
                  <a16:creationId xmlns:a16="http://schemas.microsoft.com/office/drawing/2014/main" id="{C8964FD2-FED8-9E46-8F4C-66FA7554FE3C}"/>
                </a:ext>
              </a:extLst>
            </p:cNvPr>
            <p:cNvSpPr/>
            <p:nvPr/>
          </p:nvSpPr>
          <p:spPr>
            <a:xfrm>
              <a:off x="3022351" y="3785034"/>
              <a:ext cx="130485" cy="120994"/>
            </a:xfrm>
            <a:prstGeom prst="bracePair">
              <a:avLst>
                <a:gd name="adj" fmla="val 19260"/>
              </a:avLst>
            </a:prstGeom>
            <a:noFill/>
            <a:ln w="19050" cap="rnd">
              <a:solidFill>
                <a:schemeClr val="tx1"/>
              </a:solidFill>
              <a:prstDash val="solid"/>
              <a:rou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grpSp>
      <p:grpSp>
        <p:nvGrpSpPr>
          <p:cNvPr id="69" name="Group 68">
            <a:extLst>
              <a:ext uri="{FF2B5EF4-FFF2-40B4-BE49-F238E27FC236}">
                <a16:creationId xmlns:a16="http://schemas.microsoft.com/office/drawing/2014/main" id="{2E9FB296-3BCF-DF49-BBC6-82FA3C2C1D96}"/>
              </a:ext>
            </a:extLst>
          </p:cNvPr>
          <p:cNvGrpSpPr>
            <a:grpSpLocks noChangeAspect="1"/>
          </p:cNvGrpSpPr>
          <p:nvPr/>
        </p:nvGrpSpPr>
        <p:grpSpPr>
          <a:xfrm>
            <a:off x="2728564" y="904902"/>
            <a:ext cx="433064" cy="378534"/>
            <a:chOff x="177095" y="4051048"/>
            <a:chExt cx="399830" cy="349483"/>
          </a:xfrm>
        </p:grpSpPr>
        <p:sp>
          <p:nvSpPr>
            <p:cNvPr id="70" name="Rectangle 69">
              <a:extLst>
                <a:ext uri="{FF2B5EF4-FFF2-40B4-BE49-F238E27FC236}">
                  <a16:creationId xmlns:a16="http://schemas.microsoft.com/office/drawing/2014/main" id="{04DA4E03-7567-AF46-B007-67FFECA9CA96}"/>
                </a:ext>
              </a:extLst>
            </p:cNvPr>
            <p:cNvSpPr/>
            <p:nvPr/>
          </p:nvSpPr>
          <p:spPr>
            <a:xfrm>
              <a:off x="177095" y="4051048"/>
              <a:ext cx="399830" cy="349483"/>
            </a:xfrm>
            <a:prstGeom prst="rect">
              <a:avLst/>
            </a:prstGeom>
            <a:noFill/>
            <a:ln w="19050" cap="rnd">
              <a:solidFill>
                <a:schemeClr val="tx1"/>
              </a:solidFill>
              <a:prstDash val="solid"/>
              <a:rou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cxnSp>
          <p:nvCxnSpPr>
            <p:cNvPr id="71" name="Straight Connector 70">
              <a:extLst>
                <a:ext uri="{FF2B5EF4-FFF2-40B4-BE49-F238E27FC236}">
                  <a16:creationId xmlns:a16="http://schemas.microsoft.com/office/drawing/2014/main" id="{C1FCEA62-4840-A041-8ABD-4746F3763728}"/>
                </a:ext>
              </a:extLst>
            </p:cNvPr>
            <p:cNvCxnSpPr>
              <a:cxnSpLocks/>
            </p:cNvCxnSpPr>
            <p:nvPr/>
          </p:nvCxnSpPr>
          <p:spPr>
            <a:xfrm flipH="1">
              <a:off x="177095" y="4134087"/>
              <a:ext cx="399830" cy="0"/>
            </a:xfrm>
            <a:prstGeom prst="line">
              <a:avLst/>
            </a:prstGeom>
            <a:solidFill>
              <a:schemeClr val="bg1"/>
            </a:solidFill>
            <a:ln w="19050" cap="rnd">
              <a:solidFill>
                <a:schemeClr val="tx1"/>
              </a:solidFill>
              <a:prstDash val="solid"/>
              <a:round/>
            </a:ln>
          </p:spPr>
        </p:cxnSp>
        <p:cxnSp>
          <p:nvCxnSpPr>
            <p:cNvPr id="72" name="Straight Connector 71">
              <a:extLst>
                <a:ext uri="{FF2B5EF4-FFF2-40B4-BE49-F238E27FC236}">
                  <a16:creationId xmlns:a16="http://schemas.microsoft.com/office/drawing/2014/main" id="{3875EE8E-FF60-1E4D-95DC-654698C399E1}"/>
                </a:ext>
              </a:extLst>
            </p:cNvPr>
            <p:cNvCxnSpPr>
              <a:stCxn id="70" idx="0"/>
              <a:endCxn id="70" idx="2"/>
            </p:cNvCxnSpPr>
            <p:nvPr/>
          </p:nvCxnSpPr>
          <p:spPr>
            <a:xfrm>
              <a:off x="377010" y="4051048"/>
              <a:ext cx="0" cy="349483"/>
            </a:xfrm>
            <a:prstGeom prst="line">
              <a:avLst/>
            </a:prstGeom>
            <a:solidFill>
              <a:schemeClr val="bg1"/>
            </a:solidFill>
            <a:ln w="19050" cap="rnd">
              <a:solidFill>
                <a:schemeClr val="tx1"/>
              </a:solidFill>
              <a:prstDash val="solid"/>
              <a:round/>
            </a:ln>
          </p:spPr>
        </p:cxnSp>
      </p:grpSp>
      <p:sp>
        <p:nvSpPr>
          <p:cNvPr id="90" name="Rectangle 89">
            <a:extLst>
              <a:ext uri="{FF2B5EF4-FFF2-40B4-BE49-F238E27FC236}">
                <a16:creationId xmlns:a16="http://schemas.microsoft.com/office/drawing/2014/main" id="{ADEC0317-E742-AB47-A71F-CA7D1345D7A7}"/>
              </a:ext>
            </a:extLst>
          </p:cNvPr>
          <p:cNvSpPr/>
          <p:nvPr/>
        </p:nvSpPr>
        <p:spPr>
          <a:xfrm>
            <a:off x="6571166" y="713005"/>
            <a:ext cx="1538996" cy="4080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9709E4EA-47D3-DC48-863E-FC35B35E5950}"/>
              </a:ext>
            </a:extLst>
          </p:cNvPr>
          <p:cNvSpPr/>
          <p:nvPr/>
        </p:nvSpPr>
        <p:spPr>
          <a:xfrm>
            <a:off x="5201435" y="765008"/>
            <a:ext cx="1538996" cy="4080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9B0FE70B-99A2-AF44-8DB5-8C98C46F6C35}"/>
              </a:ext>
            </a:extLst>
          </p:cNvPr>
          <p:cNvSpPr/>
          <p:nvPr/>
        </p:nvSpPr>
        <p:spPr>
          <a:xfrm>
            <a:off x="3639497" y="765007"/>
            <a:ext cx="1538996" cy="4080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3EE40C87-CB4F-E348-B768-C9B80913E7D5}"/>
              </a:ext>
            </a:extLst>
          </p:cNvPr>
          <p:cNvSpPr/>
          <p:nvPr/>
        </p:nvSpPr>
        <p:spPr>
          <a:xfrm>
            <a:off x="2169440" y="808159"/>
            <a:ext cx="1538996" cy="39027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6962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3"/>
                                        </p:tgtEl>
                                      </p:cBhvr>
                                    </p:animEffect>
                                    <p:set>
                                      <p:cBhvr>
                                        <p:cTn id="7" dur="1" fill="hold">
                                          <p:stCondLst>
                                            <p:cond delay="499"/>
                                          </p:stCondLst>
                                        </p:cTn>
                                        <p:tgtEl>
                                          <p:spTgt spid="9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2"/>
                                        </p:tgtEl>
                                      </p:cBhvr>
                                    </p:animEffect>
                                    <p:set>
                                      <p:cBhvr>
                                        <p:cTn id="12" dur="1" fill="hold">
                                          <p:stCondLst>
                                            <p:cond delay="499"/>
                                          </p:stCondLst>
                                        </p:cTn>
                                        <p:tgtEl>
                                          <p:spTgt spid="9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1"/>
                                        </p:tgtEl>
                                      </p:cBhvr>
                                    </p:animEffect>
                                    <p:set>
                                      <p:cBhvr>
                                        <p:cTn id="17" dur="1" fill="hold">
                                          <p:stCondLst>
                                            <p:cond delay="499"/>
                                          </p:stCondLst>
                                        </p:cTn>
                                        <p:tgtEl>
                                          <p:spTgt spid="9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90"/>
                                        </p:tgtEl>
                                      </p:cBhvr>
                                    </p:animEffect>
                                    <p:set>
                                      <p:cBhvr>
                                        <p:cTn id="22" dur="1" fill="hold">
                                          <p:stCondLst>
                                            <p:cond delay="499"/>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A73FD4-FC7E-434B-B800-9804EDA5B206}"/>
              </a:ext>
            </a:extLst>
          </p:cNvPr>
          <p:cNvSpPr>
            <a:spLocks noGrp="1"/>
          </p:cNvSpPr>
          <p:nvPr>
            <p:ph type="title"/>
          </p:nvPr>
        </p:nvSpPr>
        <p:spPr>
          <a:xfrm>
            <a:off x="336789" y="114936"/>
            <a:ext cx="8205304" cy="545192"/>
          </a:xfrm>
        </p:spPr>
        <p:txBody>
          <a:bodyPr/>
          <a:lstStyle/>
          <a:p>
            <a:r>
              <a:rPr lang="en-US" dirty="0"/>
              <a:t>Relational</a:t>
            </a:r>
          </a:p>
        </p:txBody>
      </p:sp>
      <p:pic>
        <p:nvPicPr>
          <p:cNvPr id="4" name="Graphic 3">
            <a:extLst>
              <a:ext uri="{FF2B5EF4-FFF2-40B4-BE49-F238E27FC236}">
                <a16:creationId xmlns:a16="http://schemas.microsoft.com/office/drawing/2014/main" id="{DE6305DE-0261-B049-93AB-55E7477A4AA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3069" y="729608"/>
            <a:ext cx="584308" cy="420526"/>
          </a:xfrm>
          <a:prstGeom prst="rect">
            <a:avLst/>
          </a:prstGeom>
        </p:spPr>
      </p:pic>
      <p:pic>
        <p:nvPicPr>
          <p:cNvPr id="6" name="Picture 5">
            <a:extLst>
              <a:ext uri="{FF2B5EF4-FFF2-40B4-BE49-F238E27FC236}">
                <a16:creationId xmlns:a16="http://schemas.microsoft.com/office/drawing/2014/main" id="{B1BB9805-20A3-A941-949D-FD8877BF15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9992" y="387532"/>
            <a:ext cx="4877908" cy="2560902"/>
          </a:xfrm>
          <a:prstGeom prst="rect">
            <a:avLst/>
          </a:prstGeom>
        </p:spPr>
      </p:pic>
      <p:graphicFrame>
        <p:nvGraphicFramePr>
          <p:cNvPr id="7" name="Table 6">
            <a:extLst>
              <a:ext uri="{FF2B5EF4-FFF2-40B4-BE49-F238E27FC236}">
                <a16:creationId xmlns:a16="http://schemas.microsoft.com/office/drawing/2014/main" id="{324D5C59-4E5B-034B-80CA-477412DB6EB2}"/>
              </a:ext>
            </a:extLst>
          </p:cNvPr>
          <p:cNvGraphicFramePr>
            <a:graphicFrameLocks noGrp="1"/>
          </p:cNvGraphicFramePr>
          <p:nvPr>
            <p:extLst/>
          </p:nvPr>
        </p:nvGraphicFramePr>
        <p:xfrm>
          <a:off x="459733" y="1219614"/>
          <a:ext cx="1490980" cy="1920240"/>
        </p:xfrm>
        <a:graphic>
          <a:graphicData uri="http://schemas.openxmlformats.org/drawingml/2006/table">
            <a:tbl>
              <a:tblPr firstRow="1" bandRow="1">
                <a:tableStyleId>{5940675A-B579-460E-94D1-54222C63F5DA}</a:tableStyleId>
              </a:tblPr>
              <a:tblGrid>
                <a:gridCol w="1490980">
                  <a:extLst>
                    <a:ext uri="{9D8B030D-6E8A-4147-A177-3AD203B41FA5}">
                      <a16:colId xmlns:a16="http://schemas.microsoft.com/office/drawing/2014/main" val="1668378238"/>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Referential integrity, ACID transactions, schema-on-write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937490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Lift and shift, ERP, CRM, finance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a:solidFill>
                          <a:srgbClr val="232F3E"/>
                        </a:solidFill>
                        <a:latin typeface="+mn-lt"/>
                        <a:ea typeface="Amazon Ember"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55614011"/>
                  </a:ext>
                </a:extLst>
              </a:tr>
            </a:tbl>
          </a:graphicData>
        </a:graphic>
      </p:graphicFrame>
      <p:graphicFrame>
        <p:nvGraphicFramePr>
          <p:cNvPr id="8" name="Table 7">
            <a:extLst>
              <a:ext uri="{FF2B5EF4-FFF2-40B4-BE49-F238E27FC236}">
                <a16:creationId xmlns:a16="http://schemas.microsoft.com/office/drawing/2014/main" id="{0BCA5E7E-263E-1947-8BC9-66F92F534D01}"/>
              </a:ext>
            </a:extLst>
          </p:cNvPr>
          <p:cNvGraphicFramePr>
            <a:graphicFrameLocks noGrp="1"/>
          </p:cNvGraphicFramePr>
          <p:nvPr>
            <p:extLst>
              <p:ext uri="{D42A27DB-BD31-4B8C-83A1-F6EECF244321}">
                <p14:modId xmlns:p14="http://schemas.microsoft.com/office/powerpoint/2010/main" val="2115655727"/>
              </p:ext>
            </p:extLst>
          </p:nvPr>
        </p:nvGraphicFramePr>
        <p:xfrm>
          <a:off x="3729951" y="3139854"/>
          <a:ext cx="3337990" cy="1483360"/>
        </p:xfrm>
        <a:graphic>
          <a:graphicData uri="http://schemas.openxmlformats.org/drawingml/2006/table">
            <a:tbl>
              <a:tblPr firstRow="1" bandRow="1">
                <a:tableStyleId>{2D5ABB26-0587-4C30-8999-92F81FD0307C}</a:tableStyleId>
              </a:tblPr>
              <a:tblGrid>
                <a:gridCol w="1028450">
                  <a:extLst>
                    <a:ext uri="{9D8B030D-6E8A-4147-A177-3AD203B41FA5}">
                      <a16:colId xmlns:a16="http://schemas.microsoft.com/office/drawing/2014/main" val="382790347"/>
                    </a:ext>
                  </a:extLst>
                </a:gridCol>
                <a:gridCol w="1028450">
                  <a:extLst>
                    <a:ext uri="{9D8B030D-6E8A-4147-A177-3AD203B41FA5}">
                      <a16:colId xmlns:a16="http://schemas.microsoft.com/office/drawing/2014/main" val="3121873017"/>
                    </a:ext>
                  </a:extLst>
                </a:gridCol>
                <a:gridCol w="1281090">
                  <a:extLst>
                    <a:ext uri="{9D8B030D-6E8A-4147-A177-3AD203B41FA5}">
                      <a16:colId xmlns:a16="http://schemas.microsoft.com/office/drawing/2014/main" val="1603337800"/>
                    </a:ext>
                  </a:extLst>
                </a:gridCol>
              </a:tblGrid>
              <a:tr h="370840">
                <a:tc>
                  <a:txBody>
                    <a:bodyPr/>
                    <a:lstStyle/>
                    <a:p>
                      <a:pPr algn="ctr"/>
                      <a:r>
                        <a:rPr lang="en-US" dirty="0"/>
                        <a:t>time</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a:t>Joe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a:t>Larry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6739455"/>
                  </a:ext>
                </a:extLst>
              </a:tr>
              <a:tr h="370840">
                <a:tc>
                  <a:txBody>
                    <a:bodyPr/>
                    <a:lstStyle/>
                    <a:p>
                      <a:pPr algn="ctr"/>
                      <a:r>
                        <a:rPr lang="en-US" sz="1400" dirty="0"/>
                        <a:t>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$1000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5262551"/>
                  </a:ext>
                </a:extLst>
              </a:tr>
              <a:tr h="370840">
                <a:tc>
                  <a:txBody>
                    <a:bodyPr/>
                    <a:lstStyle/>
                    <a:p>
                      <a:pPr algn="ctr"/>
                      <a:r>
                        <a:rPr lang="en-US" sz="1400" dirty="0"/>
                        <a:t>2</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-$1000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7450406"/>
                  </a:ext>
                </a:extLst>
              </a:tr>
              <a:tr h="370840">
                <a:tc>
                  <a:txBody>
                    <a:bodyPr/>
                    <a:lstStyle/>
                    <a:p>
                      <a:pPr algn="ctr"/>
                      <a:r>
                        <a:rPr lang="en-US" sz="1400" dirty="0"/>
                        <a:t>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a:t>$1100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32193073"/>
                  </a:ext>
                </a:extLst>
              </a:tr>
            </a:tbl>
          </a:graphicData>
        </a:graphic>
      </p:graphicFrame>
    </p:spTree>
    <p:extLst>
      <p:ext uri="{BB962C8B-B14F-4D97-AF65-F5344CB8AC3E}">
        <p14:creationId xmlns:p14="http://schemas.microsoft.com/office/powerpoint/2010/main" val="3377813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E3D8-D781-9942-AD4F-C77829192AAE}"/>
              </a:ext>
            </a:extLst>
          </p:cNvPr>
          <p:cNvSpPr>
            <a:spLocks noGrp="1"/>
          </p:cNvSpPr>
          <p:nvPr>
            <p:ph type="title"/>
          </p:nvPr>
        </p:nvSpPr>
        <p:spPr/>
        <p:txBody>
          <a:bodyPr/>
          <a:lstStyle/>
          <a:p>
            <a:r>
              <a:rPr lang="en-US" dirty="0"/>
              <a:t>Relational</a:t>
            </a:r>
          </a:p>
        </p:txBody>
      </p:sp>
      <p:sp>
        <p:nvSpPr>
          <p:cNvPr id="6" name="TextBox 5">
            <a:extLst>
              <a:ext uri="{FF2B5EF4-FFF2-40B4-BE49-F238E27FC236}">
                <a16:creationId xmlns:a16="http://schemas.microsoft.com/office/drawing/2014/main" id="{C03CC76F-1458-8C45-9DBC-70615468FB68}"/>
              </a:ext>
            </a:extLst>
          </p:cNvPr>
          <p:cNvSpPr txBox="1"/>
          <p:nvPr/>
        </p:nvSpPr>
        <p:spPr>
          <a:xfrm>
            <a:off x="2575112" y="1619687"/>
            <a:ext cx="1734671" cy="261610"/>
          </a:xfrm>
          <a:prstGeom prst="rect">
            <a:avLst/>
          </a:prstGeom>
          <a:solidFill>
            <a:srgbClr val="00B0F0"/>
          </a:solidFill>
        </p:spPr>
        <p:txBody>
          <a:bodyPr wrap="square" rtlCol="0">
            <a:spAutoFit/>
          </a:bodyPr>
          <a:lstStyle/>
          <a:p>
            <a:pPr algn="ctr"/>
            <a:r>
              <a:rPr lang="en-US" sz="1100" b="1" dirty="0">
                <a:solidFill>
                  <a:schemeClr val="bg1"/>
                </a:solidFill>
              </a:rPr>
              <a:t>Customer</a:t>
            </a:r>
          </a:p>
        </p:txBody>
      </p:sp>
      <p:sp>
        <p:nvSpPr>
          <p:cNvPr id="7" name="TextBox 6">
            <a:extLst>
              <a:ext uri="{FF2B5EF4-FFF2-40B4-BE49-F238E27FC236}">
                <a16:creationId xmlns:a16="http://schemas.microsoft.com/office/drawing/2014/main" id="{EEFD80FD-5570-754C-9212-3ADE345E8881}"/>
              </a:ext>
            </a:extLst>
          </p:cNvPr>
          <p:cNvSpPr txBox="1"/>
          <p:nvPr/>
        </p:nvSpPr>
        <p:spPr>
          <a:xfrm>
            <a:off x="2575111" y="1882160"/>
            <a:ext cx="1734671" cy="938719"/>
          </a:xfrm>
          <a:prstGeom prst="rect">
            <a:avLst/>
          </a:prstGeom>
          <a:solidFill>
            <a:schemeClr val="bg1">
              <a:lumMod val="85000"/>
            </a:schemeClr>
          </a:solidFill>
        </p:spPr>
        <p:txBody>
          <a:bodyPr wrap="square" rtlCol="0">
            <a:spAutoFit/>
          </a:bodyPr>
          <a:lstStyle/>
          <a:p>
            <a:pPr marL="182880"/>
            <a:endParaRPr lang="en-US" sz="1100" dirty="0">
              <a:solidFill>
                <a:srgbClr val="00B0F0"/>
              </a:solidFill>
            </a:endParaRPr>
          </a:p>
          <a:p>
            <a:pPr marL="182880"/>
            <a:endParaRPr lang="en-US" sz="1100" dirty="0">
              <a:solidFill>
                <a:srgbClr val="00B0F0"/>
              </a:solidFill>
            </a:endParaRPr>
          </a:p>
          <a:p>
            <a:pPr marL="182880"/>
            <a:r>
              <a:rPr lang="en-US" sz="1100" dirty="0">
                <a:solidFill>
                  <a:srgbClr val="00B0F0"/>
                </a:solidFill>
              </a:rPr>
              <a:t>name</a:t>
            </a:r>
          </a:p>
          <a:p>
            <a:pPr marL="182880"/>
            <a:r>
              <a:rPr lang="en-US" sz="1100" dirty="0">
                <a:solidFill>
                  <a:srgbClr val="00B0F0"/>
                </a:solidFill>
              </a:rPr>
              <a:t>notify_phone</a:t>
            </a:r>
          </a:p>
          <a:p>
            <a:pPr marL="182880"/>
            <a:r>
              <a:rPr lang="en-US" sz="1100" dirty="0">
                <a:solidFill>
                  <a:srgbClr val="00B0F0"/>
                </a:solidFill>
              </a:rPr>
              <a:t>type</a:t>
            </a:r>
          </a:p>
        </p:txBody>
      </p:sp>
      <p:sp>
        <p:nvSpPr>
          <p:cNvPr id="8" name="TextBox 7">
            <a:extLst>
              <a:ext uri="{FF2B5EF4-FFF2-40B4-BE49-F238E27FC236}">
                <a16:creationId xmlns:a16="http://schemas.microsoft.com/office/drawing/2014/main" id="{2CD62127-61AE-F94E-99D3-8A867C9C6AFB}"/>
              </a:ext>
            </a:extLst>
          </p:cNvPr>
          <p:cNvSpPr txBox="1"/>
          <p:nvPr/>
        </p:nvSpPr>
        <p:spPr>
          <a:xfrm>
            <a:off x="2548214" y="1906720"/>
            <a:ext cx="363071" cy="230832"/>
          </a:xfrm>
          <a:prstGeom prst="rect">
            <a:avLst/>
          </a:prstGeom>
          <a:noFill/>
        </p:spPr>
        <p:txBody>
          <a:bodyPr wrap="square" rtlCol="0">
            <a:spAutoFit/>
          </a:bodyPr>
          <a:lstStyle/>
          <a:p>
            <a:r>
              <a:rPr lang="en-US" sz="900" b="1" dirty="0"/>
              <a:t>PK</a:t>
            </a:r>
          </a:p>
        </p:txBody>
      </p:sp>
      <p:cxnSp>
        <p:nvCxnSpPr>
          <p:cNvPr id="10" name="Straight Connector 9">
            <a:extLst>
              <a:ext uri="{FF2B5EF4-FFF2-40B4-BE49-F238E27FC236}">
                <a16:creationId xmlns:a16="http://schemas.microsoft.com/office/drawing/2014/main" id="{A9508AC7-C59C-B442-B3B4-24F299BEA07E}"/>
              </a:ext>
            </a:extLst>
          </p:cNvPr>
          <p:cNvCxnSpPr>
            <a:cxnSpLocks/>
          </p:cNvCxnSpPr>
          <p:nvPr/>
        </p:nvCxnSpPr>
        <p:spPr>
          <a:xfrm>
            <a:off x="2642344" y="2198779"/>
            <a:ext cx="1593480" cy="0"/>
          </a:xfrm>
          <a:prstGeom prst="line">
            <a:avLst/>
          </a:prstGeom>
          <a:ln>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F07FD36C-6004-C24F-93C0-87485DBF693D}"/>
              </a:ext>
            </a:extLst>
          </p:cNvPr>
          <p:cNvSpPr txBox="1"/>
          <p:nvPr/>
        </p:nvSpPr>
        <p:spPr>
          <a:xfrm>
            <a:off x="2575111" y="195856"/>
            <a:ext cx="1734671" cy="261610"/>
          </a:xfrm>
          <a:prstGeom prst="rect">
            <a:avLst/>
          </a:prstGeom>
          <a:solidFill>
            <a:srgbClr val="00B0F0"/>
          </a:solidFill>
        </p:spPr>
        <p:txBody>
          <a:bodyPr wrap="square" rtlCol="0">
            <a:spAutoFit/>
          </a:bodyPr>
          <a:lstStyle/>
          <a:p>
            <a:pPr algn="ctr"/>
            <a:r>
              <a:rPr lang="en-US" sz="1100" b="1" dirty="0">
                <a:solidFill>
                  <a:schemeClr val="bg1"/>
                </a:solidFill>
              </a:rPr>
              <a:t>Shipments</a:t>
            </a:r>
          </a:p>
        </p:txBody>
      </p:sp>
      <p:sp>
        <p:nvSpPr>
          <p:cNvPr id="13" name="TextBox 12">
            <a:extLst>
              <a:ext uri="{FF2B5EF4-FFF2-40B4-BE49-F238E27FC236}">
                <a16:creationId xmlns:a16="http://schemas.microsoft.com/office/drawing/2014/main" id="{65944FCA-7073-D744-A442-C9EDACC1E14B}"/>
              </a:ext>
            </a:extLst>
          </p:cNvPr>
          <p:cNvSpPr txBox="1"/>
          <p:nvPr/>
        </p:nvSpPr>
        <p:spPr>
          <a:xfrm>
            <a:off x="2575110" y="458329"/>
            <a:ext cx="1734671" cy="938719"/>
          </a:xfrm>
          <a:prstGeom prst="rect">
            <a:avLst/>
          </a:prstGeom>
          <a:solidFill>
            <a:schemeClr val="bg1">
              <a:lumMod val="85000"/>
            </a:schemeClr>
          </a:solidFill>
        </p:spPr>
        <p:txBody>
          <a:bodyPr wrap="square" rtlCol="0">
            <a:spAutoFit/>
          </a:bodyPr>
          <a:lstStyle/>
          <a:p>
            <a:pPr marL="182880"/>
            <a:endParaRPr lang="en-US" sz="1100" dirty="0">
              <a:solidFill>
                <a:srgbClr val="00B0F0"/>
              </a:solidFill>
            </a:endParaRPr>
          </a:p>
          <a:p>
            <a:pPr marL="182880"/>
            <a:endParaRPr lang="en-US" sz="1100" dirty="0">
              <a:solidFill>
                <a:srgbClr val="00B0F0"/>
              </a:solidFill>
            </a:endParaRPr>
          </a:p>
          <a:p>
            <a:pPr marL="182880"/>
            <a:endParaRPr lang="en-US" sz="1100" dirty="0">
              <a:solidFill>
                <a:srgbClr val="00B0F0"/>
              </a:solidFill>
            </a:endParaRPr>
          </a:p>
          <a:p>
            <a:pPr marL="182880"/>
            <a:r>
              <a:rPr lang="en-US" sz="1100" dirty="0">
                <a:solidFill>
                  <a:srgbClr val="00B0F0"/>
                </a:solidFill>
              </a:rPr>
              <a:t>date_shipped</a:t>
            </a:r>
          </a:p>
          <a:p>
            <a:pPr marL="182880"/>
            <a:r>
              <a:rPr lang="en-US" sz="1100" dirty="0">
                <a:solidFill>
                  <a:srgbClr val="00B0F0"/>
                </a:solidFill>
              </a:rPr>
              <a:t>state</a:t>
            </a:r>
          </a:p>
        </p:txBody>
      </p:sp>
      <p:sp>
        <p:nvSpPr>
          <p:cNvPr id="14" name="TextBox 13">
            <a:extLst>
              <a:ext uri="{FF2B5EF4-FFF2-40B4-BE49-F238E27FC236}">
                <a16:creationId xmlns:a16="http://schemas.microsoft.com/office/drawing/2014/main" id="{EA8CF38B-A4F5-BA44-8BE8-64C1249AFBFC}"/>
              </a:ext>
            </a:extLst>
          </p:cNvPr>
          <p:cNvSpPr txBox="1"/>
          <p:nvPr/>
        </p:nvSpPr>
        <p:spPr>
          <a:xfrm>
            <a:off x="2548213" y="482889"/>
            <a:ext cx="363071" cy="230832"/>
          </a:xfrm>
          <a:prstGeom prst="rect">
            <a:avLst/>
          </a:prstGeom>
          <a:noFill/>
        </p:spPr>
        <p:txBody>
          <a:bodyPr wrap="square" rtlCol="0">
            <a:spAutoFit/>
          </a:bodyPr>
          <a:lstStyle/>
          <a:p>
            <a:r>
              <a:rPr lang="en-US" sz="900" b="1" dirty="0"/>
              <a:t>PK</a:t>
            </a:r>
          </a:p>
        </p:txBody>
      </p:sp>
      <p:cxnSp>
        <p:nvCxnSpPr>
          <p:cNvPr id="15" name="Straight Connector 14">
            <a:extLst>
              <a:ext uri="{FF2B5EF4-FFF2-40B4-BE49-F238E27FC236}">
                <a16:creationId xmlns:a16="http://schemas.microsoft.com/office/drawing/2014/main" id="{51892238-EC77-824F-82DC-8C6089907412}"/>
              </a:ext>
            </a:extLst>
          </p:cNvPr>
          <p:cNvCxnSpPr>
            <a:cxnSpLocks/>
          </p:cNvCxnSpPr>
          <p:nvPr/>
        </p:nvCxnSpPr>
        <p:spPr>
          <a:xfrm>
            <a:off x="2642343" y="923854"/>
            <a:ext cx="1593480" cy="0"/>
          </a:xfrm>
          <a:prstGeom prst="line">
            <a:avLst/>
          </a:prstGeom>
          <a:ln>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2E03C621-1649-114F-97FF-3181C304DF21}"/>
              </a:ext>
            </a:extLst>
          </p:cNvPr>
          <p:cNvSpPr txBox="1"/>
          <p:nvPr/>
        </p:nvSpPr>
        <p:spPr>
          <a:xfrm>
            <a:off x="2575111" y="3041614"/>
            <a:ext cx="1734671" cy="261610"/>
          </a:xfrm>
          <a:prstGeom prst="rect">
            <a:avLst/>
          </a:prstGeom>
          <a:solidFill>
            <a:srgbClr val="00B0F0"/>
          </a:solidFill>
        </p:spPr>
        <p:txBody>
          <a:bodyPr wrap="square" rtlCol="0">
            <a:spAutoFit/>
          </a:bodyPr>
          <a:lstStyle/>
          <a:p>
            <a:pPr algn="ctr"/>
            <a:r>
              <a:rPr lang="en-US" sz="1100" b="1" dirty="0">
                <a:solidFill>
                  <a:schemeClr val="bg1"/>
                </a:solidFill>
              </a:rPr>
              <a:t>Customer Addresses</a:t>
            </a:r>
          </a:p>
        </p:txBody>
      </p:sp>
      <p:sp>
        <p:nvSpPr>
          <p:cNvPr id="17" name="TextBox 16">
            <a:extLst>
              <a:ext uri="{FF2B5EF4-FFF2-40B4-BE49-F238E27FC236}">
                <a16:creationId xmlns:a16="http://schemas.microsoft.com/office/drawing/2014/main" id="{EB80AD2B-B4E9-394B-BAC3-A58413C3943D}"/>
              </a:ext>
            </a:extLst>
          </p:cNvPr>
          <p:cNvSpPr txBox="1"/>
          <p:nvPr/>
        </p:nvSpPr>
        <p:spPr>
          <a:xfrm>
            <a:off x="2575110" y="3304087"/>
            <a:ext cx="1734671" cy="1277273"/>
          </a:xfrm>
          <a:prstGeom prst="rect">
            <a:avLst/>
          </a:prstGeom>
          <a:solidFill>
            <a:schemeClr val="bg1">
              <a:lumMod val="85000"/>
            </a:schemeClr>
          </a:solidFill>
        </p:spPr>
        <p:txBody>
          <a:bodyPr wrap="square" rtlCol="0">
            <a:spAutoFit/>
          </a:bodyPr>
          <a:lstStyle/>
          <a:p>
            <a:pPr marL="182880"/>
            <a:r>
              <a:rPr lang="en-US" sz="1100" dirty="0">
                <a:solidFill>
                  <a:srgbClr val="00B0F0"/>
                </a:solidFill>
              </a:rPr>
              <a:t>address_id</a:t>
            </a:r>
          </a:p>
          <a:p>
            <a:pPr marL="182880"/>
            <a:r>
              <a:rPr lang="en-US" sz="1100" dirty="0">
                <a:solidFill>
                  <a:srgbClr val="00B0F0"/>
                </a:solidFill>
              </a:rPr>
              <a:t>customer_id</a:t>
            </a:r>
          </a:p>
          <a:p>
            <a:pPr marL="182880"/>
            <a:endParaRPr lang="en-US" sz="1100" dirty="0">
              <a:solidFill>
                <a:srgbClr val="00B0F0"/>
              </a:solidFill>
            </a:endParaRPr>
          </a:p>
          <a:p>
            <a:pPr marL="182880"/>
            <a:r>
              <a:rPr lang="en-US" sz="1100" dirty="0">
                <a:solidFill>
                  <a:srgbClr val="00B0F0"/>
                </a:solidFill>
              </a:rPr>
              <a:t>label</a:t>
            </a:r>
          </a:p>
          <a:p>
            <a:pPr marL="182880"/>
            <a:r>
              <a:rPr lang="en-US" sz="1100" dirty="0">
                <a:solidFill>
                  <a:srgbClr val="00B0F0"/>
                </a:solidFill>
              </a:rPr>
              <a:t>street</a:t>
            </a:r>
          </a:p>
          <a:p>
            <a:pPr marL="182880"/>
            <a:r>
              <a:rPr lang="en-US" sz="1100" dirty="0">
                <a:solidFill>
                  <a:srgbClr val="00B0F0"/>
                </a:solidFill>
              </a:rPr>
              <a:t>City</a:t>
            </a:r>
          </a:p>
          <a:p>
            <a:pPr marL="182880"/>
            <a:r>
              <a:rPr lang="en-US" sz="1100" dirty="0">
                <a:solidFill>
                  <a:srgbClr val="00B0F0"/>
                </a:solidFill>
              </a:rPr>
              <a:t>Postal_code</a:t>
            </a:r>
          </a:p>
        </p:txBody>
      </p:sp>
      <p:sp>
        <p:nvSpPr>
          <p:cNvPr id="18" name="TextBox 17">
            <a:extLst>
              <a:ext uri="{FF2B5EF4-FFF2-40B4-BE49-F238E27FC236}">
                <a16:creationId xmlns:a16="http://schemas.microsoft.com/office/drawing/2014/main" id="{CA1C5CF5-FC6A-CA4A-A114-4EF7581B1CA4}"/>
              </a:ext>
            </a:extLst>
          </p:cNvPr>
          <p:cNvSpPr txBox="1"/>
          <p:nvPr/>
        </p:nvSpPr>
        <p:spPr>
          <a:xfrm>
            <a:off x="2548213" y="3328647"/>
            <a:ext cx="363071" cy="230832"/>
          </a:xfrm>
          <a:prstGeom prst="rect">
            <a:avLst/>
          </a:prstGeom>
          <a:noFill/>
        </p:spPr>
        <p:txBody>
          <a:bodyPr wrap="square" rtlCol="0">
            <a:spAutoFit/>
          </a:bodyPr>
          <a:lstStyle/>
          <a:p>
            <a:r>
              <a:rPr lang="en-US" sz="900" b="1" dirty="0"/>
              <a:t>PK</a:t>
            </a:r>
          </a:p>
        </p:txBody>
      </p:sp>
      <p:cxnSp>
        <p:nvCxnSpPr>
          <p:cNvPr id="19" name="Straight Connector 18">
            <a:extLst>
              <a:ext uri="{FF2B5EF4-FFF2-40B4-BE49-F238E27FC236}">
                <a16:creationId xmlns:a16="http://schemas.microsoft.com/office/drawing/2014/main" id="{CD64FBA8-3729-0A4E-8824-CB08FBC2F662}"/>
              </a:ext>
            </a:extLst>
          </p:cNvPr>
          <p:cNvCxnSpPr>
            <a:cxnSpLocks/>
          </p:cNvCxnSpPr>
          <p:nvPr/>
        </p:nvCxnSpPr>
        <p:spPr>
          <a:xfrm>
            <a:off x="2622167" y="3781191"/>
            <a:ext cx="1593480" cy="0"/>
          </a:xfrm>
          <a:prstGeom prst="line">
            <a:avLst/>
          </a:prstGeom>
          <a:ln>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sp>
        <p:nvSpPr>
          <p:cNvPr id="20" name="TextBox 19">
            <a:extLst>
              <a:ext uri="{FF2B5EF4-FFF2-40B4-BE49-F238E27FC236}">
                <a16:creationId xmlns:a16="http://schemas.microsoft.com/office/drawing/2014/main" id="{22E8F727-A098-F844-A331-DA3F4747CF96}"/>
              </a:ext>
            </a:extLst>
          </p:cNvPr>
          <p:cNvSpPr txBox="1"/>
          <p:nvPr/>
        </p:nvSpPr>
        <p:spPr>
          <a:xfrm>
            <a:off x="4959723" y="662244"/>
            <a:ext cx="1734671" cy="261610"/>
          </a:xfrm>
          <a:prstGeom prst="rect">
            <a:avLst/>
          </a:prstGeom>
          <a:solidFill>
            <a:srgbClr val="00B0F0"/>
          </a:solidFill>
        </p:spPr>
        <p:txBody>
          <a:bodyPr wrap="square" rtlCol="0">
            <a:spAutoFit/>
          </a:bodyPr>
          <a:lstStyle/>
          <a:p>
            <a:pPr algn="ctr"/>
            <a:r>
              <a:rPr lang="en-US" sz="1100" b="1" dirty="0">
                <a:solidFill>
                  <a:schemeClr val="bg1"/>
                </a:solidFill>
              </a:rPr>
              <a:t>Line_item</a:t>
            </a:r>
          </a:p>
        </p:txBody>
      </p:sp>
      <p:sp>
        <p:nvSpPr>
          <p:cNvPr id="21" name="TextBox 20">
            <a:extLst>
              <a:ext uri="{FF2B5EF4-FFF2-40B4-BE49-F238E27FC236}">
                <a16:creationId xmlns:a16="http://schemas.microsoft.com/office/drawing/2014/main" id="{9653220C-2DEF-1544-93D0-FAF5F1F65A48}"/>
              </a:ext>
            </a:extLst>
          </p:cNvPr>
          <p:cNvSpPr txBox="1"/>
          <p:nvPr/>
        </p:nvSpPr>
        <p:spPr>
          <a:xfrm>
            <a:off x="4959722" y="924717"/>
            <a:ext cx="1734671" cy="1107996"/>
          </a:xfrm>
          <a:prstGeom prst="rect">
            <a:avLst/>
          </a:prstGeom>
          <a:solidFill>
            <a:schemeClr val="bg1">
              <a:lumMod val="85000"/>
            </a:schemeClr>
          </a:solidFill>
        </p:spPr>
        <p:txBody>
          <a:bodyPr wrap="square" rtlCol="0">
            <a:spAutoFit/>
          </a:bodyPr>
          <a:lstStyle/>
          <a:p>
            <a:pPr marL="182880"/>
            <a:endParaRPr lang="en-US" sz="1100" dirty="0">
              <a:solidFill>
                <a:srgbClr val="00B0F0"/>
              </a:solidFill>
            </a:endParaRPr>
          </a:p>
          <a:p>
            <a:pPr marL="182880"/>
            <a:r>
              <a:rPr lang="en-US" sz="1100" dirty="0">
                <a:solidFill>
                  <a:srgbClr val="00B0F0"/>
                </a:solidFill>
              </a:rPr>
              <a:t>order_id</a:t>
            </a:r>
          </a:p>
          <a:p>
            <a:pPr marL="182880"/>
            <a:endParaRPr lang="en-US" sz="1100" dirty="0">
              <a:solidFill>
                <a:srgbClr val="00B0F0"/>
              </a:solidFill>
            </a:endParaRPr>
          </a:p>
          <a:p>
            <a:pPr marL="182880"/>
            <a:r>
              <a:rPr lang="en-US" sz="1100" dirty="0">
                <a:solidFill>
                  <a:srgbClr val="00B0F0"/>
                </a:solidFill>
              </a:rPr>
              <a:t>shipment_id</a:t>
            </a:r>
          </a:p>
          <a:p>
            <a:pPr marL="182880"/>
            <a:endParaRPr lang="en-US" sz="1100" dirty="0">
              <a:solidFill>
                <a:srgbClr val="00B0F0"/>
              </a:solidFill>
            </a:endParaRPr>
          </a:p>
          <a:p>
            <a:pPr marL="182880"/>
            <a:r>
              <a:rPr lang="en-US" sz="1100" dirty="0">
                <a:solidFill>
                  <a:srgbClr val="00B0F0"/>
                </a:solidFill>
              </a:rPr>
              <a:t>cost</a:t>
            </a:r>
          </a:p>
        </p:txBody>
      </p:sp>
      <p:sp>
        <p:nvSpPr>
          <p:cNvPr id="22" name="TextBox 21">
            <a:extLst>
              <a:ext uri="{FF2B5EF4-FFF2-40B4-BE49-F238E27FC236}">
                <a16:creationId xmlns:a16="http://schemas.microsoft.com/office/drawing/2014/main" id="{38157B89-7409-2345-AA0A-C2A2556AADBE}"/>
              </a:ext>
            </a:extLst>
          </p:cNvPr>
          <p:cNvSpPr txBox="1"/>
          <p:nvPr/>
        </p:nvSpPr>
        <p:spPr>
          <a:xfrm>
            <a:off x="4932825" y="949277"/>
            <a:ext cx="363071" cy="230832"/>
          </a:xfrm>
          <a:prstGeom prst="rect">
            <a:avLst/>
          </a:prstGeom>
          <a:noFill/>
        </p:spPr>
        <p:txBody>
          <a:bodyPr wrap="square" rtlCol="0">
            <a:spAutoFit/>
          </a:bodyPr>
          <a:lstStyle/>
          <a:p>
            <a:r>
              <a:rPr lang="en-US" sz="900" b="1" dirty="0"/>
              <a:t>PK</a:t>
            </a:r>
          </a:p>
        </p:txBody>
      </p:sp>
      <p:cxnSp>
        <p:nvCxnSpPr>
          <p:cNvPr id="23" name="Straight Connector 22">
            <a:extLst>
              <a:ext uri="{FF2B5EF4-FFF2-40B4-BE49-F238E27FC236}">
                <a16:creationId xmlns:a16="http://schemas.microsoft.com/office/drawing/2014/main" id="{CFCE4BC0-ED2E-4F49-B751-85B4BF2FE956}"/>
              </a:ext>
            </a:extLst>
          </p:cNvPr>
          <p:cNvCxnSpPr>
            <a:cxnSpLocks/>
          </p:cNvCxnSpPr>
          <p:nvPr/>
        </p:nvCxnSpPr>
        <p:spPr>
          <a:xfrm>
            <a:off x="5026955" y="1732631"/>
            <a:ext cx="1593480" cy="0"/>
          </a:xfrm>
          <a:prstGeom prst="line">
            <a:avLst/>
          </a:prstGeom>
          <a:ln>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sp>
        <p:nvSpPr>
          <p:cNvPr id="24" name="TextBox 23">
            <a:extLst>
              <a:ext uri="{FF2B5EF4-FFF2-40B4-BE49-F238E27FC236}">
                <a16:creationId xmlns:a16="http://schemas.microsoft.com/office/drawing/2014/main" id="{4F279BDB-F82D-DC42-84DA-4A3818E440FB}"/>
              </a:ext>
            </a:extLst>
          </p:cNvPr>
          <p:cNvSpPr txBox="1"/>
          <p:nvPr/>
        </p:nvSpPr>
        <p:spPr>
          <a:xfrm>
            <a:off x="4959723" y="2550919"/>
            <a:ext cx="1734671" cy="261610"/>
          </a:xfrm>
          <a:prstGeom prst="rect">
            <a:avLst/>
          </a:prstGeom>
          <a:solidFill>
            <a:srgbClr val="00B0F0"/>
          </a:solidFill>
        </p:spPr>
        <p:txBody>
          <a:bodyPr wrap="square" rtlCol="0">
            <a:spAutoFit/>
          </a:bodyPr>
          <a:lstStyle/>
          <a:p>
            <a:pPr algn="ctr"/>
            <a:r>
              <a:rPr lang="en-US" sz="1100" b="1" dirty="0">
                <a:solidFill>
                  <a:schemeClr val="bg1"/>
                </a:solidFill>
              </a:rPr>
              <a:t>Order</a:t>
            </a:r>
          </a:p>
        </p:txBody>
      </p:sp>
      <p:sp>
        <p:nvSpPr>
          <p:cNvPr id="25" name="TextBox 24">
            <a:extLst>
              <a:ext uri="{FF2B5EF4-FFF2-40B4-BE49-F238E27FC236}">
                <a16:creationId xmlns:a16="http://schemas.microsoft.com/office/drawing/2014/main" id="{62CA299D-FED2-B941-B9E1-1BD6C551BD48}"/>
              </a:ext>
            </a:extLst>
          </p:cNvPr>
          <p:cNvSpPr txBox="1"/>
          <p:nvPr/>
        </p:nvSpPr>
        <p:spPr>
          <a:xfrm>
            <a:off x="4959722" y="2813392"/>
            <a:ext cx="1734671" cy="1615827"/>
          </a:xfrm>
          <a:prstGeom prst="rect">
            <a:avLst/>
          </a:prstGeom>
          <a:solidFill>
            <a:schemeClr val="bg1">
              <a:lumMod val="85000"/>
            </a:schemeClr>
          </a:solidFill>
        </p:spPr>
        <p:txBody>
          <a:bodyPr wrap="square" rtlCol="0">
            <a:spAutoFit/>
          </a:bodyPr>
          <a:lstStyle/>
          <a:p>
            <a:pPr marL="182880"/>
            <a:endParaRPr lang="en-US" sz="1100" dirty="0">
              <a:solidFill>
                <a:srgbClr val="00B0F0"/>
              </a:solidFill>
            </a:endParaRPr>
          </a:p>
          <a:p>
            <a:pPr marL="182880"/>
            <a:r>
              <a:rPr lang="en-US" sz="1100" dirty="0">
                <a:solidFill>
                  <a:srgbClr val="00B0F0"/>
                </a:solidFill>
              </a:rPr>
              <a:t>customer_id</a:t>
            </a:r>
          </a:p>
          <a:p>
            <a:pPr marL="182880"/>
            <a:endParaRPr lang="en-US" sz="1100" dirty="0">
              <a:solidFill>
                <a:srgbClr val="00B0F0"/>
              </a:solidFill>
            </a:endParaRPr>
          </a:p>
          <a:p>
            <a:pPr marL="182880"/>
            <a:r>
              <a:rPr lang="en-US" sz="1100" dirty="0">
                <a:solidFill>
                  <a:srgbClr val="00B0F0"/>
                </a:solidFill>
              </a:rPr>
              <a:t>time_ordered</a:t>
            </a:r>
          </a:p>
          <a:p>
            <a:pPr marL="182880"/>
            <a:r>
              <a:rPr lang="en-US" sz="1100" dirty="0">
                <a:solidFill>
                  <a:srgbClr val="00B0F0"/>
                </a:solidFill>
              </a:rPr>
              <a:t>complete</a:t>
            </a:r>
          </a:p>
          <a:p>
            <a:pPr marL="182880"/>
            <a:r>
              <a:rPr lang="en-US" sz="1100" dirty="0">
                <a:solidFill>
                  <a:srgbClr val="00B0F0"/>
                </a:solidFill>
              </a:rPr>
              <a:t>ship_date</a:t>
            </a:r>
          </a:p>
          <a:p>
            <a:pPr marL="182880"/>
            <a:r>
              <a:rPr lang="en-US" sz="1100" dirty="0">
                <a:solidFill>
                  <a:srgbClr val="00B0F0"/>
                </a:solidFill>
              </a:rPr>
              <a:t>order_total</a:t>
            </a:r>
          </a:p>
          <a:p>
            <a:pPr marL="182880"/>
            <a:r>
              <a:rPr lang="en-US" sz="1100" dirty="0">
                <a:solidFill>
                  <a:srgbClr val="00B0F0"/>
                </a:solidFill>
              </a:rPr>
              <a:t>tax</a:t>
            </a:r>
          </a:p>
          <a:p>
            <a:pPr marL="182880"/>
            <a:r>
              <a:rPr lang="en-US" sz="1100" dirty="0">
                <a:solidFill>
                  <a:srgbClr val="00B0F0"/>
                </a:solidFill>
              </a:rPr>
              <a:t>shipping</a:t>
            </a:r>
          </a:p>
        </p:txBody>
      </p:sp>
      <p:sp>
        <p:nvSpPr>
          <p:cNvPr id="26" name="TextBox 25">
            <a:extLst>
              <a:ext uri="{FF2B5EF4-FFF2-40B4-BE49-F238E27FC236}">
                <a16:creationId xmlns:a16="http://schemas.microsoft.com/office/drawing/2014/main" id="{BE8914B1-A9EA-524B-A9D8-D89F0ED56CEC}"/>
              </a:ext>
            </a:extLst>
          </p:cNvPr>
          <p:cNvSpPr txBox="1"/>
          <p:nvPr/>
        </p:nvSpPr>
        <p:spPr>
          <a:xfrm>
            <a:off x="4932825" y="2837952"/>
            <a:ext cx="363071" cy="230832"/>
          </a:xfrm>
          <a:prstGeom prst="rect">
            <a:avLst/>
          </a:prstGeom>
          <a:noFill/>
        </p:spPr>
        <p:txBody>
          <a:bodyPr wrap="square" rtlCol="0">
            <a:spAutoFit/>
          </a:bodyPr>
          <a:lstStyle/>
          <a:p>
            <a:r>
              <a:rPr lang="en-US" sz="900" b="1" dirty="0"/>
              <a:t>PK</a:t>
            </a:r>
          </a:p>
        </p:txBody>
      </p:sp>
      <p:cxnSp>
        <p:nvCxnSpPr>
          <p:cNvPr id="27" name="Straight Connector 26">
            <a:extLst>
              <a:ext uri="{FF2B5EF4-FFF2-40B4-BE49-F238E27FC236}">
                <a16:creationId xmlns:a16="http://schemas.microsoft.com/office/drawing/2014/main" id="{00368CCF-EEAE-3B4F-B710-C1DD4F80D86B}"/>
              </a:ext>
            </a:extLst>
          </p:cNvPr>
          <p:cNvCxnSpPr>
            <a:cxnSpLocks/>
          </p:cNvCxnSpPr>
          <p:nvPr/>
        </p:nvCxnSpPr>
        <p:spPr>
          <a:xfrm>
            <a:off x="5026955" y="3251034"/>
            <a:ext cx="1593480" cy="0"/>
          </a:xfrm>
          <a:prstGeom prst="line">
            <a:avLst/>
          </a:prstGeom>
          <a:ln>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sp>
        <p:nvSpPr>
          <p:cNvPr id="28" name="TextBox 27">
            <a:extLst>
              <a:ext uri="{FF2B5EF4-FFF2-40B4-BE49-F238E27FC236}">
                <a16:creationId xmlns:a16="http://schemas.microsoft.com/office/drawing/2014/main" id="{BB1411EB-9A9D-BB41-98B9-11269B01446F}"/>
              </a:ext>
            </a:extLst>
          </p:cNvPr>
          <p:cNvSpPr txBox="1"/>
          <p:nvPr/>
        </p:nvSpPr>
        <p:spPr>
          <a:xfrm>
            <a:off x="7110274" y="1601826"/>
            <a:ext cx="1734671" cy="261610"/>
          </a:xfrm>
          <a:prstGeom prst="rect">
            <a:avLst/>
          </a:prstGeom>
          <a:solidFill>
            <a:srgbClr val="00B0F0"/>
          </a:solidFill>
        </p:spPr>
        <p:txBody>
          <a:bodyPr wrap="square" rtlCol="0">
            <a:spAutoFit/>
          </a:bodyPr>
          <a:lstStyle/>
          <a:p>
            <a:pPr algn="ctr"/>
            <a:r>
              <a:rPr lang="en-US" sz="1100" b="1" dirty="0">
                <a:solidFill>
                  <a:schemeClr val="bg1"/>
                </a:solidFill>
              </a:rPr>
              <a:t>Products</a:t>
            </a:r>
          </a:p>
        </p:txBody>
      </p:sp>
      <p:sp>
        <p:nvSpPr>
          <p:cNvPr id="29" name="TextBox 28">
            <a:extLst>
              <a:ext uri="{FF2B5EF4-FFF2-40B4-BE49-F238E27FC236}">
                <a16:creationId xmlns:a16="http://schemas.microsoft.com/office/drawing/2014/main" id="{D9850BEB-0D73-6C4A-97DD-24FF183E5A07}"/>
              </a:ext>
            </a:extLst>
          </p:cNvPr>
          <p:cNvSpPr txBox="1"/>
          <p:nvPr/>
        </p:nvSpPr>
        <p:spPr>
          <a:xfrm>
            <a:off x="7110273" y="1864299"/>
            <a:ext cx="1734671" cy="1107996"/>
          </a:xfrm>
          <a:prstGeom prst="rect">
            <a:avLst/>
          </a:prstGeom>
          <a:solidFill>
            <a:schemeClr val="bg1">
              <a:lumMod val="85000"/>
            </a:schemeClr>
          </a:solidFill>
        </p:spPr>
        <p:txBody>
          <a:bodyPr wrap="square" rtlCol="0">
            <a:spAutoFit/>
          </a:bodyPr>
          <a:lstStyle/>
          <a:p>
            <a:pPr marL="182880"/>
            <a:r>
              <a:rPr lang="en-US" sz="1100" dirty="0">
                <a:solidFill>
                  <a:srgbClr val="00B0F0"/>
                </a:solidFill>
              </a:rPr>
              <a:t>product_id</a:t>
            </a:r>
          </a:p>
          <a:p>
            <a:pPr marL="182880"/>
            <a:endParaRPr lang="en-US" sz="1100" dirty="0">
              <a:solidFill>
                <a:srgbClr val="00B0F0"/>
              </a:solidFill>
            </a:endParaRPr>
          </a:p>
          <a:p>
            <a:pPr marL="182880"/>
            <a:r>
              <a:rPr lang="en-US" sz="1100" dirty="0">
                <a:solidFill>
                  <a:srgbClr val="00B0F0"/>
                </a:solidFill>
              </a:rPr>
              <a:t>sku</a:t>
            </a:r>
          </a:p>
          <a:p>
            <a:pPr marL="182880"/>
            <a:r>
              <a:rPr lang="en-US" sz="1100" dirty="0">
                <a:solidFill>
                  <a:srgbClr val="00B0F0"/>
                </a:solidFill>
              </a:rPr>
              <a:t>inventory</a:t>
            </a:r>
          </a:p>
          <a:p>
            <a:pPr marL="182880"/>
            <a:r>
              <a:rPr lang="en-US" sz="1100" dirty="0">
                <a:solidFill>
                  <a:srgbClr val="00B0F0"/>
                </a:solidFill>
              </a:rPr>
              <a:t>name</a:t>
            </a:r>
          </a:p>
          <a:p>
            <a:pPr marL="182880"/>
            <a:r>
              <a:rPr lang="en-US" sz="1100" dirty="0">
                <a:solidFill>
                  <a:srgbClr val="00B0F0"/>
                </a:solidFill>
              </a:rPr>
              <a:t>description</a:t>
            </a:r>
          </a:p>
        </p:txBody>
      </p:sp>
      <p:sp>
        <p:nvSpPr>
          <p:cNvPr id="30" name="TextBox 29">
            <a:extLst>
              <a:ext uri="{FF2B5EF4-FFF2-40B4-BE49-F238E27FC236}">
                <a16:creationId xmlns:a16="http://schemas.microsoft.com/office/drawing/2014/main" id="{6C2E3427-DFAF-A042-BC2B-A44D4BF5A974}"/>
              </a:ext>
            </a:extLst>
          </p:cNvPr>
          <p:cNvSpPr txBox="1"/>
          <p:nvPr/>
        </p:nvSpPr>
        <p:spPr>
          <a:xfrm>
            <a:off x="7083376" y="1888859"/>
            <a:ext cx="363071" cy="230832"/>
          </a:xfrm>
          <a:prstGeom prst="rect">
            <a:avLst/>
          </a:prstGeom>
          <a:noFill/>
        </p:spPr>
        <p:txBody>
          <a:bodyPr wrap="square" rtlCol="0">
            <a:spAutoFit/>
          </a:bodyPr>
          <a:lstStyle/>
          <a:p>
            <a:r>
              <a:rPr lang="en-US" sz="900" b="1" dirty="0"/>
              <a:t>PK</a:t>
            </a:r>
          </a:p>
        </p:txBody>
      </p:sp>
      <p:cxnSp>
        <p:nvCxnSpPr>
          <p:cNvPr id="31" name="Straight Connector 30">
            <a:extLst>
              <a:ext uri="{FF2B5EF4-FFF2-40B4-BE49-F238E27FC236}">
                <a16:creationId xmlns:a16="http://schemas.microsoft.com/office/drawing/2014/main" id="{4761F49C-D6D7-0B44-85DB-5CF07CA0C704}"/>
              </a:ext>
            </a:extLst>
          </p:cNvPr>
          <p:cNvCxnSpPr>
            <a:cxnSpLocks/>
          </p:cNvCxnSpPr>
          <p:nvPr/>
        </p:nvCxnSpPr>
        <p:spPr>
          <a:xfrm>
            <a:off x="7177506" y="2180918"/>
            <a:ext cx="1593480" cy="0"/>
          </a:xfrm>
          <a:prstGeom prst="line">
            <a:avLst/>
          </a:prstGeom>
          <a:ln>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sp>
        <p:nvSpPr>
          <p:cNvPr id="32" name="TextBox 31">
            <a:extLst>
              <a:ext uri="{FF2B5EF4-FFF2-40B4-BE49-F238E27FC236}">
                <a16:creationId xmlns:a16="http://schemas.microsoft.com/office/drawing/2014/main" id="{F247ECA7-700D-9742-A4AB-CDBD79378169}"/>
              </a:ext>
            </a:extLst>
          </p:cNvPr>
          <p:cNvSpPr txBox="1"/>
          <p:nvPr/>
        </p:nvSpPr>
        <p:spPr>
          <a:xfrm>
            <a:off x="2548213" y="640675"/>
            <a:ext cx="363071" cy="230832"/>
          </a:xfrm>
          <a:prstGeom prst="rect">
            <a:avLst/>
          </a:prstGeom>
          <a:noFill/>
        </p:spPr>
        <p:txBody>
          <a:bodyPr wrap="square" rtlCol="0">
            <a:spAutoFit/>
          </a:bodyPr>
          <a:lstStyle/>
          <a:p>
            <a:r>
              <a:rPr lang="en-US" sz="900" b="1" dirty="0"/>
              <a:t>FK</a:t>
            </a:r>
          </a:p>
        </p:txBody>
      </p:sp>
      <p:sp>
        <p:nvSpPr>
          <p:cNvPr id="33" name="TextBox 32">
            <a:extLst>
              <a:ext uri="{FF2B5EF4-FFF2-40B4-BE49-F238E27FC236}">
                <a16:creationId xmlns:a16="http://schemas.microsoft.com/office/drawing/2014/main" id="{08E7E3A0-0C71-A443-8798-0CD4B5B702E9}"/>
              </a:ext>
            </a:extLst>
          </p:cNvPr>
          <p:cNvSpPr txBox="1"/>
          <p:nvPr/>
        </p:nvSpPr>
        <p:spPr>
          <a:xfrm>
            <a:off x="2548213" y="3494954"/>
            <a:ext cx="363071" cy="230832"/>
          </a:xfrm>
          <a:prstGeom prst="rect">
            <a:avLst/>
          </a:prstGeom>
          <a:noFill/>
        </p:spPr>
        <p:txBody>
          <a:bodyPr wrap="square" rtlCol="0">
            <a:spAutoFit/>
          </a:bodyPr>
          <a:lstStyle/>
          <a:p>
            <a:r>
              <a:rPr lang="en-US" sz="900" b="1" dirty="0"/>
              <a:t>FK</a:t>
            </a:r>
          </a:p>
        </p:txBody>
      </p:sp>
      <p:sp>
        <p:nvSpPr>
          <p:cNvPr id="34" name="TextBox 33">
            <a:extLst>
              <a:ext uri="{FF2B5EF4-FFF2-40B4-BE49-F238E27FC236}">
                <a16:creationId xmlns:a16="http://schemas.microsoft.com/office/drawing/2014/main" id="{BC0D2AEA-60DD-744D-9574-662CD38AF7D8}"/>
              </a:ext>
            </a:extLst>
          </p:cNvPr>
          <p:cNvSpPr txBox="1"/>
          <p:nvPr/>
        </p:nvSpPr>
        <p:spPr>
          <a:xfrm>
            <a:off x="4932825" y="1109145"/>
            <a:ext cx="363071" cy="230832"/>
          </a:xfrm>
          <a:prstGeom prst="rect">
            <a:avLst/>
          </a:prstGeom>
          <a:noFill/>
        </p:spPr>
        <p:txBody>
          <a:bodyPr wrap="square" rtlCol="0">
            <a:spAutoFit/>
          </a:bodyPr>
          <a:lstStyle/>
          <a:p>
            <a:r>
              <a:rPr lang="en-US" sz="900" b="1" dirty="0"/>
              <a:t>FK</a:t>
            </a:r>
          </a:p>
        </p:txBody>
      </p:sp>
      <p:sp>
        <p:nvSpPr>
          <p:cNvPr id="35" name="TextBox 34">
            <a:extLst>
              <a:ext uri="{FF2B5EF4-FFF2-40B4-BE49-F238E27FC236}">
                <a16:creationId xmlns:a16="http://schemas.microsoft.com/office/drawing/2014/main" id="{BA3A3774-B438-4E40-93D9-B2C30EF2FE8A}"/>
              </a:ext>
            </a:extLst>
          </p:cNvPr>
          <p:cNvSpPr txBox="1"/>
          <p:nvPr/>
        </p:nvSpPr>
        <p:spPr>
          <a:xfrm>
            <a:off x="4932825" y="1272922"/>
            <a:ext cx="363071" cy="230832"/>
          </a:xfrm>
          <a:prstGeom prst="rect">
            <a:avLst/>
          </a:prstGeom>
          <a:noFill/>
        </p:spPr>
        <p:txBody>
          <a:bodyPr wrap="square" rtlCol="0">
            <a:spAutoFit/>
          </a:bodyPr>
          <a:lstStyle/>
          <a:p>
            <a:r>
              <a:rPr lang="en-US" sz="900" b="1" dirty="0"/>
              <a:t>FK</a:t>
            </a:r>
          </a:p>
        </p:txBody>
      </p:sp>
      <p:sp>
        <p:nvSpPr>
          <p:cNvPr id="36" name="TextBox 35">
            <a:extLst>
              <a:ext uri="{FF2B5EF4-FFF2-40B4-BE49-F238E27FC236}">
                <a16:creationId xmlns:a16="http://schemas.microsoft.com/office/drawing/2014/main" id="{F754D5E0-55E9-FE42-992F-D1D26C5E69B3}"/>
              </a:ext>
            </a:extLst>
          </p:cNvPr>
          <p:cNvSpPr txBox="1"/>
          <p:nvPr/>
        </p:nvSpPr>
        <p:spPr>
          <a:xfrm>
            <a:off x="4932824" y="1439164"/>
            <a:ext cx="363071" cy="230832"/>
          </a:xfrm>
          <a:prstGeom prst="rect">
            <a:avLst/>
          </a:prstGeom>
          <a:noFill/>
        </p:spPr>
        <p:txBody>
          <a:bodyPr wrap="square" rtlCol="0">
            <a:spAutoFit/>
          </a:bodyPr>
          <a:lstStyle/>
          <a:p>
            <a:r>
              <a:rPr lang="en-US" sz="900" b="1" dirty="0"/>
              <a:t>FK</a:t>
            </a:r>
          </a:p>
        </p:txBody>
      </p:sp>
      <p:sp>
        <p:nvSpPr>
          <p:cNvPr id="37" name="TextBox 36">
            <a:extLst>
              <a:ext uri="{FF2B5EF4-FFF2-40B4-BE49-F238E27FC236}">
                <a16:creationId xmlns:a16="http://schemas.microsoft.com/office/drawing/2014/main" id="{4064D2AD-DE6E-1143-8C89-5CC64718E501}"/>
              </a:ext>
            </a:extLst>
          </p:cNvPr>
          <p:cNvSpPr txBox="1"/>
          <p:nvPr/>
        </p:nvSpPr>
        <p:spPr>
          <a:xfrm>
            <a:off x="4932824" y="2994779"/>
            <a:ext cx="363071" cy="230832"/>
          </a:xfrm>
          <a:prstGeom prst="rect">
            <a:avLst/>
          </a:prstGeom>
          <a:noFill/>
        </p:spPr>
        <p:txBody>
          <a:bodyPr wrap="square" rtlCol="0">
            <a:spAutoFit/>
          </a:bodyPr>
          <a:lstStyle/>
          <a:p>
            <a:r>
              <a:rPr lang="en-US" sz="900" b="1" dirty="0"/>
              <a:t>FK</a:t>
            </a:r>
          </a:p>
        </p:txBody>
      </p:sp>
      <p:cxnSp>
        <p:nvCxnSpPr>
          <p:cNvPr id="39" name="Elbow Connector 38">
            <a:extLst>
              <a:ext uri="{FF2B5EF4-FFF2-40B4-BE49-F238E27FC236}">
                <a16:creationId xmlns:a16="http://schemas.microsoft.com/office/drawing/2014/main" id="{0E826A60-403A-A84D-BD7F-40167A10F19F}"/>
              </a:ext>
            </a:extLst>
          </p:cNvPr>
          <p:cNvCxnSpPr>
            <a:stCxn id="8" idx="1"/>
            <a:endCxn id="33" idx="1"/>
          </p:cNvCxnSpPr>
          <p:nvPr/>
        </p:nvCxnSpPr>
        <p:spPr>
          <a:xfrm rot="10800000" flipV="1">
            <a:off x="2548214" y="2022136"/>
            <a:ext cx="1" cy="1588234"/>
          </a:xfrm>
          <a:prstGeom prst="bentConnector3">
            <a:avLst>
              <a:gd name="adj1" fmla="val 22860100000"/>
            </a:avLst>
          </a:prstGeom>
          <a:ln cap="rnd">
            <a:headEnd type="oval"/>
            <a:tailEnd type="oval"/>
          </a:ln>
        </p:spPr>
        <p:style>
          <a:lnRef idx="1">
            <a:schemeClr val="accent2"/>
          </a:lnRef>
          <a:fillRef idx="0">
            <a:schemeClr val="accent2"/>
          </a:fillRef>
          <a:effectRef idx="0">
            <a:schemeClr val="accent2"/>
          </a:effectRef>
          <a:fontRef idx="minor">
            <a:schemeClr val="tx1"/>
          </a:fontRef>
        </p:style>
      </p:cxnSp>
      <p:sp>
        <p:nvSpPr>
          <p:cNvPr id="64" name="TextBox 63">
            <a:extLst>
              <a:ext uri="{FF2B5EF4-FFF2-40B4-BE49-F238E27FC236}">
                <a16:creationId xmlns:a16="http://schemas.microsoft.com/office/drawing/2014/main" id="{08FD1417-99DE-4342-A740-B6D93B4A74DD}"/>
              </a:ext>
            </a:extLst>
          </p:cNvPr>
          <p:cNvSpPr txBox="1"/>
          <p:nvPr/>
        </p:nvSpPr>
        <p:spPr>
          <a:xfrm>
            <a:off x="2571931" y="1877207"/>
            <a:ext cx="1737850" cy="261610"/>
          </a:xfrm>
          <a:prstGeom prst="rect">
            <a:avLst/>
          </a:prstGeom>
          <a:noFill/>
        </p:spPr>
        <p:txBody>
          <a:bodyPr wrap="square" rtlCol="0">
            <a:spAutoFit/>
          </a:bodyPr>
          <a:lstStyle/>
          <a:p>
            <a:pPr marL="182880"/>
            <a:r>
              <a:rPr lang="en-US" sz="1100" dirty="0">
                <a:solidFill>
                  <a:srgbClr val="00B0F0"/>
                </a:solidFill>
              </a:rPr>
              <a:t>customer_id</a:t>
            </a:r>
          </a:p>
        </p:txBody>
      </p:sp>
      <p:cxnSp>
        <p:nvCxnSpPr>
          <p:cNvPr id="65" name="Elbow Connector 64">
            <a:extLst>
              <a:ext uri="{FF2B5EF4-FFF2-40B4-BE49-F238E27FC236}">
                <a16:creationId xmlns:a16="http://schemas.microsoft.com/office/drawing/2014/main" id="{10BE2AD2-B94B-D948-A531-C688626A0164}"/>
              </a:ext>
            </a:extLst>
          </p:cNvPr>
          <p:cNvCxnSpPr>
            <a:cxnSpLocks/>
            <a:stCxn id="64" idx="3"/>
            <a:endCxn id="37" idx="1"/>
          </p:cNvCxnSpPr>
          <p:nvPr/>
        </p:nvCxnSpPr>
        <p:spPr>
          <a:xfrm>
            <a:off x="4309781" y="2008012"/>
            <a:ext cx="623043" cy="1102183"/>
          </a:xfrm>
          <a:prstGeom prst="bentConnector3">
            <a:avLst>
              <a:gd name="adj1" fmla="val 50000"/>
            </a:avLst>
          </a:prstGeom>
          <a:ln cap="rnd">
            <a:headEnd type="oval"/>
            <a:tailEnd type="oval"/>
          </a:ln>
        </p:spPr>
        <p:style>
          <a:lnRef idx="1">
            <a:schemeClr val="accent2"/>
          </a:lnRef>
          <a:fillRef idx="0">
            <a:schemeClr val="accent2"/>
          </a:fillRef>
          <a:effectRef idx="0">
            <a:schemeClr val="accent2"/>
          </a:effectRef>
          <a:fontRef idx="minor">
            <a:schemeClr val="tx1"/>
          </a:fontRef>
        </p:style>
      </p:cxnSp>
      <p:sp>
        <p:nvSpPr>
          <p:cNvPr id="68" name="TextBox 67">
            <a:extLst>
              <a:ext uri="{FF2B5EF4-FFF2-40B4-BE49-F238E27FC236}">
                <a16:creationId xmlns:a16="http://schemas.microsoft.com/office/drawing/2014/main" id="{0FC534BE-13AB-D94E-98F5-F6E94245FC61}"/>
              </a:ext>
            </a:extLst>
          </p:cNvPr>
          <p:cNvSpPr txBox="1"/>
          <p:nvPr/>
        </p:nvSpPr>
        <p:spPr>
          <a:xfrm>
            <a:off x="2571931" y="627955"/>
            <a:ext cx="1737850" cy="261610"/>
          </a:xfrm>
          <a:prstGeom prst="rect">
            <a:avLst/>
          </a:prstGeom>
          <a:noFill/>
        </p:spPr>
        <p:txBody>
          <a:bodyPr wrap="square" rtlCol="0">
            <a:spAutoFit/>
          </a:bodyPr>
          <a:lstStyle/>
          <a:p>
            <a:pPr marL="182880"/>
            <a:r>
              <a:rPr lang="en-US" sz="1100" dirty="0">
                <a:solidFill>
                  <a:srgbClr val="00B0F0"/>
                </a:solidFill>
              </a:rPr>
              <a:t>order_id</a:t>
            </a:r>
          </a:p>
        </p:txBody>
      </p:sp>
      <p:cxnSp>
        <p:nvCxnSpPr>
          <p:cNvPr id="69" name="Elbow Connector 68">
            <a:extLst>
              <a:ext uri="{FF2B5EF4-FFF2-40B4-BE49-F238E27FC236}">
                <a16:creationId xmlns:a16="http://schemas.microsoft.com/office/drawing/2014/main" id="{5C257E23-2A45-D54C-BA9D-9D72C511E3E4}"/>
              </a:ext>
            </a:extLst>
          </p:cNvPr>
          <p:cNvCxnSpPr>
            <a:cxnSpLocks/>
            <a:stCxn id="68" idx="3"/>
            <a:endCxn id="26" idx="1"/>
          </p:cNvCxnSpPr>
          <p:nvPr/>
        </p:nvCxnSpPr>
        <p:spPr>
          <a:xfrm>
            <a:off x="4309781" y="758760"/>
            <a:ext cx="623044" cy="2194608"/>
          </a:xfrm>
          <a:prstGeom prst="bentConnector3">
            <a:avLst>
              <a:gd name="adj1" fmla="val 65586"/>
            </a:avLst>
          </a:prstGeom>
          <a:ln cap="rnd">
            <a:headEnd type="oval"/>
            <a:tailEnd type="oval"/>
          </a:ln>
        </p:spPr>
        <p:style>
          <a:lnRef idx="1">
            <a:schemeClr val="accent2"/>
          </a:lnRef>
          <a:fillRef idx="0">
            <a:schemeClr val="accent2"/>
          </a:fillRef>
          <a:effectRef idx="0">
            <a:schemeClr val="accent2"/>
          </a:effectRef>
          <a:fontRef idx="minor">
            <a:schemeClr val="tx1"/>
          </a:fontRef>
        </p:style>
      </p:cxnSp>
      <p:sp>
        <p:nvSpPr>
          <p:cNvPr id="73" name="TextBox 72">
            <a:extLst>
              <a:ext uri="{FF2B5EF4-FFF2-40B4-BE49-F238E27FC236}">
                <a16:creationId xmlns:a16="http://schemas.microsoft.com/office/drawing/2014/main" id="{B1984ED3-AB51-C24C-A13B-68188D768C84}"/>
              </a:ext>
            </a:extLst>
          </p:cNvPr>
          <p:cNvSpPr txBox="1"/>
          <p:nvPr/>
        </p:nvSpPr>
        <p:spPr>
          <a:xfrm>
            <a:off x="2570158" y="467500"/>
            <a:ext cx="1737850" cy="261610"/>
          </a:xfrm>
          <a:prstGeom prst="rect">
            <a:avLst/>
          </a:prstGeom>
          <a:noFill/>
        </p:spPr>
        <p:txBody>
          <a:bodyPr wrap="square" rtlCol="0">
            <a:spAutoFit/>
          </a:bodyPr>
          <a:lstStyle/>
          <a:p>
            <a:pPr marL="182880"/>
            <a:r>
              <a:rPr lang="en-US" sz="1100" dirty="0">
                <a:solidFill>
                  <a:srgbClr val="00B0F0"/>
                </a:solidFill>
              </a:rPr>
              <a:t>customer_id</a:t>
            </a:r>
          </a:p>
        </p:txBody>
      </p:sp>
      <p:cxnSp>
        <p:nvCxnSpPr>
          <p:cNvPr id="74" name="Elbow Connector 73">
            <a:extLst>
              <a:ext uri="{FF2B5EF4-FFF2-40B4-BE49-F238E27FC236}">
                <a16:creationId xmlns:a16="http://schemas.microsoft.com/office/drawing/2014/main" id="{E11697F2-B017-1D46-98DE-5F75295CE82A}"/>
              </a:ext>
            </a:extLst>
          </p:cNvPr>
          <p:cNvCxnSpPr>
            <a:cxnSpLocks/>
            <a:stCxn id="73" idx="3"/>
            <a:endCxn id="22" idx="1"/>
          </p:cNvCxnSpPr>
          <p:nvPr/>
        </p:nvCxnSpPr>
        <p:spPr>
          <a:xfrm>
            <a:off x="4308008" y="598305"/>
            <a:ext cx="624817" cy="466388"/>
          </a:xfrm>
          <a:prstGeom prst="bentConnector3">
            <a:avLst>
              <a:gd name="adj1" fmla="val 82378"/>
            </a:avLst>
          </a:prstGeom>
          <a:ln cap="rnd">
            <a:headEnd type="oval"/>
            <a:tailEnd type="oval"/>
          </a:ln>
        </p:spPr>
        <p:style>
          <a:lnRef idx="1">
            <a:schemeClr val="accent2"/>
          </a:lnRef>
          <a:fillRef idx="0">
            <a:schemeClr val="accent2"/>
          </a:fillRef>
          <a:effectRef idx="0">
            <a:schemeClr val="accent2"/>
          </a:effectRef>
          <a:fontRef idx="minor">
            <a:schemeClr val="tx1"/>
          </a:fontRef>
        </p:style>
      </p:cxnSp>
      <p:sp>
        <p:nvSpPr>
          <p:cNvPr id="79" name="TextBox 78">
            <a:extLst>
              <a:ext uri="{FF2B5EF4-FFF2-40B4-BE49-F238E27FC236}">
                <a16:creationId xmlns:a16="http://schemas.microsoft.com/office/drawing/2014/main" id="{3A2DBA18-E505-994E-B8D3-46120E9D78E9}"/>
              </a:ext>
            </a:extLst>
          </p:cNvPr>
          <p:cNvSpPr txBox="1"/>
          <p:nvPr/>
        </p:nvSpPr>
        <p:spPr>
          <a:xfrm>
            <a:off x="4959721" y="920958"/>
            <a:ext cx="1737850" cy="261610"/>
          </a:xfrm>
          <a:prstGeom prst="rect">
            <a:avLst/>
          </a:prstGeom>
          <a:noFill/>
        </p:spPr>
        <p:txBody>
          <a:bodyPr wrap="square" rtlCol="0">
            <a:spAutoFit/>
          </a:bodyPr>
          <a:lstStyle/>
          <a:p>
            <a:pPr marL="182880"/>
            <a:r>
              <a:rPr lang="en-US" sz="1100" dirty="0">
                <a:solidFill>
                  <a:srgbClr val="00B0F0"/>
                </a:solidFill>
              </a:rPr>
              <a:t>line_item_id</a:t>
            </a:r>
          </a:p>
        </p:txBody>
      </p:sp>
      <p:cxnSp>
        <p:nvCxnSpPr>
          <p:cNvPr id="80" name="Elbow Connector 79">
            <a:extLst>
              <a:ext uri="{FF2B5EF4-FFF2-40B4-BE49-F238E27FC236}">
                <a16:creationId xmlns:a16="http://schemas.microsoft.com/office/drawing/2014/main" id="{C54F43E1-AC3F-B445-BC34-0979EF746E41}"/>
              </a:ext>
            </a:extLst>
          </p:cNvPr>
          <p:cNvCxnSpPr>
            <a:cxnSpLocks/>
            <a:stCxn id="83" idx="3"/>
            <a:endCxn id="30" idx="1"/>
          </p:cNvCxnSpPr>
          <p:nvPr/>
        </p:nvCxnSpPr>
        <p:spPr>
          <a:xfrm>
            <a:off x="6694394" y="1382050"/>
            <a:ext cx="388982" cy="622225"/>
          </a:xfrm>
          <a:prstGeom prst="bentConnector3">
            <a:avLst>
              <a:gd name="adj1" fmla="val 41679"/>
            </a:avLst>
          </a:prstGeom>
          <a:ln cap="rnd">
            <a:headEnd type="oval"/>
            <a:tailEnd type="oval"/>
          </a:ln>
        </p:spPr>
        <p:style>
          <a:lnRef idx="1">
            <a:schemeClr val="accent2"/>
          </a:lnRef>
          <a:fillRef idx="0">
            <a:schemeClr val="accent2"/>
          </a:fillRef>
          <a:effectRef idx="0">
            <a:schemeClr val="accent2"/>
          </a:effectRef>
          <a:fontRef idx="minor">
            <a:schemeClr val="tx1"/>
          </a:fontRef>
        </p:style>
      </p:cxnSp>
      <p:sp>
        <p:nvSpPr>
          <p:cNvPr id="83" name="TextBox 82">
            <a:extLst>
              <a:ext uri="{FF2B5EF4-FFF2-40B4-BE49-F238E27FC236}">
                <a16:creationId xmlns:a16="http://schemas.microsoft.com/office/drawing/2014/main" id="{DC91C942-460D-044A-87DD-D841C5923DE2}"/>
              </a:ext>
            </a:extLst>
          </p:cNvPr>
          <p:cNvSpPr txBox="1"/>
          <p:nvPr/>
        </p:nvSpPr>
        <p:spPr>
          <a:xfrm>
            <a:off x="4956544" y="1251245"/>
            <a:ext cx="1737850" cy="261610"/>
          </a:xfrm>
          <a:prstGeom prst="rect">
            <a:avLst/>
          </a:prstGeom>
          <a:noFill/>
        </p:spPr>
        <p:txBody>
          <a:bodyPr wrap="square" rtlCol="0">
            <a:spAutoFit/>
          </a:bodyPr>
          <a:lstStyle/>
          <a:p>
            <a:pPr marL="182880"/>
            <a:r>
              <a:rPr lang="en-US" sz="1100" dirty="0">
                <a:solidFill>
                  <a:srgbClr val="00B0F0"/>
                </a:solidFill>
              </a:rPr>
              <a:t>product_id</a:t>
            </a:r>
          </a:p>
        </p:txBody>
      </p:sp>
      <p:sp>
        <p:nvSpPr>
          <p:cNvPr id="85" name="TextBox 84">
            <a:extLst>
              <a:ext uri="{FF2B5EF4-FFF2-40B4-BE49-F238E27FC236}">
                <a16:creationId xmlns:a16="http://schemas.microsoft.com/office/drawing/2014/main" id="{FD42CC82-AD23-7B45-BB7B-95B2365179A4}"/>
              </a:ext>
            </a:extLst>
          </p:cNvPr>
          <p:cNvSpPr txBox="1"/>
          <p:nvPr/>
        </p:nvSpPr>
        <p:spPr>
          <a:xfrm>
            <a:off x="4956544" y="2807174"/>
            <a:ext cx="1737850" cy="261610"/>
          </a:xfrm>
          <a:prstGeom prst="rect">
            <a:avLst/>
          </a:prstGeom>
          <a:noFill/>
        </p:spPr>
        <p:txBody>
          <a:bodyPr wrap="square" rtlCol="0">
            <a:spAutoFit/>
          </a:bodyPr>
          <a:lstStyle/>
          <a:p>
            <a:pPr marL="182880"/>
            <a:r>
              <a:rPr lang="en-US" sz="1100" dirty="0">
                <a:solidFill>
                  <a:srgbClr val="00B0F0"/>
                </a:solidFill>
              </a:rPr>
              <a:t>order_id</a:t>
            </a:r>
          </a:p>
        </p:txBody>
      </p:sp>
      <p:cxnSp>
        <p:nvCxnSpPr>
          <p:cNvPr id="86" name="Elbow Connector 85">
            <a:extLst>
              <a:ext uri="{FF2B5EF4-FFF2-40B4-BE49-F238E27FC236}">
                <a16:creationId xmlns:a16="http://schemas.microsoft.com/office/drawing/2014/main" id="{9EA6E4E2-D940-874E-AC28-F46FDD12A34F}"/>
              </a:ext>
            </a:extLst>
          </p:cNvPr>
          <p:cNvCxnSpPr>
            <a:cxnSpLocks/>
            <a:stCxn id="79" idx="3"/>
            <a:endCxn id="85" idx="3"/>
          </p:cNvCxnSpPr>
          <p:nvPr/>
        </p:nvCxnSpPr>
        <p:spPr>
          <a:xfrm flipH="1">
            <a:off x="6694394" y="1051763"/>
            <a:ext cx="3177" cy="1886216"/>
          </a:xfrm>
          <a:prstGeom prst="bentConnector3">
            <a:avLst>
              <a:gd name="adj1" fmla="val -8978439"/>
            </a:avLst>
          </a:prstGeom>
          <a:ln cap="rnd">
            <a:headEnd type="oval"/>
            <a:tailEnd type="oval"/>
          </a:ln>
        </p:spPr>
        <p:style>
          <a:lnRef idx="1">
            <a:schemeClr val="accent2"/>
          </a:lnRef>
          <a:fillRef idx="0">
            <a:schemeClr val="accent2"/>
          </a:fillRef>
          <a:effectRef idx="0">
            <a:schemeClr val="accent2"/>
          </a:effectRef>
          <a:fontRef idx="minor">
            <a:schemeClr val="tx1"/>
          </a:fontRef>
        </p:style>
      </p:cxnSp>
      <p:pic>
        <p:nvPicPr>
          <p:cNvPr id="91" name="Graphic 90">
            <a:extLst>
              <a:ext uri="{FF2B5EF4-FFF2-40B4-BE49-F238E27FC236}">
                <a16:creationId xmlns:a16="http://schemas.microsoft.com/office/drawing/2014/main" id="{D9101008-2147-D94D-B96E-6F9CF1CEEF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3069" y="729608"/>
            <a:ext cx="584308" cy="420526"/>
          </a:xfrm>
          <a:prstGeom prst="rect">
            <a:avLst/>
          </a:prstGeom>
        </p:spPr>
      </p:pic>
      <p:graphicFrame>
        <p:nvGraphicFramePr>
          <p:cNvPr id="3" name="Table 2">
            <a:extLst>
              <a:ext uri="{FF2B5EF4-FFF2-40B4-BE49-F238E27FC236}">
                <a16:creationId xmlns:a16="http://schemas.microsoft.com/office/drawing/2014/main" id="{4BE90731-489A-FD41-A5F5-99A031D2B4C0}"/>
              </a:ext>
            </a:extLst>
          </p:cNvPr>
          <p:cNvGraphicFramePr>
            <a:graphicFrameLocks noGrp="1"/>
          </p:cNvGraphicFramePr>
          <p:nvPr>
            <p:extLst/>
          </p:nvPr>
        </p:nvGraphicFramePr>
        <p:xfrm>
          <a:off x="457907" y="1223716"/>
          <a:ext cx="1490980" cy="1920240"/>
        </p:xfrm>
        <a:graphic>
          <a:graphicData uri="http://schemas.openxmlformats.org/drawingml/2006/table">
            <a:tbl>
              <a:tblPr firstRow="1" bandRow="1">
                <a:tableStyleId>{5940675A-B579-460E-94D1-54222C63F5DA}</a:tableStyleId>
              </a:tblPr>
              <a:tblGrid>
                <a:gridCol w="1490980">
                  <a:extLst>
                    <a:ext uri="{9D8B030D-6E8A-4147-A177-3AD203B41FA5}">
                      <a16:colId xmlns:a16="http://schemas.microsoft.com/office/drawing/2014/main" val="1668378238"/>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Referential integrity, ACID transactions, schema-on-write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937490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Lift and shift, ERP, CRM, finance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a:solidFill>
                          <a:srgbClr val="232F3E"/>
                        </a:solidFill>
                        <a:latin typeface="+mn-lt"/>
                        <a:ea typeface="Amazon Ember"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55614011"/>
                  </a:ext>
                </a:extLst>
              </a:tr>
            </a:tbl>
          </a:graphicData>
        </a:graphic>
      </p:graphicFrame>
    </p:spTree>
    <p:extLst>
      <p:ext uri="{BB962C8B-B14F-4D97-AF65-F5344CB8AC3E}">
        <p14:creationId xmlns:p14="http://schemas.microsoft.com/office/powerpoint/2010/main" val="235895723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E3D8-D781-9942-AD4F-C77829192AAE}"/>
              </a:ext>
            </a:extLst>
          </p:cNvPr>
          <p:cNvSpPr>
            <a:spLocks noGrp="1"/>
          </p:cNvSpPr>
          <p:nvPr>
            <p:ph type="title"/>
          </p:nvPr>
        </p:nvSpPr>
        <p:spPr/>
        <p:txBody>
          <a:bodyPr/>
          <a:lstStyle/>
          <a:p>
            <a:r>
              <a:rPr lang="en-US" dirty="0"/>
              <a:t>Relational</a:t>
            </a:r>
          </a:p>
        </p:txBody>
      </p:sp>
      <p:pic>
        <p:nvPicPr>
          <p:cNvPr id="3" name="Graphic 2">
            <a:extLst>
              <a:ext uri="{FF2B5EF4-FFF2-40B4-BE49-F238E27FC236}">
                <a16:creationId xmlns:a16="http://schemas.microsoft.com/office/drawing/2014/main" id="{E0A7DB74-ACA6-7641-8E96-080646B65F3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3069" y="729608"/>
            <a:ext cx="584308" cy="420526"/>
          </a:xfrm>
          <a:prstGeom prst="rect">
            <a:avLst/>
          </a:prstGeom>
        </p:spPr>
      </p:pic>
      <p:sp>
        <p:nvSpPr>
          <p:cNvPr id="4" name="TextBox 3">
            <a:extLst>
              <a:ext uri="{FF2B5EF4-FFF2-40B4-BE49-F238E27FC236}">
                <a16:creationId xmlns:a16="http://schemas.microsoft.com/office/drawing/2014/main" id="{E9AA6823-1612-0C4B-BAF5-8AF1532F8942}"/>
              </a:ext>
            </a:extLst>
          </p:cNvPr>
          <p:cNvSpPr txBox="1"/>
          <p:nvPr/>
        </p:nvSpPr>
        <p:spPr>
          <a:xfrm>
            <a:off x="336789" y="1332449"/>
            <a:ext cx="1627093" cy="969496"/>
          </a:xfrm>
          <a:prstGeom prst="rect">
            <a:avLst/>
          </a:prstGeom>
          <a:noFill/>
        </p:spPr>
        <p:txBody>
          <a:bodyPr wrap="square" lIns="0" tIns="0" rIns="0" bIns="0" rtlCol="0">
            <a:spAutoFit/>
          </a:bodyPr>
          <a:lstStyle/>
          <a:p>
            <a:pPr algn="ctr">
              <a:lnSpc>
                <a:spcPct val="90000"/>
              </a:lnSpc>
              <a:spcBef>
                <a:spcPts val="576"/>
              </a:spcBef>
            </a:pPr>
            <a:r>
              <a:rPr lang="en-US" sz="1400" dirty="0">
                <a:solidFill>
                  <a:srgbClr val="232F3E"/>
                </a:solidFill>
                <a:latin typeface="Amazon Ember" panose="02000000000000000000" pitchFamily="2" charset="0"/>
                <a:ea typeface="Amazon Ember" panose="02000000000000000000" pitchFamily="2" charset="0"/>
              </a:rPr>
              <a:t>Referential integrity </a:t>
            </a:r>
            <a:br>
              <a:rPr lang="en-US" sz="1400" dirty="0">
                <a:solidFill>
                  <a:srgbClr val="232F3E"/>
                </a:solidFill>
                <a:latin typeface="Amazon Ember" panose="02000000000000000000" pitchFamily="2" charset="0"/>
                <a:ea typeface="Amazon Ember" panose="02000000000000000000" pitchFamily="2" charset="0"/>
              </a:rPr>
            </a:br>
            <a:r>
              <a:rPr lang="en-US" sz="1400" dirty="0">
                <a:solidFill>
                  <a:srgbClr val="232F3E"/>
                </a:solidFill>
                <a:latin typeface="Amazon Ember" panose="02000000000000000000" pitchFamily="2" charset="0"/>
                <a:ea typeface="Amazon Ember" panose="02000000000000000000" pitchFamily="2" charset="0"/>
              </a:rPr>
              <a:t>with strong consistency, transactions, and hardened scale</a:t>
            </a:r>
          </a:p>
        </p:txBody>
      </p:sp>
      <p:sp>
        <p:nvSpPr>
          <p:cNvPr id="9" name="TextBox 8">
            <a:extLst>
              <a:ext uri="{FF2B5EF4-FFF2-40B4-BE49-F238E27FC236}">
                <a16:creationId xmlns:a16="http://schemas.microsoft.com/office/drawing/2014/main" id="{37917631-A14C-474F-813C-F8B845DE1DED}"/>
              </a:ext>
            </a:extLst>
          </p:cNvPr>
          <p:cNvSpPr txBox="1"/>
          <p:nvPr/>
        </p:nvSpPr>
        <p:spPr>
          <a:xfrm>
            <a:off x="2772472" y="729608"/>
            <a:ext cx="5769621" cy="3108543"/>
          </a:xfrm>
          <a:prstGeom prst="rect">
            <a:avLst/>
          </a:prstGeom>
          <a:noFill/>
        </p:spPr>
        <p:txBody>
          <a:bodyPr wrap="square" rtlCol="0">
            <a:spAutoFit/>
          </a:bodyPr>
          <a:lstStyle/>
          <a:p>
            <a:r>
              <a:rPr lang="en-US" sz="1600" dirty="0"/>
              <a:t>SELECT </a:t>
            </a:r>
          </a:p>
          <a:p>
            <a:r>
              <a:rPr lang="en-US" sz="1600" dirty="0"/>
              <a:t>	p.name, p.description, s.date_shipped</a:t>
            </a:r>
          </a:p>
          <a:p>
            <a:r>
              <a:rPr lang="en-US" sz="1600" dirty="0"/>
              <a:t>FROM </a:t>
            </a:r>
          </a:p>
          <a:p>
            <a:r>
              <a:rPr lang="en-US" sz="1600" dirty="0"/>
              <a:t>	products as p, line_item as l, order as o, customer 	as c, shipments as s</a:t>
            </a:r>
          </a:p>
          <a:p>
            <a:r>
              <a:rPr lang="en-US" sz="1600" dirty="0"/>
              <a:t>WHERE </a:t>
            </a:r>
          </a:p>
          <a:p>
            <a:r>
              <a:rPr lang="en-US" sz="1600" dirty="0"/>
              <a:t>	p.product_id = l.product_id AND </a:t>
            </a:r>
          </a:p>
          <a:p>
            <a:r>
              <a:rPr lang="en-US" sz="1600" dirty="0"/>
              <a:t>	l.order_id = o.order_id AND </a:t>
            </a:r>
          </a:p>
          <a:p>
            <a:r>
              <a:rPr lang="en-US" sz="1600" dirty="0"/>
              <a:t>	c.customer_id = o.customer_id AND </a:t>
            </a:r>
          </a:p>
          <a:p>
            <a:r>
              <a:rPr lang="en-US" sz="1600" dirty="0"/>
              <a:t>	s.order_id = o.order_id AND</a:t>
            </a:r>
          </a:p>
          <a:p>
            <a:r>
              <a:rPr lang="en-US" sz="1600" dirty="0"/>
              <a:t>	date_shipped &gt;= NOW() - interval ‘30 day’ AND</a:t>
            </a:r>
          </a:p>
          <a:p>
            <a:r>
              <a:rPr lang="en-US" sz="1600" dirty="0"/>
              <a:t>	customer_id = 11</a:t>
            </a:r>
          </a:p>
        </p:txBody>
      </p:sp>
      <p:sp>
        <p:nvSpPr>
          <p:cNvPr id="50" name="TextBox 49">
            <a:extLst>
              <a:ext uri="{FF2B5EF4-FFF2-40B4-BE49-F238E27FC236}">
                <a16:creationId xmlns:a16="http://schemas.microsoft.com/office/drawing/2014/main" id="{08011BA1-3CE2-3B4A-BA21-E51A3F3CEA24}"/>
              </a:ext>
            </a:extLst>
          </p:cNvPr>
          <p:cNvSpPr txBox="1"/>
          <p:nvPr/>
        </p:nvSpPr>
        <p:spPr>
          <a:xfrm>
            <a:off x="2759183" y="4101351"/>
            <a:ext cx="5925929" cy="338554"/>
          </a:xfrm>
          <a:prstGeom prst="rect">
            <a:avLst/>
          </a:prstGeom>
          <a:noFill/>
        </p:spPr>
        <p:txBody>
          <a:bodyPr wrap="square" rtlCol="0">
            <a:spAutoFit/>
          </a:bodyPr>
          <a:lstStyle/>
          <a:p>
            <a:r>
              <a:rPr lang="en-US" sz="1600" b="1" dirty="0"/>
              <a:t>ROW: </a:t>
            </a:r>
            <a:r>
              <a:rPr lang="en-US" sz="1600" dirty="0"/>
              <a:t>Unicorn pool float, Funny Pool Party Toys, 7-3-2018</a:t>
            </a:r>
          </a:p>
        </p:txBody>
      </p:sp>
      <p:sp>
        <p:nvSpPr>
          <p:cNvPr id="51" name="TextBox 50">
            <a:extLst>
              <a:ext uri="{FF2B5EF4-FFF2-40B4-BE49-F238E27FC236}">
                <a16:creationId xmlns:a16="http://schemas.microsoft.com/office/drawing/2014/main" id="{DAD8F155-FB7D-6E4C-8712-95BC17E796E2}"/>
              </a:ext>
            </a:extLst>
          </p:cNvPr>
          <p:cNvSpPr txBox="1"/>
          <p:nvPr/>
        </p:nvSpPr>
        <p:spPr>
          <a:xfrm>
            <a:off x="2464322" y="3732019"/>
            <a:ext cx="5925929" cy="369332"/>
          </a:xfrm>
          <a:prstGeom prst="rect">
            <a:avLst/>
          </a:prstGeom>
          <a:noFill/>
        </p:spPr>
        <p:txBody>
          <a:bodyPr wrap="square" rtlCol="0">
            <a:spAutoFit/>
          </a:bodyPr>
          <a:lstStyle/>
          <a:p>
            <a:r>
              <a:rPr lang="en-US" b="1" dirty="0"/>
              <a:t>Result set:</a:t>
            </a:r>
          </a:p>
        </p:txBody>
      </p:sp>
      <p:sp>
        <p:nvSpPr>
          <p:cNvPr id="52" name="TextBox 51">
            <a:extLst>
              <a:ext uri="{FF2B5EF4-FFF2-40B4-BE49-F238E27FC236}">
                <a16:creationId xmlns:a16="http://schemas.microsoft.com/office/drawing/2014/main" id="{CCF86F46-107E-8E41-806C-4FEA84F456E3}"/>
              </a:ext>
            </a:extLst>
          </p:cNvPr>
          <p:cNvSpPr txBox="1"/>
          <p:nvPr/>
        </p:nvSpPr>
        <p:spPr>
          <a:xfrm>
            <a:off x="2464322" y="371251"/>
            <a:ext cx="5925929" cy="369332"/>
          </a:xfrm>
          <a:prstGeom prst="rect">
            <a:avLst/>
          </a:prstGeom>
          <a:noFill/>
        </p:spPr>
        <p:txBody>
          <a:bodyPr wrap="square" rtlCol="0">
            <a:spAutoFit/>
          </a:bodyPr>
          <a:lstStyle/>
          <a:p>
            <a:r>
              <a:rPr lang="en-US" b="1" dirty="0"/>
              <a:t>Query:</a:t>
            </a:r>
          </a:p>
        </p:txBody>
      </p:sp>
    </p:spTree>
    <p:extLst>
      <p:ext uri="{BB962C8B-B14F-4D97-AF65-F5344CB8AC3E}">
        <p14:creationId xmlns:p14="http://schemas.microsoft.com/office/powerpoint/2010/main" val="242719806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2DF95E-43FF-5644-B30D-F71228F6441C}"/>
              </a:ext>
            </a:extLst>
          </p:cNvPr>
          <p:cNvSpPr>
            <a:spLocks noGrp="1"/>
          </p:cNvSpPr>
          <p:nvPr>
            <p:ph idx="1"/>
          </p:nvPr>
        </p:nvSpPr>
        <p:spPr/>
        <p:txBody>
          <a:bodyPr/>
          <a:lstStyle/>
          <a:p>
            <a:pPr marL="342900" indent="-342900">
              <a:buFont typeface="Arial" panose="020B0604020202020204" pitchFamily="34" charset="0"/>
              <a:buChar char="•"/>
            </a:pPr>
            <a:r>
              <a:rPr lang="en-US" dirty="0"/>
              <a:t>Introduction</a:t>
            </a:r>
          </a:p>
          <a:p>
            <a:pPr marL="342900" indent="-342900">
              <a:buFont typeface="Arial" panose="020B0604020202020204" pitchFamily="34" charset="0"/>
              <a:buChar char="•"/>
            </a:pPr>
            <a:r>
              <a:rPr lang="en-US" dirty="0"/>
              <a:t>Very brief timeline on databases</a:t>
            </a:r>
          </a:p>
          <a:p>
            <a:pPr marL="342900" indent="-342900">
              <a:buFont typeface="Arial" panose="020B0604020202020204" pitchFamily="34" charset="0"/>
              <a:buChar char="•"/>
            </a:pPr>
            <a:r>
              <a:rPr lang="en-US" dirty="0"/>
              <a:t>Purpose-built</a:t>
            </a:r>
          </a:p>
          <a:p>
            <a:pPr marL="342900" indent="-342900">
              <a:buFont typeface="Arial" panose="020B0604020202020204" pitchFamily="34" charset="0"/>
              <a:buChar char="•"/>
            </a:pPr>
            <a:r>
              <a:rPr lang="en-US" dirty="0"/>
              <a:t>Common data models</a:t>
            </a:r>
          </a:p>
          <a:p>
            <a:pPr marL="342900" indent="-342900">
              <a:buFont typeface="Arial" panose="020B0604020202020204" pitchFamily="34" charset="0"/>
              <a:buChar char="•"/>
            </a:pPr>
            <a:r>
              <a:rPr lang="en-US" dirty="0"/>
              <a:t>Evolution of relational</a:t>
            </a:r>
          </a:p>
          <a:p>
            <a:pPr marL="342900" indent="-342900">
              <a:buFont typeface="Arial" panose="020B0604020202020204" pitchFamily="34" charset="0"/>
              <a:buChar char="•"/>
            </a:pPr>
            <a:r>
              <a:rPr lang="en-US" dirty="0"/>
              <a:t>Customer examples</a:t>
            </a:r>
          </a:p>
          <a:p>
            <a:pPr marL="342900" indent="-342900">
              <a:buFont typeface="Arial" panose="020B0604020202020204" pitchFamily="34" charset="0"/>
              <a:buChar char="•"/>
            </a:pPr>
            <a:r>
              <a:rPr lang="en-US" dirty="0"/>
              <a:t>Resources</a:t>
            </a:r>
          </a:p>
        </p:txBody>
      </p:sp>
      <p:sp>
        <p:nvSpPr>
          <p:cNvPr id="3" name="Title 2">
            <a:extLst>
              <a:ext uri="{FF2B5EF4-FFF2-40B4-BE49-F238E27FC236}">
                <a16:creationId xmlns:a16="http://schemas.microsoft.com/office/drawing/2014/main" id="{68D1435B-88BD-754F-84DA-B990CDFAFF68}"/>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84262943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95EA1-3642-684D-970D-18DD427A61F2}"/>
              </a:ext>
            </a:extLst>
          </p:cNvPr>
          <p:cNvSpPr>
            <a:spLocks noGrp="1"/>
          </p:cNvSpPr>
          <p:nvPr>
            <p:ph type="title"/>
          </p:nvPr>
        </p:nvSpPr>
        <p:spPr>
          <a:xfrm>
            <a:off x="336789" y="168276"/>
            <a:ext cx="8205304" cy="545192"/>
          </a:xfrm>
        </p:spPr>
        <p:txBody>
          <a:bodyPr/>
          <a:lstStyle/>
          <a:p>
            <a:r>
              <a:rPr lang="en-US" dirty="0"/>
              <a:t>Columnar</a:t>
            </a:r>
          </a:p>
        </p:txBody>
      </p:sp>
      <p:graphicFrame>
        <p:nvGraphicFramePr>
          <p:cNvPr id="4" name="Table 3">
            <a:extLst>
              <a:ext uri="{FF2B5EF4-FFF2-40B4-BE49-F238E27FC236}">
                <a16:creationId xmlns:a16="http://schemas.microsoft.com/office/drawing/2014/main" id="{FBCCD5D8-22EB-BD47-AE44-1A71FDF0589C}"/>
              </a:ext>
            </a:extLst>
          </p:cNvPr>
          <p:cNvGraphicFramePr>
            <a:graphicFrameLocks noGrp="1"/>
          </p:cNvGraphicFramePr>
          <p:nvPr>
            <p:extLst/>
          </p:nvPr>
        </p:nvGraphicFramePr>
        <p:xfrm>
          <a:off x="336789" y="1347470"/>
          <a:ext cx="3386138" cy="2184400"/>
        </p:xfrm>
        <a:graphic>
          <a:graphicData uri="http://schemas.openxmlformats.org/drawingml/2006/table">
            <a:tbl>
              <a:tblPr firstRow="1" bandRow="1">
                <a:tableStyleId>{72833802-FEF1-4C79-8D5D-14CF1EAF98D9}</a:tableStyleId>
              </a:tblPr>
              <a:tblGrid>
                <a:gridCol w="360680">
                  <a:extLst>
                    <a:ext uri="{9D8B030D-6E8A-4147-A177-3AD203B41FA5}">
                      <a16:colId xmlns:a16="http://schemas.microsoft.com/office/drawing/2014/main" val="2050457245"/>
                    </a:ext>
                  </a:extLst>
                </a:gridCol>
                <a:gridCol w="749618">
                  <a:extLst>
                    <a:ext uri="{9D8B030D-6E8A-4147-A177-3AD203B41FA5}">
                      <a16:colId xmlns:a16="http://schemas.microsoft.com/office/drawing/2014/main" val="156520759"/>
                    </a:ext>
                  </a:extLst>
                </a:gridCol>
                <a:gridCol w="570230">
                  <a:extLst>
                    <a:ext uri="{9D8B030D-6E8A-4147-A177-3AD203B41FA5}">
                      <a16:colId xmlns:a16="http://schemas.microsoft.com/office/drawing/2014/main" val="848505628"/>
                    </a:ext>
                  </a:extLst>
                </a:gridCol>
                <a:gridCol w="786130">
                  <a:extLst>
                    <a:ext uri="{9D8B030D-6E8A-4147-A177-3AD203B41FA5}">
                      <a16:colId xmlns:a16="http://schemas.microsoft.com/office/drawing/2014/main" val="2254942030"/>
                    </a:ext>
                  </a:extLst>
                </a:gridCol>
                <a:gridCol w="919480">
                  <a:extLst>
                    <a:ext uri="{9D8B030D-6E8A-4147-A177-3AD203B41FA5}">
                      <a16:colId xmlns:a16="http://schemas.microsoft.com/office/drawing/2014/main" val="3641833071"/>
                    </a:ext>
                  </a:extLst>
                </a:gridCol>
              </a:tblGrid>
              <a:tr h="370840">
                <a:tc>
                  <a:txBody>
                    <a:bodyPr/>
                    <a:lstStyle/>
                    <a:p>
                      <a:r>
                        <a:rPr lang="en-US" sz="1100" dirty="0"/>
                        <a:t>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Quantity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err="1"/>
                        <a:t>Total_cost</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3600185"/>
                  </a:ext>
                </a:extLst>
              </a:tr>
              <a:tr h="0">
                <a:tc>
                  <a:txBody>
                    <a:bodyPr/>
                    <a:lstStyle/>
                    <a:p>
                      <a:r>
                        <a:rPr lang="en-US" sz="11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Pencil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4262324"/>
                  </a:ext>
                </a:extLst>
              </a:tr>
              <a:tr h="0">
                <a:tc>
                  <a:txBody>
                    <a:bodyPr/>
                    <a:lstStyle/>
                    <a:p>
                      <a:r>
                        <a:rPr lang="en-US" sz="11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Eraser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$1.75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$1.75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6661122"/>
                  </a:ext>
                </a:extLst>
              </a:tr>
              <a:tr h="0">
                <a:tc>
                  <a:txBody>
                    <a:bodyPr/>
                    <a:lstStyle/>
                    <a:p>
                      <a:r>
                        <a:rPr lang="en-US" sz="11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Paper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677760"/>
                  </a:ext>
                </a:extLst>
              </a:tr>
              <a:tr h="0">
                <a:tc>
                  <a:txBody>
                    <a:bodyPr/>
                    <a:lstStyle/>
                    <a:p>
                      <a:r>
                        <a:rPr lang="en-US" sz="11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Pen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540305"/>
                  </a:ext>
                </a:extLst>
              </a:tr>
              <a:tr h="0">
                <a:tc>
                  <a:txBody>
                    <a:bodyPr/>
                    <a:lstStyle/>
                    <a:p>
                      <a:r>
                        <a:rPr lang="en-US" sz="11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Stapler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7640669"/>
                  </a:ext>
                </a:extLst>
              </a:tr>
              <a:tr h="0">
                <a:tc>
                  <a:txBody>
                    <a:bodyPr/>
                    <a:lstStyle/>
                    <a:p>
                      <a:r>
                        <a:rPr lang="en-US" sz="11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Marker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0358702"/>
                  </a:ext>
                </a:extLst>
              </a:tr>
              <a:tr h="0">
                <a:tc>
                  <a:txBody>
                    <a:bodyPr/>
                    <a:lstStyle/>
                    <a:p>
                      <a:r>
                        <a:rPr lang="en-US" sz="11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Glue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5615150"/>
                  </a:ext>
                </a:extLst>
              </a:tr>
            </a:tbl>
          </a:graphicData>
        </a:graphic>
      </p:graphicFrame>
      <p:graphicFrame>
        <p:nvGraphicFramePr>
          <p:cNvPr id="7" name="Table 6">
            <a:extLst>
              <a:ext uri="{FF2B5EF4-FFF2-40B4-BE49-F238E27FC236}">
                <a16:creationId xmlns:a16="http://schemas.microsoft.com/office/drawing/2014/main" id="{769B4C4B-3BE3-C84B-A8C8-72E87A7895F7}"/>
              </a:ext>
            </a:extLst>
          </p:cNvPr>
          <p:cNvGraphicFramePr>
            <a:graphicFrameLocks noGrp="1"/>
          </p:cNvGraphicFramePr>
          <p:nvPr>
            <p:extLst/>
          </p:nvPr>
        </p:nvGraphicFramePr>
        <p:xfrm>
          <a:off x="4210914" y="1824990"/>
          <a:ext cx="4331179" cy="1706880"/>
        </p:xfrm>
        <a:graphic>
          <a:graphicData uri="http://schemas.openxmlformats.org/drawingml/2006/table">
            <a:tbl>
              <a:tblPr firstRow="1" bandRow="1">
                <a:tableStyleId>{72833802-FEF1-4C79-8D5D-14CF1EAF98D9}</a:tableStyleId>
              </a:tblPr>
              <a:tblGrid>
                <a:gridCol w="978762">
                  <a:extLst>
                    <a:ext uri="{9D8B030D-6E8A-4147-A177-3AD203B41FA5}">
                      <a16:colId xmlns:a16="http://schemas.microsoft.com/office/drawing/2014/main" val="2050457245"/>
                    </a:ext>
                  </a:extLst>
                </a:gridCol>
                <a:gridCol w="3352417">
                  <a:extLst>
                    <a:ext uri="{9D8B030D-6E8A-4147-A177-3AD203B41FA5}">
                      <a16:colId xmlns:a16="http://schemas.microsoft.com/office/drawing/2014/main" val="156520759"/>
                    </a:ext>
                  </a:extLst>
                </a:gridCol>
              </a:tblGrid>
              <a:tr h="260350">
                <a:tc>
                  <a:txBody>
                    <a:bodyPr/>
                    <a:lstStyle/>
                    <a:p>
                      <a:pPr algn="l"/>
                      <a:r>
                        <a:rPr lang="en-US" sz="1100" b="1" kern="1200" dirty="0">
                          <a:solidFill>
                            <a:schemeClr val="bg1"/>
                          </a:solidFill>
                          <a:latin typeface="+mn-lt"/>
                          <a:ea typeface="+mn-ea"/>
                          <a:cs typeface="+mn-cs"/>
                        </a:rPr>
                        <a:t>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r>
                        <a:rPr lang="en-US" sz="1100" b="0" dirty="0">
                          <a:solidFill>
                            <a:sysClr val="windowText" lastClr="000000"/>
                          </a:solidFill>
                        </a:rPr>
                        <a:t>1:Pencil, 2:Eraser, 3:Paper, 4:Pen, 5:Stapler, 6:Marker, 7:Glue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3600185"/>
                  </a:ext>
                </a:extLst>
              </a:tr>
              <a:tr h="0">
                <a:tc>
                  <a:txBody>
                    <a:bodyPr/>
                    <a:lstStyle/>
                    <a:p>
                      <a:pPr algn="l"/>
                      <a:r>
                        <a:rPr lang="en-US" sz="1100" b="1" kern="1200" dirty="0">
                          <a:solidFill>
                            <a:schemeClr val="bg1"/>
                          </a:solidFill>
                          <a:latin typeface="+mn-lt"/>
                          <a:ea typeface="+mn-ea"/>
                          <a:cs typeface="+mn-cs"/>
                        </a:rPr>
                        <a:t>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1:$2.50, 2:$1.75, 3:$3.00, 4:$1.00, 5:$2.50, 6:$6.00, 7:$2.00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4262324"/>
                  </a:ext>
                </a:extLst>
              </a:tr>
              <a:tr h="0">
                <a:tc>
                  <a:txBody>
                    <a:bodyPr/>
                    <a:lstStyle/>
                    <a:p>
                      <a:pPr algn="l"/>
                      <a:r>
                        <a:rPr lang="en-US" sz="1100" b="1" kern="1200" dirty="0">
                          <a:solidFill>
                            <a:schemeClr val="bg1"/>
                          </a:solidFill>
                          <a:latin typeface="+mn-lt"/>
                          <a:ea typeface="+mn-ea"/>
                          <a:cs typeface="+mn-cs"/>
                        </a:rPr>
                        <a:t>Quantity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r>
                        <a:rPr lang="en-US" sz="1100" kern="1200" dirty="0">
                          <a:solidFill>
                            <a:schemeClr val="tx1"/>
                          </a:solidFill>
                          <a:latin typeface="+mn-lt"/>
                          <a:ea typeface="+mn-ea"/>
                          <a:cs typeface="+mn-cs"/>
                        </a:rPr>
                        <a:t>1:4, 2:1, 3:3, 4:5, 5:3, 6:2, 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6661122"/>
                  </a:ext>
                </a:extLst>
              </a:tr>
              <a:tr h="0">
                <a:tc>
                  <a:txBody>
                    <a:bodyPr/>
                    <a:lstStyle/>
                    <a:p>
                      <a:pPr algn="l"/>
                      <a:r>
                        <a:rPr lang="en-US" sz="1100" b="1" kern="1200" dirty="0" err="1">
                          <a:solidFill>
                            <a:schemeClr val="bg1"/>
                          </a:solidFill>
                          <a:latin typeface="+mn-lt"/>
                          <a:ea typeface="+mn-ea"/>
                          <a:cs typeface="+mn-cs"/>
                        </a:rPr>
                        <a:t>Total_cost</a:t>
                      </a:r>
                      <a:endParaRPr lang="en-US" sz="1100" b="1"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1:$10.00, 2:$1.75, 3:$9.00, 4:$5.00, 5:$7.50, 6:$12.00, 7:$10.00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2677760"/>
                  </a:ext>
                </a:extLst>
              </a:tr>
            </a:tbl>
          </a:graphicData>
        </a:graphic>
      </p:graphicFrame>
      <p:sp>
        <p:nvSpPr>
          <p:cNvPr id="8" name="TextBox 7">
            <a:extLst>
              <a:ext uri="{FF2B5EF4-FFF2-40B4-BE49-F238E27FC236}">
                <a16:creationId xmlns:a16="http://schemas.microsoft.com/office/drawing/2014/main" id="{B11760A3-0726-0944-BDF8-7075FFDDE182}"/>
              </a:ext>
            </a:extLst>
          </p:cNvPr>
          <p:cNvSpPr txBox="1"/>
          <p:nvPr/>
        </p:nvSpPr>
        <p:spPr>
          <a:xfrm>
            <a:off x="1075209" y="3565707"/>
            <a:ext cx="3806980" cy="1200329"/>
          </a:xfrm>
          <a:prstGeom prst="rect">
            <a:avLst/>
          </a:prstGeom>
          <a:noFill/>
        </p:spPr>
        <p:txBody>
          <a:bodyPr wrap="square" rtlCol="0">
            <a:spAutoFit/>
          </a:bodyPr>
          <a:lstStyle/>
          <a:p>
            <a:r>
              <a:rPr lang="en-US" dirty="0"/>
              <a:t>SELECT </a:t>
            </a:r>
          </a:p>
          <a:p>
            <a:r>
              <a:rPr lang="en-US" dirty="0"/>
              <a:t>	sum(Quantity) </a:t>
            </a:r>
          </a:p>
          <a:p>
            <a:r>
              <a:rPr lang="en-US" dirty="0"/>
              <a:t>FROM </a:t>
            </a:r>
          </a:p>
          <a:p>
            <a:r>
              <a:rPr lang="en-US" dirty="0"/>
              <a:t>	</a:t>
            </a:r>
            <a:r>
              <a:rPr lang="en-US" dirty="0" err="1"/>
              <a:t>product_table</a:t>
            </a:r>
            <a:endParaRPr lang="en-US" dirty="0"/>
          </a:p>
        </p:txBody>
      </p:sp>
      <p:sp>
        <p:nvSpPr>
          <p:cNvPr id="11" name="Bent Arrow 10">
            <a:extLst>
              <a:ext uri="{FF2B5EF4-FFF2-40B4-BE49-F238E27FC236}">
                <a16:creationId xmlns:a16="http://schemas.microsoft.com/office/drawing/2014/main" id="{12FCD181-F8BE-7B42-AF8D-FEBC8BAADE5A}"/>
              </a:ext>
            </a:extLst>
          </p:cNvPr>
          <p:cNvSpPr/>
          <p:nvPr/>
        </p:nvSpPr>
        <p:spPr>
          <a:xfrm rot="5400000">
            <a:off x="3931495" y="1243527"/>
            <a:ext cx="416696" cy="641131"/>
          </a:xfrm>
          <a:prstGeom prst="bentArrow">
            <a:avLst>
              <a:gd name="adj1" fmla="val 25000"/>
              <a:gd name="adj2" fmla="val 25000"/>
              <a:gd name="adj3" fmla="val 25000"/>
              <a:gd name="adj4" fmla="val 41822"/>
            </a:avLst>
          </a:prstGeom>
          <a:solidFill>
            <a:srgbClr val="92D050"/>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159C33D4-35FA-434D-9A07-F4DA008D61CD}"/>
              </a:ext>
            </a:extLst>
          </p:cNvPr>
          <p:cNvSpPr txBox="1"/>
          <p:nvPr/>
        </p:nvSpPr>
        <p:spPr>
          <a:xfrm>
            <a:off x="4818859" y="3565706"/>
            <a:ext cx="3806980" cy="1200329"/>
          </a:xfrm>
          <a:prstGeom prst="rect">
            <a:avLst/>
          </a:prstGeom>
          <a:noFill/>
        </p:spPr>
        <p:txBody>
          <a:bodyPr wrap="square" rtlCol="0">
            <a:spAutoFit/>
          </a:bodyPr>
          <a:lstStyle/>
          <a:p>
            <a:r>
              <a:rPr lang="en-US" dirty="0"/>
              <a:t>SELECT </a:t>
            </a:r>
          </a:p>
          <a:p>
            <a:r>
              <a:rPr lang="en-US" dirty="0"/>
              <a:t>	sum(Quantity) </a:t>
            </a:r>
          </a:p>
          <a:p>
            <a:r>
              <a:rPr lang="en-US" dirty="0"/>
              <a:t>FROM </a:t>
            </a:r>
          </a:p>
          <a:p>
            <a:r>
              <a:rPr lang="en-US" dirty="0"/>
              <a:t>	</a:t>
            </a:r>
            <a:r>
              <a:rPr lang="en-US" dirty="0" err="1"/>
              <a:t>product_table</a:t>
            </a:r>
            <a:endParaRPr lang="en-US" dirty="0"/>
          </a:p>
        </p:txBody>
      </p:sp>
    </p:spTree>
    <p:extLst>
      <p:ext uri="{BB962C8B-B14F-4D97-AF65-F5344CB8AC3E}">
        <p14:creationId xmlns:p14="http://schemas.microsoft.com/office/powerpoint/2010/main" val="3620053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F4C0-B0F1-8243-BD45-8491AC519787}"/>
              </a:ext>
            </a:extLst>
          </p:cNvPr>
          <p:cNvSpPr>
            <a:spLocks noGrp="1"/>
          </p:cNvSpPr>
          <p:nvPr>
            <p:ph type="title"/>
          </p:nvPr>
        </p:nvSpPr>
        <p:spPr/>
        <p:txBody>
          <a:bodyPr/>
          <a:lstStyle/>
          <a:p>
            <a:r>
              <a:rPr lang="en-US" dirty="0"/>
              <a:t>Key-value</a:t>
            </a:r>
          </a:p>
        </p:txBody>
      </p:sp>
      <p:grpSp>
        <p:nvGrpSpPr>
          <p:cNvPr id="28" name="Group 27">
            <a:extLst>
              <a:ext uri="{FF2B5EF4-FFF2-40B4-BE49-F238E27FC236}">
                <a16:creationId xmlns:a16="http://schemas.microsoft.com/office/drawing/2014/main" id="{EFE37364-781F-284C-B2E0-916C48FAA0F9}"/>
              </a:ext>
            </a:extLst>
          </p:cNvPr>
          <p:cNvGrpSpPr>
            <a:grpSpLocks noChangeAspect="1"/>
          </p:cNvGrpSpPr>
          <p:nvPr/>
        </p:nvGrpSpPr>
        <p:grpSpPr>
          <a:xfrm>
            <a:off x="938465" y="773676"/>
            <a:ext cx="433064" cy="378534"/>
            <a:chOff x="177095" y="4051048"/>
            <a:chExt cx="399830" cy="349483"/>
          </a:xfrm>
        </p:grpSpPr>
        <p:sp>
          <p:nvSpPr>
            <p:cNvPr id="29" name="Rectangle 28">
              <a:extLst>
                <a:ext uri="{FF2B5EF4-FFF2-40B4-BE49-F238E27FC236}">
                  <a16:creationId xmlns:a16="http://schemas.microsoft.com/office/drawing/2014/main" id="{F7070CAF-D88C-744A-BEB1-B667279B26BB}"/>
                </a:ext>
              </a:extLst>
            </p:cNvPr>
            <p:cNvSpPr/>
            <p:nvPr/>
          </p:nvSpPr>
          <p:spPr>
            <a:xfrm>
              <a:off x="177095" y="4051048"/>
              <a:ext cx="399830" cy="349483"/>
            </a:xfrm>
            <a:prstGeom prst="rect">
              <a:avLst/>
            </a:prstGeom>
            <a:noFill/>
            <a:ln w="19050" cap="rnd">
              <a:solidFill>
                <a:schemeClr val="tx1"/>
              </a:solidFill>
              <a:prstDash val="solid"/>
              <a:rou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cxnSp>
          <p:nvCxnSpPr>
            <p:cNvPr id="30" name="Straight Connector 29">
              <a:extLst>
                <a:ext uri="{FF2B5EF4-FFF2-40B4-BE49-F238E27FC236}">
                  <a16:creationId xmlns:a16="http://schemas.microsoft.com/office/drawing/2014/main" id="{446F5B49-7B88-EE41-AD70-37B05F3E1D39}"/>
                </a:ext>
              </a:extLst>
            </p:cNvPr>
            <p:cNvCxnSpPr>
              <a:cxnSpLocks/>
            </p:cNvCxnSpPr>
            <p:nvPr/>
          </p:nvCxnSpPr>
          <p:spPr>
            <a:xfrm flipH="1">
              <a:off x="177095" y="4134087"/>
              <a:ext cx="399830" cy="0"/>
            </a:xfrm>
            <a:prstGeom prst="line">
              <a:avLst/>
            </a:prstGeom>
            <a:solidFill>
              <a:schemeClr val="bg1"/>
            </a:solidFill>
            <a:ln w="19050" cap="rnd">
              <a:solidFill>
                <a:schemeClr val="tx1"/>
              </a:solidFill>
              <a:prstDash val="solid"/>
              <a:round/>
            </a:ln>
          </p:spPr>
        </p:cxnSp>
        <p:cxnSp>
          <p:nvCxnSpPr>
            <p:cNvPr id="31" name="Straight Connector 30">
              <a:extLst>
                <a:ext uri="{FF2B5EF4-FFF2-40B4-BE49-F238E27FC236}">
                  <a16:creationId xmlns:a16="http://schemas.microsoft.com/office/drawing/2014/main" id="{5FB91FBF-9D43-5D44-8C31-DE3CA10E0BD7}"/>
                </a:ext>
              </a:extLst>
            </p:cNvPr>
            <p:cNvCxnSpPr>
              <a:stCxn id="29" idx="0"/>
              <a:endCxn id="29" idx="2"/>
            </p:cNvCxnSpPr>
            <p:nvPr/>
          </p:nvCxnSpPr>
          <p:spPr>
            <a:xfrm>
              <a:off x="377010" y="4051048"/>
              <a:ext cx="0" cy="349483"/>
            </a:xfrm>
            <a:prstGeom prst="line">
              <a:avLst/>
            </a:prstGeom>
            <a:solidFill>
              <a:schemeClr val="bg1"/>
            </a:solidFill>
            <a:ln w="19050" cap="rnd">
              <a:solidFill>
                <a:schemeClr val="tx1"/>
              </a:solidFill>
              <a:prstDash val="solid"/>
              <a:round/>
            </a:ln>
          </p:spPr>
        </p:cxnSp>
      </p:grpSp>
      <p:grpSp>
        <p:nvGrpSpPr>
          <p:cNvPr id="17" name="Group 16">
            <a:extLst>
              <a:ext uri="{FF2B5EF4-FFF2-40B4-BE49-F238E27FC236}">
                <a16:creationId xmlns:a16="http://schemas.microsoft.com/office/drawing/2014/main" id="{6E94BB3F-A5B6-C94E-BBBE-42971064F8A1}"/>
              </a:ext>
            </a:extLst>
          </p:cNvPr>
          <p:cNvGrpSpPr/>
          <p:nvPr/>
        </p:nvGrpSpPr>
        <p:grpSpPr>
          <a:xfrm>
            <a:off x="2955622" y="962943"/>
            <a:ext cx="5073258" cy="3244056"/>
            <a:chOff x="170125" y="1346938"/>
            <a:chExt cx="6549580" cy="3712059"/>
          </a:xfrm>
        </p:grpSpPr>
        <p:sp>
          <p:nvSpPr>
            <p:cNvPr id="19" name="Rounded Rectangle 18">
              <a:extLst>
                <a:ext uri="{FF2B5EF4-FFF2-40B4-BE49-F238E27FC236}">
                  <a16:creationId xmlns:a16="http://schemas.microsoft.com/office/drawing/2014/main" id="{C854659A-E142-B641-B7AD-C14F315607B3}"/>
                </a:ext>
              </a:extLst>
            </p:cNvPr>
            <p:cNvSpPr/>
            <p:nvPr/>
          </p:nvSpPr>
          <p:spPr>
            <a:xfrm>
              <a:off x="2496769" y="2077178"/>
              <a:ext cx="376717" cy="15525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Rounded Rectangle 19">
              <a:extLst>
                <a:ext uri="{FF2B5EF4-FFF2-40B4-BE49-F238E27FC236}">
                  <a16:creationId xmlns:a16="http://schemas.microsoft.com/office/drawing/2014/main" id="{AA7C108C-953B-CC47-972E-0C0342BFC6FB}"/>
                </a:ext>
              </a:extLst>
            </p:cNvPr>
            <p:cNvSpPr/>
            <p:nvPr/>
          </p:nvSpPr>
          <p:spPr>
            <a:xfrm>
              <a:off x="2907351" y="2077178"/>
              <a:ext cx="376717" cy="15525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2" name="Rounded Rectangle 21">
              <a:extLst>
                <a:ext uri="{FF2B5EF4-FFF2-40B4-BE49-F238E27FC236}">
                  <a16:creationId xmlns:a16="http://schemas.microsoft.com/office/drawing/2014/main" id="{A9081280-367B-CA4D-8A31-D8A42419BEF7}"/>
                </a:ext>
              </a:extLst>
            </p:cNvPr>
            <p:cNvSpPr/>
            <p:nvPr/>
          </p:nvSpPr>
          <p:spPr>
            <a:xfrm>
              <a:off x="3331695" y="2077178"/>
              <a:ext cx="376717" cy="15525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a:extLst>
                <a:ext uri="{FF2B5EF4-FFF2-40B4-BE49-F238E27FC236}">
                  <a16:creationId xmlns:a16="http://schemas.microsoft.com/office/drawing/2014/main" id="{3564465A-07AE-D742-A7FB-BDE5AF41A048}"/>
                </a:ext>
              </a:extLst>
            </p:cNvPr>
            <p:cNvSpPr/>
            <p:nvPr/>
          </p:nvSpPr>
          <p:spPr>
            <a:xfrm>
              <a:off x="3935451" y="2690675"/>
              <a:ext cx="376717" cy="15525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6" name="Rounded Rectangle 25">
              <a:extLst>
                <a:ext uri="{FF2B5EF4-FFF2-40B4-BE49-F238E27FC236}">
                  <a16:creationId xmlns:a16="http://schemas.microsoft.com/office/drawing/2014/main" id="{C7EA6C58-34D1-A147-ADE0-75DC9EFA3BAB}"/>
                </a:ext>
              </a:extLst>
            </p:cNvPr>
            <p:cNvSpPr/>
            <p:nvPr/>
          </p:nvSpPr>
          <p:spPr>
            <a:xfrm>
              <a:off x="2495324" y="2289372"/>
              <a:ext cx="376717" cy="15525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7" name="Rounded Rectangle 26">
              <a:extLst>
                <a:ext uri="{FF2B5EF4-FFF2-40B4-BE49-F238E27FC236}">
                  <a16:creationId xmlns:a16="http://schemas.microsoft.com/office/drawing/2014/main" id="{9DDCA434-D53E-6A4E-B3F3-A8DA9B183D33}"/>
                </a:ext>
              </a:extLst>
            </p:cNvPr>
            <p:cNvSpPr/>
            <p:nvPr/>
          </p:nvSpPr>
          <p:spPr>
            <a:xfrm>
              <a:off x="2495325" y="2486633"/>
              <a:ext cx="376717" cy="15525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3" name="Rounded Rectangle 32">
              <a:extLst>
                <a:ext uri="{FF2B5EF4-FFF2-40B4-BE49-F238E27FC236}">
                  <a16:creationId xmlns:a16="http://schemas.microsoft.com/office/drawing/2014/main" id="{FD3839B0-4CBA-4044-8ABD-2CD6BDFD1653}"/>
                </a:ext>
              </a:extLst>
            </p:cNvPr>
            <p:cNvSpPr/>
            <p:nvPr/>
          </p:nvSpPr>
          <p:spPr>
            <a:xfrm>
              <a:off x="2905905" y="2486633"/>
              <a:ext cx="376717" cy="15525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6" name="Rounded Rectangle 35">
              <a:extLst>
                <a:ext uri="{FF2B5EF4-FFF2-40B4-BE49-F238E27FC236}">
                  <a16:creationId xmlns:a16="http://schemas.microsoft.com/office/drawing/2014/main" id="{672F7382-47CA-B645-8F2A-D14B3959C1D8}"/>
                </a:ext>
              </a:extLst>
            </p:cNvPr>
            <p:cNvSpPr/>
            <p:nvPr/>
          </p:nvSpPr>
          <p:spPr>
            <a:xfrm>
              <a:off x="3331695" y="2289372"/>
              <a:ext cx="376717" cy="15525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9" name="Rounded Rectangle 38">
              <a:extLst>
                <a:ext uri="{FF2B5EF4-FFF2-40B4-BE49-F238E27FC236}">
                  <a16:creationId xmlns:a16="http://schemas.microsoft.com/office/drawing/2014/main" id="{D460E7E6-DA2C-CB45-9246-B55D48E4C84F}"/>
                </a:ext>
              </a:extLst>
            </p:cNvPr>
            <p:cNvSpPr/>
            <p:nvPr/>
          </p:nvSpPr>
          <p:spPr>
            <a:xfrm>
              <a:off x="2495324" y="2698827"/>
              <a:ext cx="376717" cy="15525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0" name="Rounded Rectangle 39">
              <a:extLst>
                <a:ext uri="{FF2B5EF4-FFF2-40B4-BE49-F238E27FC236}">
                  <a16:creationId xmlns:a16="http://schemas.microsoft.com/office/drawing/2014/main" id="{76CA8148-00C9-1E40-9C16-A506388F3BA6}"/>
                </a:ext>
              </a:extLst>
            </p:cNvPr>
            <p:cNvSpPr/>
            <p:nvPr/>
          </p:nvSpPr>
          <p:spPr>
            <a:xfrm>
              <a:off x="2913510" y="2700243"/>
              <a:ext cx="376717" cy="153839"/>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1" name="Rounded Rectangle 40">
              <a:extLst>
                <a:ext uri="{FF2B5EF4-FFF2-40B4-BE49-F238E27FC236}">
                  <a16:creationId xmlns:a16="http://schemas.microsoft.com/office/drawing/2014/main" id="{19353880-2A64-D448-B0ED-3461C1C19EEC}"/>
                </a:ext>
              </a:extLst>
            </p:cNvPr>
            <p:cNvSpPr/>
            <p:nvPr/>
          </p:nvSpPr>
          <p:spPr>
            <a:xfrm>
              <a:off x="2913509" y="2289372"/>
              <a:ext cx="376717" cy="15525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2" name="TextBox 41">
              <a:extLst>
                <a:ext uri="{FF2B5EF4-FFF2-40B4-BE49-F238E27FC236}">
                  <a16:creationId xmlns:a16="http://schemas.microsoft.com/office/drawing/2014/main" id="{3D813D64-BFD7-694F-9D50-B102F10FFBCB}"/>
                </a:ext>
              </a:extLst>
            </p:cNvPr>
            <p:cNvSpPr txBox="1"/>
            <p:nvPr/>
          </p:nvSpPr>
          <p:spPr>
            <a:xfrm>
              <a:off x="647811" y="1718418"/>
              <a:ext cx="1027958" cy="352178"/>
            </a:xfrm>
            <a:prstGeom prst="rect">
              <a:avLst/>
            </a:prstGeom>
            <a:noFill/>
          </p:spPr>
          <p:txBody>
            <a:bodyPr wrap="square" rtlCol="0">
              <a:spAutoFit/>
            </a:bodyPr>
            <a:lstStyle/>
            <a:p>
              <a:r>
                <a:rPr lang="en-US" sz="1400" b="1" dirty="0">
                  <a:solidFill>
                    <a:schemeClr val="accent1">
                      <a:lumMod val="75000"/>
                    </a:schemeClr>
                  </a:solidFill>
                </a:rPr>
                <a:t>Table 1</a:t>
              </a:r>
            </a:p>
          </p:txBody>
        </p:sp>
        <p:sp>
          <p:nvSpPr>
            <p:cNvPr id="43" name="TextBox 42">
              <a:extLst>
                <a:ext uri="{FF2B5EF4-FFF2-40B4-BE49-F238E27FC236}">
                  <a16:creationId xmlns:a16="http://schemas.microsoft.com/office/drawing/2014/main" id="{DA43134E-192C-A54A-A667-EE16834BF666}"/>
                </a:ext>
              </a:extLst>
            </p:cNvPr>
            <p:cNvSpPr txBox="1"/>
            <p:nvPr/>
          </p:nvSpPr>
          <p:spPr>
            <a:xfrm>
              <a:off x="2826519" y="1723871"/>
              <a:ext cx="1051266" cy="352178"/>
            </a:xfrm>
            <a:prstGeom prst="rect">
              <a:avLst/>
            </a:prstGeom>
            <a:noFill/>
          </p:spPr>
          <p:txBody>
            <a:bodyPr wrap="square" rtlCol="0">
              <a:spAutoFit/>
            </a:bodyPr>
            <a:lstStyle/>
            <a:p>
              <a:r>
                <a:rPr lang="en-US" sz="1400" b="1" dirty="0">
                  <a:solidFill>
                    <a:schemeClr val="accent1">
                      <a:lumMod val="75000"/>
                    </a:schemeClr>
                  </a:solidFill>
                </a:rPr>
                <a:t>Table 2</a:t>
              </a:r>
            </a:p>
          </p:txBody>
        </p:sp>
        <p:sp>
          <p:nvSpPr>
            <p:cNvPr id="44" name="Rounded Rectangle 43">
              <a:extLst>
                <a:ext uri="{FF2B5EF4-FFF2-40B4-BE49-F238E27FC236}">
                  <a16:creationId xmlns:a16="http://schemas.microsoft.com/office/drawing/2014/main" id="{B5FD6A3D-AE40-834C-BF8B-455E404CAF1E}"/>
                </a:ext>
              </a:extLst>
            </p:cNvPr>
            <p:cNvSpPr/>
            <p:nvPr/>
          </p:nvSpPr>
          <p:spPr>
            <a:xfrm>
              <a:off x="4726779" y="2081225"/>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5" name="Rounded Rectangle 44">
              <a:extLst>
                <a:ext uri="{FF2B5EF4-FFF2-40B4-BE49-F238E27FC236}">
                  <a16:creationId xmlns:a16="http://schemas.microsoft.com/office/drawing/2014/main" id="{2704285C-48DA-5D47-8BBF-069A3E14ACAD}"/>
                </a:ext>
              </a:extLst>
            </p:cNvPr>
            <p:cNvSpPr/>
            <p:nvPr/>
          </p:nvSpPr>
          <p:spPr>
            <a:xfrm>
              <a:off x="5123651" y="2081225"/>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6" name="Rounded Rectangle 45">
              <a:extLst>
                <a:ext uri="{FF2B5EF4-FFF2-40B4-BE49-F238E27FC236}">
                  <a16:creationId xmlns:a16="http://schemas.microsoft.com/office/drawing/2014/main" id="{0B7F4FAB-1429-764B-AE22-AE4C812D7054}"/>
                </a:ext>
              </a:extLst>
            </p:cNvPr>
            <p:cNvSpPr/>
            <p:nvPr/>
          </p:nvSpPr>
          <p:spPr>
            <a:xfrm>
              <a:off x="4725382" y="2292314"/>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7" name="Rounded Rectangle 46">
              <a:extLst>
                <a:ext uri="{FF2B5EF4-FFF2-40B4-BE49-F238E27FC236}">
                  <a16:creationId xmlns:a16="http://schemas.microsoft.com/office/drawing/2014/main" id="{C4675C8C-F22C-D54D-B858-A4871F1FFE9C}"/>
                </a:ext>
              </a:extLst>
            </p:cNvPr>
            <p:cNvSpPr/>
            <p:nvPr/>
          </p:nvSpPr>
          <p:spPr>
            <a:xfrm>
              <a:off x="5122254" y="2284885"/>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8" name="Rounded Rectangle 47">
              <a:extLst>
                <a:ext uri="{FF2B5EF4-FFF2-40B4-BE49-F238E27FC236}">
                  <a16:creationId xmlns:a16="http://schemas.microsoft.com/office/drawing/2014/main" id="{48BCE103-2164-FC41-A835-F4AC01B7ED23}"/>
                </a:ext>
              </a:extLst>
            </p:cNvPr>
            <p:cNvSpPr/>
            <p:nvPr/>
          </p:nvSpPr>
          <p:spPr>
            <a:xfrm>
              <a:off x="4725383" y="2488546"/>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9" name="Rounded Rectangle 48">
              <a:extLst>
                <a:ext uri="{FF2B5EF4-FFF2-40B4-BE49-F238E27FC236}">
                  <a16:creationId xmlns:a16="http://schemas.microsoft.com/office/drawing/2014/main" id="{36AC8281-0030-074C-8CDE-661E448AC2B0}"/>
                </a:ext>
              </a:extLst>
            </p:cNvPr>
            <p:cNvSpPr/>
            <p:nvPr/>
          </p:nvSpPr>
          <p:spPr>
            <a:xfrm>
              <a:off x="5122253" y="2488546"/>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0" name="Rounded Rectangle 49">
              <a:extLst>
                <a:ext uri="{FF2B5EF4-FFF2-40B4-BE49-F238E27FC236}">
                  <a16:creationId xmlns:a16="http://schemas.microsoft.com/office/drawing/2014/main" id="{E3585062-F48F-F646-9D51-837899EF07AD}"/>
                </a:ext>
              </a:extLst>
            </p:cNvPr>
            <p:cNvSpPr/>
            <p:nvPr/>
          </p:nvSpPr>
          <p:spPr>
            <a:xfrm>
              <a:off x="5533826" y="2488546"/>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1" name="Rounded Rectangle 50">
              <a:extLst>
                <a:ext uri="{FF2B5EF4-FFF2-40B4-BE49-F238E27FC236}">
                  <a16:creationId xmlns:a16="http://schemas.microsoft.com/office/drawing/2014/main" id="{9DE07349-0D11-A445-8594-BC34F3E5E502}"/>
                </a:ext>
              </a:extLst>
            </p:cNvPr>
            <p:cNvSpPr/>
            <p:nvPr/>
          </p:nvSpPr>
          <p:spPr>
            <a:xfrm>
              <a:off x="4725382" y="2699635"/>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2" name="Rounded Rectangle 51">
              <a:extLst>
                <a:ext uri="{FF2B5EF4-FFF2-40B4-BE49-F238E27FC236}">
                  <a16:creationId xmlns:a16="http://schemas.microsoft.com/office/drawing/2014/main" id="{EAF5F33C-BEF3-5C4C-A083-43FB1268D413}"/>
                </a:ext>
              </a:extLst>
            </p:cNvPr>
            <p:cNvSpPr/>
            <p:nvPr/>
          </p:nvSpPr>
          <p:spPr>
            <a:xfrm>
              <a:off x="5129604" y="2701044"/>
              <a:ext cx="364138" cy="1530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3" name="Rounded Rectangle 52">
              <a:extLst>
                <a:ext uri="{FF2B5EF4-FFF2-40B4-BE49-F238E27FC236}">
                  <a16:creationId xmlns:a16="http://schemas.microsoft.com/office/drawing/2014/main" id="{A3530798-7861-D74F-8530-2867147D7210}"/>
                </a:ext>
              </a:extLst>
            </p:cNvPr>
            <p:cNvSpPr/>
            <p:nvPr/>
          </p:nvSpPr>
          <p:spPr>
            <a:xfrm>
              <a:off x="5533826" y="2693827"/>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4" name="Rounded Rectangle 53">
              <a:extLst>
                <a:ext uri="{FF2B5EF4-FFF2-40B4-BE49-F238E27FC236}">
                  <a16:creationId xmlns:a16="http://schemas.microsoft.com/office/drawing/2014/main" id="{D6E93F13-1D24-AD44-A025-F7222CCF702D}"/>
                </a:ext>
              </a:extLst>
            </p:cNvPr>
            <p:cNvSpPr/>
            <p:nvPr/>
          </p:nvSpPr>
          <p:spPr>
            <a:xfrm>
              <a:off x="6305895" y="2691484"/>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5" name="TextBox 54">
              <a:extLst>
                <a:ext uri="{FF2B5EF4-FFF2-40B4-BE49-F238E27FC236}">
                  <a16:creationId xmlns:a16="http://schemas.microsoft.com/office/drawing/2014/main" id="{65C935CA-5FAE-6646-80D1-D438BF57D7F4}"/>
                </a:ext>
              </a:extLst>
            </p:cNvPr>
            <p:cNvSpPr txBox="1"/>
            <p:nvPr/>
          </p:nvSpPr>
          <p:spPr>
            <a:xfrm>
              <a:off x="5129604" y="1728421"/>
              <a:ext cx="1068428" cy="352178"/>
            </a:xfrm>
            <a:prstGeom prst="rect">
              <a:avLst/>
            </a:prstGeom>
            <a:noFill/>
          </p:spPr>
          <p:txBody>
            <a:bodyPr wrap="square" rtlCol="0">
              <a:spAutoFit/>
            </a:bodyPr>
            <a:lstStyle/>
            <a:p>
              <a:r>
                <a:rPr lang="en-US" sz="1400" b="1" dirty="0">
                  <a:solidFill>
                    <a:schemeClr val="accent1">
                      <a:lumMod val="75000"/>
                    </a:schemeClr>
                  </a:solidFill>
                </a:rPr>
                <a:t>Table N</a:t>
              </a:r>
            </a:p>
          </p:txBody>
        </p:sp>
        <p:sp>
          <p:nvSpPr>
            <p:cNvPr id="56" name="TextBox 55">
              <a:extLst>
                <a:ext uri="{FF2B5EF4-FFF2-40B4-BE49-F238E27FC236}">
                  <a16:creationId xmlns:a16="http://schemas.microsoft.com/office/drawing/2014/main" id="{36E46201-C977-5D44-8D68-EB11A52A1A15}"/>
                </a:ext>
              </a:extLst>
            </p:cNvPr>
            <p:cNvSpPr txBox="1"/>
            <p:nvPr/>
          </p:nvSpPr>
          <p:spPr>
            <a:xfrm>
              <a:off x="4043952" y="2261742"/>
              <a:ext cx="964276" cy="307777"/>
            </a:xfrm>
            <a:prstGeom prst="rect">
              <a:avLst/>
            </a:prstGeom>
            <a:noFill/>
          </p:spPr>
          <p:txBody>
            <a:bodyPr wrap="square" rtlCol="0">
              <a:spAutoFit/>
            </a:bodyPr>
            <a:lstStyle/>
            <a:p>
              <a:pPr algn="ctr"/>
              <a:r>
                <a:rPr lang="en-US" sz="1400" b="1" dirty="0">
                  <a:solidFill>
                    <a:schemeClr val="accent1">
                      <a:lumMod val="75000"/>
                    </a:schemeClr>
                  </a:solidFill>
                </a:rPr>
                <a:t>…</a:t>
              </a:r>
            </a:p>
          </p:txBody>
        </p:sp>
        <p:sp>
          <p:nvSpPr>
            <p:cNvPr id="57" name="Left Brace 56">
              <a:extLst>
                <a:ext uri="{FF2B5EF4-FFF2-40B4-BE49-F238E27FC236}">
                  <a16:creationId xmlns:a16="http://schemas.microsoft.com/office/drawing/2014/main" id="{B8DD0B20-C162-0340-80CF-2CC3E5DE1FF8}"/>
                </a:ext>
              </a:extLst>
            </p:cNvPr>
            <p:cNvSpPr/>
            <p:nvPr/>
          </p:nvSpPr>
          <p:spPr>
            <a:xfrm rot="5400000">
              <a:off x="3285984" y="-1735916"/>
              <a:ext cx="350867" cy="6516575"/>
            </a:xfrm>
            <a:prstGeom prst="leftBrace">
              <a:avLst/>
            </a:prstGeom>
            <a:ln w="12700">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Rounded Rectangle 57">
              <a:extLst>
                <a:ext uri="{FF2B5EF4-FFF2-40B4-BE49-F238E27FC236}">
                  <a16:creationId xmlns:a16="http://schemas.microsoft.com/office/drawing/2014/main" id="{0541338F-B777-3340-B16F-BFC88ACCB0C3}"/>
                </a:ext>
              </a:extLst>
            </p:cNvPr>
            <p:cNvSpPr/>
            <p:nvPr/>
          </p:nvSpPr>
          <p:spPr>
            <a:xfrm>
              <a:off x="272791" y="2077649"/>
              <a:ext cx="339003" cy="1563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9" name="Rounded Rectangle 58">
              <a:extLst>
                <a:ext uri="{FF2B5EF4-FFF2-40B4-BE49-F238E27FC236}">
                  <a16:creationId xmlns:a16="http://schemas.microsoft.com/office/drawing/2014/main" id="{B0C7C07B-F866-6D48-8C30-F133D1E7E67B}"/>
                </a:ext>
              </a:extLst>
            </p:cNvPr>
            <p:cNvSpPr/>
            <p:nvPr/>
          </p:nvSpPr>
          <p:spPr>
            <a:xfrm>
              <a:off x="642268" y="2077649"/>
              <a:ext cx="339003" cy="1563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0" name="Rounded Rectangle 59">
              <a:extLst>
                <a:ext uri="{FF2B5EF4-FFF2-40B4-BE49-F238E27FC236}">
                  <a16:creationId xmlns:a16="http://schemas.microsoft.com/office/drawing/2014/main" id="{CFEDBD73-7F52-F34F-A2A6-1A37C2E34FB0}"/>
                </a:ext>
              </a:extLst>
            </p:cNvPr>
            <p:cNvSpPr/>
            <p:nvPr/>
          </p:nvSpPr>
          <p:spPr>
            <a:xfrm>
              <a:off x="1024130" y="2077649"/>
              <a:ext cx="339003" cy="1563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1" name="Rounded Rectangle 60">
              <a:extLst>
                <a:ext uri="{FF2B5EF4-FFF2-40B4-BE49-F238E27FC236}">
                  <a16:creationId xmlns:a16="http://schemas.microsoft.com/office/drawing/2014/main" id="{DEEB8D57-B781-D345-ADA9-73BAE6AAB5AF}"/>
                </a:ext>
              </a:extLst>
            </p:cNvPr>
            <p:cNvSpPr/>
            <p:nvPr/>
          </p:nvSpPr>
          <p:spPr>
            <a:xfrm>
              <a:off x="1409221" y="2077649"/>
              <a:ext cx="339003" cy="1563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2" name="Rounded Rectangle 61">
              <a:extLst>
                <a:ext uri="{FF2B5EF4-FFF2-40B4-BE49-F238E27FC236}">
                  <a16:creationId xmlns:a16="http://schemas.microsoft.com/office/drawing/2014/main" id="{4BA5DC30-4724-2A41-BC4F-438ABBA43B28}"/>
                </a:ext>
              </a:extLst>
            </p:cNvPr>
            <p:cNvSpPr/>
            <p:nvPr/>
          </p:nvSpPr>
          <p:spPr>
            <a:xfrm>
              <a:off x="271491" y="2291321"/>
              <a:ext cx="339003" cy="1563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3" name="Rounded Rectangle 62">
              <a:extLst>
                <a:ext uri="{FF2B5EF4-FFF2-40B4-BE49-F238E27FC236}">
                  <a16:creationId xmlns:a16="http://schemas.microsoft.com/office/drawing/2014/main" id="{ABB2148D-2500-AE4F-8D88-06C053641DCD}"/>
                </a:ext>
              </a:extLst>
            </p:cNvPr>
            <p:cNvSpPr/>
            <p:nvPr/>
          </p:nvSpPr>
          <p:spPr>
            <a:xfrm>
              <a:off x="640968" y="2283802"/>
              <a:ext cx="339003" cy="1563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4" name="Rounded Rectangle 63">
              <a:extLst>
                <a:ext uri="{FF2B5EF4-FFF2-40B4-BE49-F238E27FC236}">
                  <a16:creationId xmlns:a16="http://schemas.microsoft.com/office/drawing/2014/main" id="{448ECDCC-332C-3C46-A69D-83B11935D1EA}"/>
                </a:ext>
              </a:extLst>
            </p:cNvPr>
            <p:cNvSpPr/>
            <p:nvPr/>
          </p:nvSpPr>
          <p:spPr>
            <a:xfrm>
              <a:off x="271492" y="2489955"/>
              <a:ext cx="339003" cy="1563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5" name="Rounded Rectangle 64">
              <a:extLst>
                <a:ext uri="{FF2B5EF4-FFF2-40B4-BE49-F238E27FC236}">
                  <a16:creationId xmlns:a16="http://schemas.microsoft.com/office/drawing/2014/main" id="{E4D2AE00-51D2-E64F-BA05-10372BC43C9D}"/>
                </a:ext>
              </a:extLst>
            </p:cNvPr>
            <p:cNvSpPr/>
            <p:nvPr/>
          </p:nvSpPr>
          <p:spPr>
            <a:xfrm>
              <a:off x="640967" y="2489955"/>
              <a:ext cx="339003" cy="1563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6" name="Rounded Rectangle 65">
              <a:extLst>
                <a:ext uri="{FF2B5EF4-FFF2-40B4-BE49-F238E27FC236}">
                  <a16:creationId xmlns:a16="http://schemas.microsoft.com/office/drawing/2014/main" id="{124D18FA-9302-4A44-A99F-71DDB1AED184}"/>
                </a:ext>
              </a:extLst>
            </p:cNvPr>
            <p:cNvSpPr/>
            <p:nvPr/>
          </p:nvSpPr>
          <p:spPr>
            <a:xfrm>
              <a:off x="1024130" y="2489955"/>
              <a:ext cx="339003" cy="1563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7" name="Rounded Rectangle 66">
              <a:extLst>
                <a:ext uri="{FF2B5EF4-FFF2-40B4-BE49-F238E27FC236}">
                  <a16:creationId xmlns:a16="http://schemas.microsoft.com/office/drawing/2014/main" id="{9875FED9-F7D7-8046-B8DA-99B06918630D}"/>
                </a:ext>
              </a:extLst>
            </p:cNvPr>
            <p:cNvSpPr/>
            <p:nvPr/>
          </p:nvSpPr>
          <p:spPr>
            <a:xfrm>
              <a:off x="271491" y="2703626"/>
              <a:ext cx="339003" cy="1563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8" name="Rounded Rectangle 67">
              <a:extLst>
                <a:ext uri="{FF2B5EF4-FFF2-40B4-BE49-F238E27FC236}">
                  <a16:creationId xmlns:a16="http://schemas.microsoft.com/office/drawing/2014/main" id="{43570D0F-C5AA-C845-938E-E3C6D58BF0A8}"/>
                </a:ext>
              </a:extLst>
            </p:cNvPr>
            <p:cNvSpPr/>
            <p:nvPr/>
          </p:nvSpPr>
          <p:spPr>
            <a:xfrm>
              <a:off x="647811" y="2705052"/>
              <a:ext cx="339003" cy="154910"/>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9" name="Rounded Rectangle 68">
              <a:extLst>
                <a:ext uri="{FF2B5EF4-FFF2-40B4-BE49-F238E27FC236}">
                  <a16:creationId xmlns:a16="http://schemas.microsoft.com/office/drawing/2014/main" id="{0ABCABCE-963A-1C4C-B842-8864B803C5E4}"/>
                </a:ext>
              </a:extLst>
            </p:cNvPr>
            <p:cNvSpPr/>
            <p:nvPr/>
          </p:nvSpPr>
          <p:spPr>
            <a:xfrm>
              <a:off x="1024130" y="2697747"/>
              <a:ext cx="339003" cy="1563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0" name="Rounded Rectangle 69">
              <a:extLst>
                <a:ext uri="{FF2B5EF4-FFF2-40B4-BE49-F238E27FC236}">
                  <a16:creationId xmlns:a16="http://schemas.microsoft.com/office/drawing/2014/main" id="{94D23F01-8BF5-B34D-9F5E-5DDB7867AF8A}"/>
                </a:ext>
              </a:extLst>
            </p:cNvPr>
            <p:cNvSpPr/>
            <p:nvPr/>
          </p:nvSpPr>
          <p:spPr>
            <a:xfrm>
              <a:off x="1400450" y="2697746"/>
              <a:ext cx="339003" cy="1563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71" name="Group 70">
              <a:extLst>
                <a:ext uri="{FF2B5EF4-FFF2-40B4-BE49-F238E27FC236}">
                  <a16:creationId xmlns:a16="http://schemas.microsoft.com/office/drawing/2014/main" id="{53D166B2-4C8A-7848-833F-8240F972C39F}"/>
                </a:ext>
              </a:extLst>
            </p:cNvPr>
            <p:cNvGrpSpPr/>
            <p:nvPr/>
          </p:nvGrpSpPr>
          <p:grpSpPr>
            <a:xfrm>
              <a:off x="271491" y="3310315"/>
              <a:ext cx="794903" cy="155257"/>
              <a:chOff x="428807" y="3493814"/>
              <a:chExt cx="794903" cy="155257"/>
            </a:xfrm>
          </p:grpSpPr>
          <p:sp>
            <p:nvSpPr>
              <p:cNvPr id="103" name="Rounded Rectangle 102">
                <a:extLst>
                  <a:ext uri="{FF2B5EF4-FFF2-40B4-BE49-F238E27FC236}">
                    <a16:creationId xmlns:a16="http://schemas.microsoft.com/office/drawing/2014/main" id="{EF9E1B33-41D8-4146-B60A-A52A02A85390}"/>
                  </a:ext>
                </a:extLst>
              </p:cNvPr>
              <p:cNvSpPr/>
              <p:nvPr/>
            </p:nvSpPr>
            <p:spPr>
              <a:xfrm>
                <a:off x="428807" y="3493814"/>
                <a:ext cx="376717" cy="15525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4" name="Rounded Rectangle 103">
                <a:extLst>
                  <a:ext uri="{FF2B5EF4-FFF2-40B4-BE49-F238E27FC236}">
                    <a16:creationId xmlns:a16="http://schemas.microsoft.com/office/drawing/2014/main" id="{F38387A2-88F1-3A42-BDFC-A304C39C6D76}"/>
                  </a:ext>
                </a:extLst>
              </p:cNvPr>
              <p:cNvSpPr/>
              <p:nvPr/>
            </p:nvSpPr>
            <p:spPr>
              <a:xfrm>
                <a:off x="846993" y="3495230"/>
                <a:ext cx="376717" cy="153839"/>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
          <p:nvSpPr>
            <p:cNvPr id="72" name="TextBox 71">
              <a:extLst>
                <a:ext uri="{FF2B5EF4-FFF2-40B4-BE49-F238E27FC236}">
                  <a16:creationId xmlns:a16="http://schemas.microsoft.com/office/drawing/2014/main" id="{4ABBEC9F-E61F-6D44-8296-B43EC3D32B09}"/>
                </a:ext>
              </a:extLst>
            </p:cNvPr>
            <p:cNvSpPr txBox="1"/>
            <p:nvPr/>
          </p:nvSpPr>
          <p:spPr>
            <a:xfrm rot="5400000">
              <a:off x="188150" y="2958724"/>
              <a:ext cx="964276" cy="307777"/>
            </a:xfrm>
            <a:prstGeom prst="rect">
              <a:avLst/>
            </a:prstGeom>
            <a:noFill/>
          </p:spPr>
          <p:txBody>
            <a:bodyPr wrap="square" rtlCol="0">
              <a:spAutoFit/>
            </a:bodyPr>
            <a:lstStyle/>
            <a:p>
              <a:pPr algn="ctr"/>
              <a:r>
                <a:rPr lang="en-US" sz="1400" b="1" dirty="0">
                  <a:solidFill>
                    <a:schemeClr val="accent1">
                      <a:lumMod val="75000"/>
                    </a:schemeClr>
                  </a:solidFill>
                </a:rPr>
                <a:t>…</a:t>
              </a:r>
            </a:p>
          </p:txBody>
        </p:sp>
        <p:sp>
          <p:nvSpPr>
            <p:cNvPr id="73" name="TextBox 72">
              <a:extLst>
                <a:ext uri="{FF2B5EF4-FFF2-40B4-BE49-F238E27FC236}">
                  <a16:creationId xmlns:a16="http://schemas.microsoft.com/office/drawing/2014/main" id="{FA92CEA2-4401-4240-B1BC-A2719AEFF02B}"/>
                </a:ext>
              </a:extLst>
            </p:cNvPr>
            <p:cNvSpPr txBox="1"/>
            <p:nvPr/>
          </p:nvSpPr>
          <p:spPr>
            <a:xfrm rot="5400000">
              <a:off x="5034905" y="2937985"/>
              <a:ext cx="490307" cy="307777"/>
            </a:xfrm>
            <a:prstGeom prst="rect">
              <a:avLst/>
            </a:prstGeom>
            <a:noFill/>
          </p:spPr>
          <p:txBody>
            <a:bodyPr wrap="square" rtlCol="0">
              <a:spAutoFit/>
            </a:bodyPr>
            <a:lstStyle/>
            <a:p>
              <a:pPr algn="ctr"/>
              <a:r>
                <a:rPr lang="en-US" sz="1400" b="1" dirty="0">
                  <a:solidFill>
                    <a:schemeClr val="accent1">
                      <a:lumMod val="75000"/>
                    </a:schemeClr>
                  </a:solidFill>
                </a:rPr>
                <a:t>…</a:t>
              </a:r>
            </a:p>
          </p:txBody>
        </p:sp>
        <p:sp>
          <p:nvSpPr>
            <p:cNvPr id="74" name="Rounded Rectangle 73">
              <a:extLst>
                <a:ext uri="{FF2B5EF4-FFF2-40B4-BE49-F238E27FC236}">
                  <a16:creationId xmlns:a16="http://schemas.microsoft.com/office/drawing/2014/main" id="{1BA4BA47-D25A-EC49-90B8-6A0046999272}"/>
                </a:ext>
              </a:extLst>
            </p:cNvPr>
            <p:cNvSpPr/>
            <p:nvPr/>
          </p:nvSpPr>
          <p:spPr>
            <a:xfrm>
              <a:off x="4714794" y="3303869"/>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5" name="Rounded Rectangle 74">
              <a:extLst>
                <a:ext uri="{FF2B5EF4-FFF2-40B4-BE49-F238E27FC236}">
                  <a16:creationId xmlns:a16="http://schemas.microsoft.com/office/drawing/2014/main" id="{656C40F0-F9A8-454E-9E44-F9E85DF6BACE}"/>
                </a:ext>
              </a:extLst>
            </p:cNvPr>
            <p:cNvSpPr/>
            <p:nvPr/>
          </p:nvSpPr>
          <p:spPr>
            <a:xfrm>
              <a:off x="5119016" y="3305278"/>
              <a:ext cx="364138" cy="1530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6" name="Rounded Rectangle 75">
              <a:extLst>
                <a:ext uri="{FF2B5EF4-FFF2-40B4-BE49-F238E27FC236}">
                  <a16:creationId xmlns:a16="http://schemas.microsoft.com/office/drawing/2014/main" id="{5DE8406C-CC55-FD41-AAB0-6BCD4CAE35AA}"/>
                </a:ext>
              </a:extLst>
            </p:cNvPr>
            <p:cNvSpPr/>
            <p:nvPr/>
          </p:nvSpPr>
          <p:spPr>
            <a:xfrm>
              <a:off x="5523238" y="3298061"/>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7" name="Rounded Rectangle 76">
              <a:extLst>
                <a:ext uri="{FF2B5EF4-FFF2-40B4-BE49-F238E27FC236}">
                  <a16:creationId xmlns:a16="http://schemas.microsoft.com/office/drawing/2014/main" id="{F6717C1D-B2A0-6646-B479-1C1698C84549}"/>
                </a:ext>
              </a:extLst>
            </p:cNvPr>
            <p:cNvSpPr/>
            <p:nvPr/>
          </p:nvSpPr>
          <p:spPr>
            <a:xfrm>
              <a:off x="5927460" y="3298060"/>
              <a:ext cx="364138" cy="15444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78" name="Picture 77">
              <a:extLst>
                <a:ext uri="{FF2B5EF4-FFF2-40B4-BE49-F238E27FC236}">
                  <a16:creationId xmlns:a16="http://schemas.microsoft.com/office/drawing/2014/main" id="{B35B139E-E301-F245-B6EE-D1FA4FA6236D}"/>
                </a:ext>
              </a:extLst>
            </p:cNvPr>
            <p:cNvPicPr>
              <a:picLocks noChangeAspect="1"/>
            </p:cNvPicPr>
            <p:nvPr/>
          </p:nvPicPr>
          <p:blipFill>
            <a:blip r:embed="rId3">
              <a:duotone>
                <a:schemeClr val="accent5">
                  <a:shade val="45000"/>
                  <a:satMod val="135000"/>
                </a:schemeClr>
                <a:prstClr val="white"/>
              </a:duotone>
              <a:lum bright="-20000" contrast="20000"/>
            </a:blip>
            <a:stretch>
              <a:fillRect/>
            </a:stretch>
          </p:blipFill>
          <p:spPr>
            <a:xfrm rot="16200000">
              <a:off x="1584706" y="4626783"/>
              <a:ext cx="431202" cy="428576"/>
            </a:xfrm>
            <a:prstGeom prst="rect">
              <a:avLst/>
            </a:prstGeom>
          </p:spPr>
        </p:pic>
        <p:sp>
          <p:nvSpPr>
            <p:cNvPr id="79" name="Left Brace 78">
              <a:extLst>
                <a:ext uri="{FF2B5EF4-FFF2-40B4-BE49-F238E27FC236}">
                  <a16:creationId xmlns:a16="http://schemas.microsoft.com/office/drawing/2014/main" id="{FFD3D2A5-07CE-584E-96B5-9691FE47D5BF}"/>
                </a:ext>
              </a:extLst>
            </p:cNvPr>
            <p:cNvSpPr/>
            <p:nvPr/>
          </p:nvSpPr>
          <p:spPr>
            <a:xfrm rot="5400000">
              <a:off x="918170" y="3482051"/>
              <a:ext cx="348379" cy="1844470"/>
            </a:xfrm>
            <a:prstGeom prst="leftBrace">
              <a:avLst/>
            </a:prstGeom>
            <a:ln w="127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0" name="Picture 79">
              <a:extLst>
                <a:ext uri="{FF2B5EF4-FFF2-40B4-BE49-F238E27FC236}">
                  <a16:creationId xmlns:a16="http://schemas.microsoft.com/office/drawing/2014/main" id="{BE12FAB9-442C-F84A-9B95-A19F49A4C6F7}"/>
                </a:ext>
              </a:extLst>
            </p:cNvPr>
            <p:cNvPicPr>
              <a:picLocks noChangeAspect="1"/>
            </p:cNvPicPr>
            <p:nvPr/>
          </p:nvPicPr>
          <p:blipFill>
            <a:blip r:embed="rId3">
              <a:duotone>
                <a:schemeClr val="accent5">
                  <a:shade val="45000"/>
                  <a:satMod val="135000"/>
                </a:schemeClr>
                <a:prstClr val="white"/>
              </a:duotone>
              <a:lum bright="-20000" contrast="20000"/>
            </a:blip>
            <a:stretch>
              <a:fillRect/>
            </a:stretch>
          </p:blipFill>
          <p:spPr>
            <a:xfrm rot="16200000">
              <a:off x="208295" y="4626783"/>
              <a:ext cx="431202" cy="428576"/>
            </a:xfrm>
            <a:prstGeom prst="rect">
              <a:avLst/>
            </a:prstGeom>
          </p:spPr>
        </p:pic>
        <p:sp>
          <p:nvSpPr>
            <p:cNvPr id="81" name="TextBox 80">
              <a:extLst>
                <a:ext uri="{FF2B5EF4-FFF2-40B4-BE49-F238E27FC236}">
                  <a16:creationId xmlns:a16="http://schemas.microsoft.com/office/drawing/2014/main" id="{4B5B8AEF-8474-634A-AFEE-837704216C09}"/>
                </a:ext>
              </a:extLst>
            </p:cNvPr>
            <p:cNvSpPr txBox="1"/>
            <p:nvPr/>
          </p:nvSpPr>
          <p:spPr>
            <a:xfrm>
              <a:off x="600324" y="4612646"/>
              <a:ext cx="964276" cy="307777"/>
            </a:xfrm>
            <a:prstGeom prst="rect">
              <a:avLst/>
            </a:prstGeom>
            <a:noFill/>
          </p:spPr>
          <p:txBody>
            <a:bodyPr wrap="square" rtlCol="0">
              <a:spAutoFit/>
            </a:bodyPr>
            <a:lstStyle/>
            <a:p>
              <a:pPr algn="ctr"/>
              <a:r>
                <a:rPr lang="en-US" sz="1400" b="1" dirty="0">
                  <a:solidFill>
                    <a:schemeClr val="accent1">
                      <a:lumMod val="75000"/>
                    </a:schemeClr>
                  </a:solidFill>
                </a:rPr>
                <a:t>…</a:t>
              </a:r>
            </a:p>
          </p:txBody>
        </p:sp>
        <p:pic>
          <p:nvPicPr>
            <p:cNvPr id="82" name="Picture 81">
              <a:extLst>
                <a:ext uri="{FF2B5EF4-FFF2-40B4-BE49-F238E27FC236}">
                  <a16:creationId xmlns:a16="http://schemas.microsoft.com/office/drawing/2014/main" id="{F08D0DFB-46A8-9B46-94DC-462E0C382462}"/>
                </a:ext>
              </a:extLst>
            </p:cNvPr>
            <p:cNvPicPr>
              <a:picLocks noChangeAspect="1"/>
            </p:cNvPicPr>
            <p:nvPr/>
          </p:nvPicPr>
          <p:blipFill>
            <a:blip r:embed="rId3">
              <a:duotone>
                <a:schemeClr val="accent5">
                  <a:shade val="45000"/>
                  <a:satMod val="135000"/>
                </a:schemeClr>
                <a:prstClr val="white"/>
              </a:duotone>
              <a:lum bright="-20000" contrast="20000"/>
            </a:blip>
            <a:stretch>
              <a:fillRect/>
            </a:stretch>
          </p:blipFill>
          <p:spPr>
            <a:xfrm rot="16200000">
              <a:off x="3819893" y="4629108"/>
              <a:ext cx="431202" cy="428576"/>
            </a:xfrm>
            <a:prstGeom prst="rect">
              <a:avLst/>
            </a:prstGeom>
          </p:spPr>
        </p:pic>
        <p:sp>
          <p:nvSpPr>
            <p:cNvPr id="83" name="Left Brace 82">
              <a:extLst>
                <a:ext uri="{FF2B5EF4-FFF2-40B4-BE49-F238E27FC236}">
                  <a16:creationId xmlns:a16="http://schemas.microsoft.com/office/drawing/2014/main" id="{E59CE329-E631-154F-AE7E-A4F9DD6FADC5}"/>
                </a:ext>
              </a:extLst>
            </p:cNvPr>
            <p:cNvSpPr/>
            <p:nvPr/>
          </p:nvSpPr>
          <p:spPr>
            <a:xfrm rot="5400000">
              <a:off x="3153357" y="3484376"/>
              <a:ext cx="348379" cy="1844470"/>
            </a:xfrm>
            <a:prstGeom prst="leftBrace">
              <a:avLst/>
            </a:prstGeom>
            <a:ln w="127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4" name="Picture 83">
              <a:extLst>
                <a:ext uri="{FF2B5EF4-FFF2-40B4-BE49-F238E27FC236}">
                  <a16:creationId xmlns:a16="http://schemas.microsoft.com/office/drawing/2014/main" id="{75C49BF1-7A69-FC4B-8DB0-6CB745D54621}"/>
                </a:ext>
              </a:extLst>
            </p:cNvPr>
            <p:cNvPicPr>
              <a:picLocks noChangeAspect="1"/>
            </p:cNvPicPr>
            <p:nvPr/>
          </p:nvPicPr>
          <p:blipFill>
            <a:blip r:embed="rId3">
              <a:duotone>
                <a:schemeClr val="accent5">
                  <a:shade val="45000"/>
                  <a:satMod val="135000"/>
                </a:schemeClr>
                <a:prstClr val="white"/>
              </a:duotone>
              <a:lum bright="-20000" contrast="20000"/>
            </a:blip>
            <a:stretch>
              <a:fillRect/>
            </a:stretch>
          </p:blipFill>
          <p:spPr>
            <a:xfrm rot="16200000">
              <a:off x="2443482" y="4629108"/>
              <a:ext cx="431202" cy="428576"/>
            </a:xfrm>
            <a:prstGeom prst="rect">
              <a:avLst/>
            </a:prstGeom>
          </p:spPr>
        </p:pic>
        <p:sp>
          <p:nvSpPr>
            <p:cNvPr id="85" name="TextBox 84">
              <a:extLst>
                <a:ext uri="{FF2B5EF4-FFF2-40B4-BE49-F238E27FC236}">
                  <a16:creationId xmlns:a16="http://schemas.microsoft.com/office/drawing/2014/main" id="{FF68F528-DEE3-E64C-A7E4-48F4909316FF}"/>
                </a:ext>
              </a:extLst>
            </p:cNvPr>
            <p:cNvSpPr txBox="1"/>
            <p:nvPr/>
          </p:nvSpPr>
          <p:spPr>
            <a:xfrm>
              <a:off x="2835511" y="4614971"/>
              <a:ext cx="964276" cy="307777"/>
            </a:xfrm>
            <a:prstGeom prst="rect">
              <a:avLst/>
            </a:prstGeom>
            <a:noFill/>
          </p:spPr>
          <p:txBody>
            <a:bodyPr wrap="square" rtlCol="0">
              <a:spAutoFit/>
            </a:bodyPr>
            <a:lstStyle/>
            <a:p>
              <a:pPr algn="ctr"/>
              <a:r>
                <a:rPr lang="en-US" sz="1400" b="1" dirty="0">
                  <a:solidFill>
                    <a:schemeClr val="accent1">
                      <a:lumMod val="75000"/>
                    </a:schemeClr>
                  </a:solidFill>
                </a:rPr>
                <a:t>…</a:t>
              </a:r>
            </a:p>
          </p:txBody>
        </p:sp>
        <p:sp>
          <p:nvSpPr>
            <p:cNvPr id="86" name="Down Arrow 85">
              <a:extLst>
                <a:ext uri="{FF2B5EF4-FFF2-40B4-BE49-F238E27FC236}">
                  <a16:creationId xmlns:a16="http://schemas.microsoft.com/office/drawing/2014/main" id="{5EF9C0C2-3F40-3D4F-8827-0696F9CCD5F1}"/>
                </a:ext>
              </a:extLst>
            </p:cNvPr>
            <p:cNvSpPr/>
            <p:nvPr/>
          </p:nvSpPr>
          <p:spPr>
            <a:xfrm>
              <a:off x="3290226" y="3086813"/>
              <a:ext cx="109694" cy="933078"/>
            </a:xfrm>
            <a:prstGeom prst="downArrow">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7" name="Picture 86">
              <a:extLst>
                <a:ext uri="{FF2B5EF4-FFF2-40B4-BE49-F238E27FC236}">
                  <a16:creationId xmlns:a16="http://schemas.microsoft.com/office/drawing/2014/main" id="{0A24F8AC-FCE9-7D42-8D20-1A5189CC38E3}"/>
                </a:ext>
              </a:extLst>
            </p:cNvPr>
            <p:cNvPicPr>
              <a:picLocks noChangeAspect="1"/>
            </p:cNvPicPr>
            <p:nvPr/>
          </p:nvPicPr>
          <p:blipFill>
            <a:blip r:embed="rId3">
              <a:duotone>
                <a:schemeClr val="accent5">
                  <a:shade val="45000"/>
                  <a:satMod val="135000"/>
                </a:schemeClr>
                <a:prstClr val="white"/>
              </a:duotone>
              <a:lum bright="-20000" contrast="20000"/>
            </a:blip>
            <a:stretch>
              <a:fillRect/>
            </a:stretch>
          </p:blipFill>
          <p:spPr>
            <a:xfrm rot="16200000">
              <a:off x="5975500" y="4622831"/>
              <a:ext cx="431202" cy="428576"/>
            </a:xfrm>
            <a:prstGeom prst="rect">
              <a:avLst/>
            </a:prstGeom>
          </p:spPr>
        </p:pic>
        <p:sp>
          <p:nvSpPr>
            <p:cNvPr id="88" name="Left Brace 87">
              <a:extLst>
                <a:ext uri="{FF2B5EF4-FFF2-40B4-BE49-F238E27FC236}">
                  <a16:creationId xmlns:a16="http://schemas.microsoft.com/office/drawing/2014/main" id="{FFD17547-899C-B642-BEB4-FEACE6112A28}"/>
                </a:ext>
              </a:extLst>
            </p:cNvPr>
            <p:cNvSpPr/>
            <p:nvPr/>
          </p:nvSpPr>
          <p:spPr>
            <a:xfrm rot="5400000">
              <a:off x="5308964" y="3478099"/>
              <a:ext cx="348379" cy="1844470"/>
            </a:xfrm>
            <a:prstGeom prst="leftBrace">
              <a:avLst/>
            </a:prstGeom>
            <a:ln w="127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9" name="Picture 88">
              <a:extLst>
                <a:ext uri="{FF2B5EF4-FFF2-40B4-BE49-F238E27FC236}">
                  <a16:creationId xmlns:a16="http://schemas.microsoft.com/office/drawing/2014/main" id="{BA85FD96-6183-2644-8062-0D2194C1874E}"/>
                </a:ext>
              </a:extLst>
            </p:cNvPr>
            <p:cNvPicPr>
              <a:picLocks noChangeAspect="1"/>
            </p:cNvPicPr>
            <p:nvPr/>
          </p:nvPicPr>
          <p:blipFill>
            <a:blip r:embed="rId3">
              <a:duotone>
                <a:schemeClr val="accent5">
                  <a:shade val="45000"/>
                  <a:satMod val="135000"/>
                </a:schemeClr>
                <a:prstClr val="white"/>
              </a:duotone>
              <a:lum bright="-20000" contrast="20000"/>
            </a:blip>
            <a:stretch>
              <a:fillRect/>
            </a:stretch>
          </p:blipFill>
          <p:spPr>
            <a:xfrm rot="16200000">
              <a:off x="4599089" y="4622831"/>
              <a:ext cx="431202" cy="428576"/>
            </a:xfrm>
            <a:prstGeom prst="rect">
              <a:avLst/>
            </a:prstGeom>
          </p:spPr>
        </p:pic>
        <p:sp>
          <p:nvSpPr>
            <p:cNvPr id="90" name="TextBox 89">
              <a:extLst>
                <a:ext uri="{FF2B5EF4-FFF2-40B4-BE49-F238E27FC236}">
                  <a16:creationId xmlns:a16="http://schemas.microsoft.com/office/drawing/2014/main" id="{D5A4E9CA-08EF-5340-88A5-ABE850730AC9}"/>
                </a:ext>
              </a:extLst>
            </p:cNvPr>
            <p:cNvSpPr txBox="1"/>
            <p:nvPr/>
          </p:nvSpPr>
          <p:spPr>
            <a:xfrm>
              <a:off x="4991118" y="4608694"/>
              <a:ext cx="964276" cy="307777"/>
            </a:xfrm>
            <a:prstGeom prst="rect">
              <a:avLst/>
            </a:prstGeom>
            <a:noFill/>
          </p:spPr>
          <p:txBody>
            <a:bodyPr wrap="square" rtlCol="0">
              <a:spAutoFit/>
            </a:bodyPr>
            <a:lstStyle/>
            <a:p>
              <a:pPr algn="ctr"/>
              <a:r>
                <a:rPr lang="en-US" sz="1400" b="1" dirty="0">
                  <a:solidFill>
                    <a:schemeClr val="accent1">
                      <a:lumMod val="75000"/>
                    </a:schemeClr>
                  </a:solidFill>
                </a:rPr>
                <a:t>…</a:t>
              </a:r>
            </a:p>
          </p:txBody>
        </p:sp>
        <p:sp>
          <p:nvSpPr>
            <p:cNvPr id="91" name="Down Arrow 90">
              <a:extLst>
                <a:ext uri="{FF2B5EF4-FFF2-40B4-BE49-F238E27FC236}">
                  <a16:creationId xmlns:a16="http://schemas.microsoft.com/office/drawing/2014/main" id="{510F4A5D-B472-E745-8FA6-364C43313355}"/>
                </a:ext>
              </a:extLst>
            </p:cNvPr>
            <p:cNvSpPr/>
            <p:nvPr/>
          </p:nvSpPr>
          <p:spPr>
            <a:xfrm>
              <a:off x="5433947" y="3687727"/>
              <a:ext cx="109871" cy="311453"/>
            </a:xfrm>
            <a:prstGeom prst="downArrow">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F0428138-A343-F64A-B58B-0888E8FFB0C4}"/>
                </a:ext>
              </a:extLst>
            </p:cNvPr>
            <p:cNvSpPr/>
            <p:nvPr/>
          </p:nvSpPr>
          <p:spPr>
            <a:xfrm>
              <a:off x="203130" y="2026195"/>
              <a:ext cx="2028792" cy="1510634"/>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232BA9DF-092D-BC41-882B-B225BF2A86CA}"/>
                </a:ext>
              </a:extLst>
            </p:cNvPr>
            <p:cNvSpPr/>
            <p:nvPr/>
          </p:nvSpPr>
          <p:spPr>
            <a:xfrm>
              <a:off x="4690911" y="2020598"/>
              <a:ext cx="2028792" cy="1510634"/>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AE0E67D1-4F5F-E642-B6E0-7CA08380F9C0}"/>
                </a:ext>
              </a:extLst>
            </p:cNvPr>
            <p:cNvSpPr/>
            <p:nvPr/>
          </p:nvSpPr>
          <p:spPr>
            <a:xfrm>
              <a:off x="2345632" y="2031647"/>
              <a:ext cx="2028792" cy="896811"/>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Down Arrow 94">
              <a:extLst>
                <a:ext uri="{FF2B5EF4-FFF2-40B4-BE49-F238E27FC236}">
                  <a16:creationId xmlns:a16="http://schemas.microsoft.com/office/drawing/2014/main" id="{C81E2C36-4BD9-2E48-BC2B-EC1207754B51}"/>
                </a:ext>
              </a:extLst>
            </p:cNvPr>
            <p:cNvSpPr/>
            <p:nvPr/>
          </p:nvSpPr>
          <p:spPr>
            <a:xfrm>
              <a:off x="1051240" y="3688878"/>
              <a:ext cx="109871" cy="311453"/>
            </a:xfrm>
            <a:prstGeom prst="downArrow">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52FE3689-7AE5-EF47-97B4-E0863AB3C1C5}"/>
                </a:ext>
              </a:extLst>
            </p:cNvPr>
            <p:cNvSpPr txBox="1"/>
            <p:nvPr/>
          </p:nvSpPr>
          <p:spPr>
            <a:xfrm>
              <a:off x="689677" y="3976648"/>
              <a:ext cx="1096302" cy="299351"/>
            </a:xfrm>
            <a:prstGeom prst="rect">
              <a:avLst/>
            </a:prstGeom>
            <a:noFill/>
          </p:spPr>
          <p:txBody>
            <a:bodyPr wrap="square" rtlCol="0">
              <a:spAutoFit/>
            </a:bodyPr>
            <a:lstStyle/>
            <a:p>
              <a:r>
                <a:rPr lang="en-US" sz="1100" b="1" dirty="0">
                  <a:solidFill>
                    <a:schemeClr val="accent1">
                      <a:lumMod val="75000"/>
                    </a:schemeClr>
                  </a:solidFill>
                </a:rPr>
                <a:t>Partitions</a:t>
              </a:r>
            </a:p>
          </p:txBody>
        </p:sp>
        <p:sp>
          <p:nvSpPr>
            <p:cNvPr id="97" name="TextBox 96">
              <a:extLst>
                <a:ext uri="{FF2B5EF4-FFF2-40B4-BE49-F238E27FC236}">
                  <a16:creationId xmlns:a16="http://schemas.microsoft.com/office/drawing/2014/main" id="{0A713A49-DE5F-144E-9D9C-3AE571563B1E}"/>
                </a:ext>
              </a:extLst>
            </p:cNvPr>
            <p:cNvSpPr txBox="1"/>
            <p:nvPr/>
          </p:nvSpPr>
          <p:spPr>
            <a:xfrm>
              <a:off x="2913508" y="4000331"/>
              <a:ext cx="1130443" cy="299351"/>
            </a:xfrm>
            <a:prstGeom prst="rect">
              <a:avLst/>
            </a:prstGeom>
            <a:noFill/>
          </p:spPr>
          <p:txBody>
            <a:bodyPr wrap="square" rtlCol="0">
              <a:spAutoFit/>
            </a:bodyPr>
            <a:lstStyle/>
            <a:p>
              <a:r>
                <a:rPr lang="en-US" sz="1100" b="1" dirty="0">
                  <a:solidFill>
                    <a:schemeClr val="accent1">
                      <a:lumMod val="75000"/>
                    </a:schemeClr>
                  </a:solidFill>
                </a:rPr>
                <a:t>Partitions</a:t>
              </a:r>
            </a:p>
          </p:txBody>
        </p:sp>
        <p:sp>
          <p:nvSpPr>
            <p:cNvPr id="98" name="TextBox 97">
              <a:extLst>
                <a:ext uri="{FF2B5EF4-FFF2-40B4-BE49-F238E27FC236}">
                  <a16:creationId xmlns:a16="http://schemas.microsoft.com/office/drawing/2014/main" id="{28A49F1E-5621-A84E-8427-C46A21A7ED97}"/>
                </a:ext>
              </a:extLst>
            </p:cNvPr>
            <p:cNvSpPr txBox="1"/>
            <p:nvPr/>
          </p:nvSpPr>
          <p:spPr>
            <a:xfrm>
              <a:off x="5064671" y="3995926"/>
              <a:ext cx="1074004" cy="299351"/>
            </a:xfrm>
            <a:prstGeom prst="rect">
              <a:avLst/>
            </a:prstGeom>
            <a:noFill/>
          </p:spPr>
          <p:txBody>
            <a:bodyPr wrap="square" rtlCol="0">
              <a:spAutoFit/>
            </a:bodyPr>
            <a:lstStyle/>
            <a:p>
              <a:r>
                <a:rPr lang="en-US" sz="1100" b="1" dirty="0">
                  <a:solidFill>
                    <a:schemeClr val="accent1">
                      <a:lumMod val="75000"/>
                    </a:schemeClr>
                  </a:solidFill>
                </a:rPr>
                <a:t>Partitions</a:t>
              </a:r>
            </a:p>
          </p:txBody>
        </p:sp>
        <p:sp>
          <p:nvSpPr>
            <p:cNvPr id="99" name="TextBox 98">
              <a:extLst>
                <a:ext uri="{FF2B5EF4-FFF2-40B4-BE49-F238E27FC236}">
                  <a16:creationId xmlns:a16="http://schemas.microsoft.com/office/drawing/2014/main" id="{2079E331-24E7-B146-9F42-7C5994BC9D51}"/>
                </a:ext>
              </a:extLst>
            </p:cNvPr>
            <p:cNvSpPr txBox="1"/>
            <p:nvPr/>
          </p:nvSpPr>
          <p:spPr>
            <a:xfrm>
              <a:off x="3136100" y="2588311"/>
              <a:ext cx="964276" cy="307777"/>
            </a:xfrm>
            <a:prstGeom prst="rect">
              <a:avLst/>
            </a:prstGeom>
            <a:noFill/>
          </p:spPr>
          <p:txBody>
            <a:bodyPr wrap="square" rtlCol="0">
              <a:spAutoFit/>
            </a:bodyPr>
            <a:lstStyle/>
            <a:p>
              <a:pPr algn="ctr"/>
              <a:r>
                <a:rPr lang="en-US" sz="1400" b="1" dirty="0">
                  <a:solidFill>
                    <a:schemeClr val="accent1">
                      <a:lumMod val="75000"/>
                    </a:schemeClr>
                  </a:solidFill>
                </a:rPr>
                <a:t>…</a:t>
              </a:r>
            </a:p>
          </p:txBody>
        </p:sp>
        <p:sp>
          <p:nvSpPr>
            <p:cNvPr id="100" name="TextBox 99">
              <a:extLst>
                <a:ext uri="{FF2B5EF4-FFF2-40B4-BE49-F238E27FC236}">
                  <a16:creationId xmlns:a16="http://schemas.microsoft.com/office/drawing/2014/main" id="{84C02906-C2D7-2542-85DA-40F7FA3F9CD1}"/>
                </a:ext>
              </a:extLst>
            </p:cNvPr>
            <p:cNvSpPr txBox="1"/>
            <p:nvPr/>
          </p:nvSpPr>
          <p:spPr>
            <a:xfrm>
              <a:off x="5602348" y="2556031"/>
              <a:ext cx="964276" cy="307777"/>
            </a:xfrm>
            <a:prstGeom prst="rect">
              <a:avLst/>
            </a:prstGeom>
            <a:noFill/>
          </p:spPr>
          <p:txBody>
            <a:bodyPr wrap="square" rtlCol="0">
              <a:spAutoFit/>
            </a:bodyPr>
            <a:lstStyle/>
            <a:p>
              <a:pPr algn="ctr"/>
              <a:r>
                <a:rPr lang="en-US" sz="1400" b="1" dirty="0">
                  <a:solidFill>
                    <a:schemeClr val="accent1">
                      <a:lumMod val="75000"/>
                    </a:schemeClr>
                  </a:solidFill>
                </a:rPr>
                <a:t>…</a:t>
              </a:r>
            </a:p>
          </p:txBody>
        </p:sp>
        <p:sp>
          <p:nvSpPr>
            <p:cNvPr id="101" name="TextBox 100">
              <a:extLst>
                <a:ext uri="{FF2B5EF4-FFF2-40B4-BE49-F238E27FC236}">
                  <a16:creationId xmlns:a16="http://schemas.microsoft.com/office/drawing/2014/main" id="{3194EE9B-BD60-C842-BE7D-303B57FC5AAB}"/>
                </a:ext>
              </a:extLst>
            </p:cNvPr>
            <p:cNvSpPr txBox="1"/>
            <p:nvPr/>
          </p:nvSpPr>
          <p:spPr>
            <a:xfrm>
              <a:off x="1025048" y="3171988"/>
              <a:ext cx="964276" cy="307777"/>
            </a:xfrm>
            <a:prstGeom prst="rect">
              <a:avLst/>
            </a:prstGeom>
            <a:noFill/>
          </p:spPr>
          <p:txBody>
            <a:bodyPr wrap="square" rtlCol="0">
              <a:spAutoFit/>
            </a:bodyPr>
            <a:lstStyle/>
            <a:p>
              <a:pPr algn="ctr"/>
              <a:r>
                <a:rPr lang="en-US" sz="1400" b="1" dirty="0">
                  <a:solidFill>
                    <a:schemeClr val="accent1">
                      <a:lumMod val="75000"/>
                    </a:schemeClr>
                  </a:solidFill>
                </a:rPr>
                <a:t>…</a:t>
              </a:r>
            </a:p>
          </p:txBody>
        </p:sp>
        <p:sp>
          <p:nvSpPr>
            <p:cNvPr id="102" name="Rounded Rectangle 101">
              <a:extLst>
                <a:ext uri="{FF2B5EF4-FFF2-40B4-BE49-F238E27FC236}">
                  <a16:creationId xmlns:a16="http://schemas.microsoft.com/office/drawing/2014/main" id="{AAEF9E3C-DC8C-3842-948B-57FAD87A50CB}"/>
                </a:ext>
              </a:extLst>
            </p:cNvPr>
            <p:cNvSpPr/>
            <p:nvPr/>
          </p:nvSpPr>
          <p:spPr>
            <a:xfrm>
              <a:off x="1775738" y="3296508"/>
              <a:ext cx="376717" cy="15525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
        <p:nvSpPr>
          <p:cNvPr id="3" name="TextBox 2">
            <a:extLst>
              <a:ext uri="{FF2B5EF4-FFF2-40B4-BE49-F238E27FC236}">
                <a16:creationId xmlns:a16="http://schemas.microsoft.com/office/drawing/2014/main" id="{FADE1C53-CB6F-714B-AF3A-F7660B005B4C}"/>
              </a:ext>
            </a:extLst>
          </p:cNvPr>
          <p:cNvSpPr txBox="1"/>
          <p:nvPr/>
        </p:nvSpPr>
        <p:spPr>
          <a:xfrm>
            <a:off x="4132359" y="520891"/>
            <a:ext cx="3304491" cy="369332"/>
          </a:xfrm>
          <a:prstGeom prst="rect">
            <a:avLst/>
          </a:prstGeom>
          <a:noFill/>
        </p:spPr>
        <p:txBody>
          <a:bodyPr wrap="square" rtlCol="0">
            <a:spAutoFit/>
          </a:bodyPr>
          <a:lstStyle/>
          <a:p>
            <a:r>
              <a:rPr lang="en-US" dirty="0"/>
              <a:t>Highly partitionable data</a:t>
            </a:r>
          </a:p>
        </p:txBody>
      </p:sp>
      <p:graphicFrame>
        <p:nvGraphicFramePr>
          <p:cNvPr id="4" name="Table 3">
            <a:extLst>
              <a:ext uri="{FF2B5EF4-FFF2-40B4-BE49-F238E27FC236}">
                <a16:creationId xmlns:a16="http://schemas.microsoft.com/office/drawing/2014/main" id="{67D29BB2-0CF8-094F-A455-C26B06B0F0FE}"/>
              </a:ext>
            </a:extLst>
          </p:cNvPr>
          <p:cNvGraphicFramePr>
            <a:graphicFrameLocks noGrp="1"/>
          </p:cNvGraphicFramePr>
          <p:nvPr>
            <p:extLst/>
          </p:nvPr>
        </p:nvGraphicFramePr>
        <p:xfrm>
          <a:off x="403355" y="1230218"/>
          <a:ext cx="1490980" cy="2133600"/>
        </p:xfrm>
        <a:graphic>
          <a:graphicData uri="http://schemas.openxmlformats.org/drawingml/2006/table">
            <a:tbl>
              <a:tblPr firstRow="1" bandRow="1">
                <a:tableStyleId>{5940675A-B579-460E-94D1-54222C63F5DA}</a:tableStyleId>
              </a:tblPr>
              <a:tblGrid>
                <a:gridCol w="1490980">
                  <a:extLst>
                    <a:ext uri="{9D8B030D-6E8A-4147-A177-3AD203B41FA5}">
                      <a16:colId xmlns:a16="http://schemas.microsoft.com/office/drawing/2014/main" val="3246790763"/>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Low-latency, </a:t>
                      </a:r>
                      <a:br>
                        <a:rPr lang="en-US" sz="1400" kern="1200" dirty="0">
                          <a:latin typeface="+mn-lt"/>
                        </a:rPr>
                      </a:br>
                      <a:r>
                        <a:rPr lang="en-US" sz="1400" kern="1200" dirty="0">
                          <a:latin typeface="+mn-lt"/>
                        </a:rPr>
                        <a:t>key look-ups with high throughput and fast ingestion </a:t>
                      </a:r>
                      <a:br>
                        <a:rPr lang="en-US" sz="1400" kern="1200" dirty="0">
                          <a:latin typeface="+mn-lt"/>
                        </a:rPr>
                      </a:br>
                      <a:r>
                        <a:rPr lang="en-US" sz="1400" kern="1200" dirty="0">
                          <a:latin typeface="+mn-lt"/>
                        </a:rPr>
                        <a:t>of data</a:t>
                      </a:r>
                    </a:p>
                    <a:p>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6030155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Real-time bidding, shopping cart, IoT device tracking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8272074"/>
                  </a:ext>
                </a:extLst>
              </a:tr>
            </a:tbl>
          </a:graphicData>
        </a:graphic>
      </p:graphicFrame>
    </p:spTree>
    <p:extLst>
      <p:ext uri="{BB962C8B-B14F-4D97-AF65-F5344CB8AC3E}">
        <p14:creationId xmlns:p14="http://schemas.microsoft.com/office/powerpoint/2010/main" val="348446157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F8FA-380B-954D-AD4C-74ECBA702720}"/>
              </a:ext>
            </a:extLst>
          </p:cNvPr>
          <p:cNvSpPr>
            <a:spLocks noGrp="1"/>
          </p:cNvSpPr>
          <p:nvPr>
            <p:ph type="title"/>
          </p:nvPr>
        </p:nvSpPr>
        <p:spPr/>
        <p:txBody>
          <a:bodyPr/>
          <a:lstStyle/>
          <a:p>
            <a:r>
              <a:rPr lang="en-US" dirty="0"/>
              <a:t>Key-value</a:t>
            </a:r>
          </a:p>
        </p:txBody>
      </p:sp>
      <p:grpSp>
        <p:nvGrpSpPr>
          <p:cNvPr id="3" name="Group 2">
            <a:extLst>
              <a:ext uri="{FF2B5EF4-FFF2-40B4-BE49-F238E27FC236}">
                <a16:creationId xmlns:a16="http://schemas.microsoft.com/office/drawing/2014/main" id="{C5E028EC-7496-B446-9119-07CAA79FF4E4}"/>
              </a:ext>
            </a:extLst>
          </p:cNvPr>
          <p:cNvGrpSpPr>
            <a:grpSpLocks noChangeAspect="1"/>
          </p:cNvGrpSpPr>
          <p:nvPr/>
        </p:nvGrpSpPr>
        <p:grpSpPr>
          <a:xfrm>
            <a:off x="938465" y="773676"/>
            <a:ext cx="433064" cy="378534"/>
            <a:chOff x="177095" y="4051048"/>
            <a:chExt cx="399830" cy="349483"/>
          </a:xfrm>
        </p:grpSpPr>
        <p:sp>
          <p:nvSpPr>
            <p:cNvPr id="4" name="Rectangle 3">
              <a:extLst>
                <a:ext uri="{FF2B5EF4-FFF2-40B4-BE49-F238E27FC236}">
                  <a16:creationId xmlns:a16="http://schemas.microsoft.com/office/drawing/2014/main" id="{7F7E6F58-2E12-244C-8158-0FA6CD7CDF28}"/>
                </a:ext>
              </a:extLst>
            </p:cNvPr>
            <p:cNvSpPr/>
            <p:nvPr/>
          </p:nvSpPr>
          <p:spPr>
            <a:xfrm>
              <a:off x="177095" y="4051048"/>
              <a:ext cx="399830" cy="349483"/>
            </a:xfrm>
            <a:prstGeom prst="rect">
              <a:avLst/>
            </a:prstGeom>
            <a:noFill/>
            <a:ln w="19050" cap="rnd">
              <a:solidFill>
                <a:schemeClr val="tx1"/>
              </a:solidFill>
              <a:prstDash val="solid"/>
              <a:rou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cxnSp>
          <p:nvCxnSpPr>
            <p:cNvPr id="5" name="Straight Connector 4">
              <a:extLst>
                <a:ext uri="{FF2B5EF4-FFF2-40B4-BE49-F238E27FC236}">
                  <a16:creationId xmlns:a16="http://schemas.microsoft.com/office/drawing/2014/main" id="{CC2EA6B7-1C1A-EB4E-859B-763B5E06B932}"/>
                </a:ext>
              </a:extLst>
            </p:cNvPr>
            <p:cNvCxnSpPr>
              <a:cxnSpLocks/>
            </p:cNvCxnSpPr>
            <p:nvPr/>
          </p:nvCxnSpPr>
          <p:spPr>
            <a:xfrm flipH="1">
              <a:off x="177095" y="4134087"/>
              <a:ext cx="399830" cy="0"/>
            </a:xfrm>
            <a:prstGeom prst="line">
              <a:avLst/>
            </a:prstGeom>
            <a:solidFill>
              <a:schemeClr val="bg1"/>
            </a:solidFill>
            <a:ln w="19050" cap="rnd">
              <a:solidFill>
                <a:schemeClr val="tx1"/>
              </a:solidFill>
              <a:prstDash val="solid"/>
              <a:round/>
            </a:ln>
          </p:spPr>
        </p:cxnSp>
        <p:cxnSp>
          <p:nvCxnSpPr>
            <p:cNvPr id="6" name="Straight Connector 5">
              <a:extLst>
                <a:ext uri="{FF2B5EF4-FFF2-40B4-BE49-F238E27FC236}">
                  <a16:creationId xmlns:a16="http://schemas.microsoft.com/office/drawing/2014/main" id="{A557C8A3-1EFE-A449-B08E-6C79B186E3B0}"/>
                </a:ext>
              </a:extLst>
            </p:cNvPr>
            <p:cNvCxnSpPr>
              <a:stCxn id="4" idx="0"/>
              <a:endCxn id="4" idx="2"/>
            </p:cNvCxnSpPr>
            <p:nvPr/>
          </p:nvCxnSpPr>
          <p:spPr>
            <a:xfrm>
              <a:off x="377010" y="4051048"/>
              <a:ext cx="0" cy="349483"/>
            </a:xfrm>
            <a:prstGeom prst="line">
              <a:avLst/>
            </a:prstGeom>
            <a:solidFill>
              <a:schemeClr val="bg1"/>
            </a:solidFill>
            <a:ln w="19050" cap="rnd">
              <a:solidFill>
                <a:schemeClr val="tx1"/>
              </a:solidFill>
              <a:prstDash val="solid"/>
              <a:round/>
            </a:ln>
          </p:spPr>
        </p:cxnSp>
      </p:grpSp>
      <p:graphicFrame>
        <p:nvGraphicFramePr>
          <p:cNvPr id="7" name="Table 6">
            <a:extLst>
              <a:ext uri="{FF2B5EF4-FFF2-40B4-BE49-F238E27FC236}">
                <a16:creationId xmlns:a16="http://schemas.microsoft.com/office/drawing/2014/main" id="{BB6F6460-CCF2-6A40-BDC8-79A4C694F722}"/>
              </a:ext>
            </a:extLst>
          </p:cNvPr>
          <p:cNvGraphicFramePr>
            <a:graphicFrameLocks noGrp="1"/>
          </p:cNvGraphicFramePr>
          <p:nvPr>
            <p:extLst/>
          </p:nvPr>
        </p:nvGraphicFramePr>
        <p:xfrm>
          <a:off x="403355" y="1230218"/>
          <a:ext cx="1490980" cy="2133600"/>
        </p:xfrm>
        <a:graphic>
          <a:graphicData uri="http://schemas.openxmlformats.org/drawingml/2006/table">
            <a:tbl>
              <a:tblPr firstRow="1" bandRow="1">
                <a:tableStyleId>{5940675A-B579-460E-94D1-54222C63F5DA}</a:tableStyleId>
              </a:tblPr>
              <a:tblGrid>
                <a:gridCol w="1490980">
                  <a:extLst>
                    <a:ext uri="{9D8B030D-6E8A-4147-A177-3AD203B41FA5}">
                      <a16:colId xmlns:a16="http://schemas.microsoft.com/office/drawing/2014/main" val="3246790763"/>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Low-latency, </a:t>
                      </a:r>
                      <a:br>
                        <a:rPr lang="en-US" sz="1400" kern="1200" dirty="0">
                          <a:latin typeface="+mn-lt"/>
                        </a:rPr>
                      </a:br>
                      <a:r>
                        <a:rPr lang="en-US" sz="1400" kern="1200" dirty="0">
                          <a:latin typeface="+mn-lt"/>
                        </a:rPr>
                        <a:t>key look-ups with high throughput and fast ingestion </a:t>
                      </a:r>
                      <a:br>
                        <a:rPr lang="en-US" sz="1400" kern="1200" dirty="0">
                          <a:latin typeface="+mn-lt"/>
                        </a:rPr>
                      </a:br>
                      <a:r>
                        <a:rPr lang="en-US" sz="1400" kern="1200" dirty="0">
                          <a:latin typeface="+mn-lt"/>
                        </a:rPr>
                        <a:t>of data</a:t>
                      </a:r>
                    </a:p>
                    <a:p>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6030155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Real-time bidding, shopping cart, IoT device tracking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8272074"/>
                  </a:ext>
                </a:extLst>
              </a:tr>
            </a:tbl>
          </a:graphicData>
        </a:graphic>
      </p:graphicFrame>
      <p:pic>
        <p:nvPicPr>
          <p:cNvPr id="10" name="Picture 9">
            <a:extLst>
              <a:ext uri="{FF2B5EF4-FFF2-40B4-BE49-F238E27FC236}">
                <a16:creationId xmlns:a16="http://schemas.microsoft.com/office/drawing/2014/main" id="{5993BF24-0C97-134C-A11A-B00A679ADF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24275" y="138896"/>
            <a:ext cx="2785215" cy="4755702"/>
          </a:xfrm>
          <a:prstGeom prst="rect">
            <a:avLst/>
          </a:prstGeom>
        </p:spPr>
      </p:pic>
      <p:sp>
        <p:nvSpPr>
          <p:cNvPr id="11" name="Rectangle 10">
            <a:extLst>
              <a:ext uri="{FF2B5EF4-FFF2-40B4-BE49-F238E27FC236}">
                <a16:creationId xmlns:a16="http://schemas.microsoft.com/office/drawing/2014/main" id="{26E191DC-4C6A-1744-B0CD-352CB5CB3C9B}"/>
              </a:ext>
            </a:extLst>
          </p:cNvPr>
          <p:cNvSpPr/>
          <p:nvPr/>
        </p:nvSpPr>
        <p:spPr>
          <a:xfrm>
            <a:off x="4097437" y="451413"/>
            <a:ext cx="1365813" cy="196769"/>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86713C9-5ED9-C445-BE17-943A28A787EB}"/>
              </a:ext>
            </a:extLst>
          </p:cNvPr>
          <p:cNvSpPr txBox="1"/>
          <p:nvPr/>
        </p:nvSpPr>
        <p:spPr>
          <a:xfrm>
            <a:off x="7576100" y="371450"/>
            <a:ext cx="545342" cy="369332"/>
          </a:xfrm>
          <a:prstGeom prst="rect">
            <a:avLst/>
          </a:prstGeom>
          <a:noFill/>
        </p:spPr>
        <p:txBody>
          <a:bodyPr wrap="none" rtlCol="0">
            <a:spAutoFit/>
          </a:bodyPr>
          <a:lstStyle/>
          <a:p>
            <a:r>
              <a:rPr lang="en-US" dirty="0"/>
              <a:t>key</a:t>
            </a:r>
          </a:p>
        </p:txBody>
      </p:sp>
      <p:cxnSp>
        <p:nvCxnSpPr>
          <p:cNvPr id="14" name="Straight Arrow Connector 13">
            <a:extLst>
              <a:ext uri="{FF2B5EF4-FFF2-40B4-BE49-F238E27FC236}">
                <a16:creationId xmlns:a16="http://schemas.microsoft.com/office/drawing/2014/main" id="{30DDB1C9-71D7-E141-A29A-043961F545C2}"/>
              </a:ext>
            </a:extLst>
          </p:cNvPr>
          <p:cNvCxnSpPr>
            <a:cxnSpLocks/>
          </p:cNvCxnSpPr>
          <p:nvPr/>
        </p:nvCxnSpPr>
        <p:spPr>
          <a:xfrm flipH="1">
            <a:off x="5532697" y="556116"/>
            <a:ext cx="203599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Right Brace 14">
            <a:extLst>
              <a:ext uri="{FF2B5EF4-FFF2-40B4-BE49-F238E27FC236}">
                <a16:creationId xmlns:a16="http://schemas.microsoft.com/office/drawing/2014/main" id="{8A920699-CE80-AB4B-B84A-89A6339CAB94}"/>
              </a:ext>
            </a:extLst>
          </p:cNvPr>
          <p:cNvSpPr/>
          <p:nvPr/>
        </p:nvSpPr>
        <p:spPr>
          <a:xfrm>
            <a:off x="6318508" y="354014"/>
            <a:ext cx="429532" cy="858768"/>
          </a:xfrm>
          <a:prstGeom prst="rightBrace">
            <a:avLst>
              <a:gd name="adj1" fmla="val 8333"/>
              <a:gd name="adj2" fmla="val 70217"/>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E29FA6B7-7242-4B46-A02B-A38D69E66739}"/>
              </a:ext>
            </a:extLst>
          </p:cNvPr>
          <p:cNvSpPr txBox="1"/>
          <p:nvPr/>
        </p:nvSpPr>
        <p:spPr>
          <a:xfrm>
            <a:off x="6786308" y="783398"/>
            <a:ext cx="744114" cy="369332"/>
          </a:xfrm>
          <a:prstGeom prst="rect">
            <a:avLst/>
          </a:prstGeom>
          <a:noFill/>
        </p:spPr>
        <p:txBody>
          <a:bodyPr wrap="none" rtlCol="0">
            <a:spAutoFit/>
          </a:bodyPr>
          <a:lstStyle/>
          <a:p>
            <a:r>
              <a:rPr lang="en-US" dirty="0"/>
              <a:t>value</a:t>
            </a:r>
          </a:p>
        </p:txBody>
      </p:sp>
      <p:sp>
        <p:nvSpPr>
          <p:cNvPr id="17" name="TextBox 16">
            <a:extLst>
              <a:ext uri="{FF2B5EF4-FFF2-40B4-BE49-F238E27FC236}">
                <a16:creationId xmlns:a16="http://schemas.microsoft.com/office/drawing/2014/main" id="{53208A10-7DA4-564E-87BC-405199D5C762}"/>
              </a:ext>
            </a:extLst>
          </p:cNvPr>
          <p:cNvSpPr txBox="1"/>
          <p:nvPr/>
        </p:nvSpPr>
        <p:spPr>
          <a:xfrm>
            <a:off x="2089269" y="2120533"/>
            <a:ext cx="1098378" cy="646331"/>
          </a:xfrm>
          <a:prstGeom prst="rect">
            <a:avLst/>
          </a:prstGeom>
          <a:noFill/>
        </p:spPr>
        <p:txBody>
          <a:bodyPr wrap="none" rtlCol="0">
            <a:spAutoFit/>
          </a:bodyPr>
          <a:lstStyle/>
          <a:p>
            <a:pPr algn="ctr"/>
            <a:r>
              <a:rPr lang="en-US" dirty="0"/>
              <a:t>Table</a:t>
            </a:r>
          </a:p>
          <a:p>
            <a:pPr algn="ctr"/>
            <a:r>
              <a:rPr lang="en-US" dirty="0"/>
              <a:t>“People”</a:t>
            </a:r>
          </a:p>
        </p:txBody>
      </p:sp>
      <p:sp>
        <p:nvSpPr>
          <p:cNvPr id="18" name="Left Brace 17">
            <a:extLst>
              <a:ext uri="{FF2B5EF4-FFF2-40B4-BE49-F238E27FC236}">
                <a16:creationId xmlns:a16="http://schemas.microsoft.com/office/drawing/2014/main" id="{24963CAB-2898-D840-BCD2-BC36930DAA95}"/>
              </a:ext>
            </a:extLst>
          </p:cNvPr>
          <p:cNvSpPr/>
          <p:nvPr/>
        </p:nvSpPr>
        <p:spPr>
          <a:xfrm>
            <a:off x="3195056" y="138896"/>
            <a:ext cx="358372" cy="465302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8749323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56C2-079C-A54D-814A-C713E62E2756}"/>
              </a:ext>
            </a:extLst>
          </p:cNvPr>
          <p:cNvSpPr>
            <a:spLocks noGrp="1"/>
          </p:cNvSpPr>
          <p:nvPr>
            <p:ph type="title"/>
          </p:nvPr>
        </p:nvSpPr>
        <p:spPr>
          <a:xfrm>
            <a:off x="336789" y="333961"/>
            <a:ext cx="8205304" cy="545192"/>
          </a:xfrm>
        </p:spPr>
        <p:txBody>
          <a:bodyPr/>
          <a:lstStyle/>
          <a:p>
            <a:r>
              <a:rPr lang="en-US" dirty="0"/>
              <a:t>Document</a:t>
            </a:r>
          </a:p>
        </p:txBody>
      </p:sp>
      <p:grpSp>
        <p:nvGrpSpPr>
          <p:cNvPr id="3" name="Group 2">
            <a:extLst>
              <a:ext uri="{FF2B5EF4-FFF2-40B4-BE49-F238E27FC236}">
                <a16:creationId xmlns:a16="http://schemas.microsoft.com/office/drawing/2014/main" id="{EEE867AB-C681-F84F-8040-5A13AC1C28E0}"/>
              </a:ext>
            </a:extLst>
          </p:cNvPr>
          <p:cNvGrpSpPr>
            <a:grpSpLocks noChangeAspect="1"/>
          </p:cNvGrpSpPr>
          <p:nvPr/>
        </p:nvGrpSpPr>
        <p:grpSpPr>
          <a:xfrm>
            <a:off x="1028446" y="879153"/>
            <a:ext cx="343502" cy="462004"/>
            <a:chOff x="2976395" y="3672112"/>
            <a:chExt cx="224587" cy="302066"/>
          </a:xfrm>
        </p:grpSpPr>
        <p:grpSp>
          <p:nvGrpSpPr>
            <p:cNvPr id="4" name="Group 3">
              <a:extLst>
                <a:ext uri="{FF2B5EF4-FFF2-40B4-BE49-F238E27FC236}">
                  <a16:creationId xmlns:a16="http://schemas.microsoft.com/office/drawing/2014/main" id="{A826CAF6-7C8C-3941-862A-93C0FD9DB2B6}"/>
                </a:ext>
              </a:extLst>
            </p:cNvPr>
            <p:cNvGrpSpPr/>
            <p:nvPr/>
          </p:nvGrpSpPr>
          <p:grpSpPr>
            <a:xfrm>
              <a:off x="2976395" y="3672112"/>
              <a:ext cx="224587" cy="302066"/>
              <a:chOff x="5702504" y="2544068"/>
              <a:chExt cx="224587" cy="302066"/>
            </a:xfrm>
          </p:grpSpPr>
          <p:sp>
            <p:nvSpPr>
              <p:cNvPr id="6" name="Freeform 13">
                <a:extLst>
                  <a:ext uri="{FF2B5EF4-FFF2-40B4-BE49-F238E27FC236}">
                    <a16:creationId xmlns:a16="http://schemas.microsoft.com/office/drawing/2014/main" id="{636ECD60-6362-5D45-A6AD-086108B833DC}"/>
                  </a:ext>
                </a:extLst>
              </p:cNvPr>
              <p:cNvSpPr>
                <a:spLocks/>
              </p:cNvSpPr>
              <p:nvPr/>
            </p:nvSpPr>
            <p:spPr bwMode="auto">
              <a:xfrm>
                <a:off x="5702504" y="2544068"/>
                <a:ext cx="224587" cy="302066"/>
              </a:xfrm>
              <a:custGeom>
                <a:avLst/>
                <a:gdLst>
                  <a:gd name="T0" fmla="*/ 0 w 200"/>
                  <a:gd name="T1" fmla="*/ 320 h 320"/>
                  <a:gd name="T2" fmla="*/ 200 w 200"/>
                  <a:gd name="T3" fmla="*/ 320 h 320"/>
                  <a:gd name="T4" fmla="*/ 200 w 200"/>
                  <a:gd name="T5" fmla="*/ 73 h 320"/>
                  <a:gd name="T6" fmla="*/ 125 w 200"/>
                  <a:gd name="T7" fmla="*/ 73 h 320"/>
                  <a:gd name="T8" fmla="*/ 125 w 200"/>
                  <a:gd name="T9" fmla="*/ 0 h 320"/>
                  <a:gd name="T10" fmla="*/ 0 w 200"/>
                  <a:gd name="T11" fmla="*/ 0 h 320"/>
                  <a:gd name="T12" fmla="*/ 0 w 200"/>
                  <a:gd name="T13" fmla="*/ 320 h 320"/>
                </a:gdLst>
                <a:ahLst/>
                <a:cxnLst>
                  <a:cxn ang="0">
                    <a:pos x="T0" y="T1"/>
                  </a:cxn>
                  <a:cxn ang="0">
                    <a:pos x="T2" y="T3"/>
                  </a:cxn>
                  <a:cxn ang="0">
                    <a:pos x="T4" y="T5"/>
                  </a:cxn>
                  <a:cxn ang="0">
                    <a:pos x="T6" y="T7"/>
                  </a:cxn>
                  <a:cxn ang="0">
                    <a:pos x="T8" y="T9"/>
                  </a:cxn>
                  <a:cxn ang="0">
                    <a:pos x="T10" y="T11"/>
                  </a:cxn>
                  <a:cxn ang="0">
                    <a:pos x="T12" y="T13"/>
                  </a:cxn>
                </a:cxnLst>
                <a:rect l="0" t="0" r="r" b="b"/>
                <a:pathLst>
                  <a:path w="200" h="320">
                    <a:moveTo>
                      <a:pt x="0" y="320"/>
                    </a:moveTo>
                    <a:lnTo>
                      <a:pt x="200" y="320"/>
                    </a:lnTo>
                    <a:lnTo>
                      <a:pt x="200" y="73"/>
                    </a:lnTo>
                    <a:lnTo>
                      <a:pt x="125" y="73"/>
                    </a:lnTo>
                    <a:lnTo>
                      <a:pt x="125" y="0"/>
                    </a:lnTo>
                    <a:lnTo>
                      <a:pt x="0" y="0"/>
                    </a:lnTo>
                    <a:lnTo>
                      <a:pt x="0" y="320"/>
                    </a:lnTo>
                    <a:close/>
                  </a:path>
                </a:pathLst>
              </a:custGeom>
              <a:solidFill>
                <a:srgbClr val="F2F4F4"/>
              </a:solidFill>
              <a:ln w="19050" cap="rnd">
                <a:solidFill>
                  <a:schemeClr val="tx1"/>
                </a:solidFill>
                <a:prstDash val="solid"/>
                <a:round/>
              </a:ln>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sp>
            <p:nvSpPr>
              <p:cNvPr id="7" name="Freeform 14">
                <a:extLst>
                  <a:ext uri="{FF2B5EF4-FFF2-40B4-BE49-F238E27FC236}">
                    <a16:creationId xmlns:a16="http://schemas.microsoft.com/office/drawing/2014/main" id="{A084D582-F339-ED47-91A8-7754B6964677}"/>
                  </a:ext>
                </a:extLst>
              </p:cNvPr>
              <p:cNvSpPr>
                <a:spLocks/>
              </p:cNvSpPr>
              <p:nvPr/>
            </p:nvSpPr>
            <p:spPr bwMode="auto">
              <a:xfrm>
                <a:off x="5840625" y="2545191"/>
                <a:ext cx="86466" cy="70744"/>
              </a:xfrm>
              <a:custGeom>
                <a:avLst/>
                <a:gdLst>
                  <a:gd name="T0" fmla="*/ 77 w 77"/>
                  <a:gd name="T1" fmla="*/ 75 h 75"/>
                  <a:gd name="T2" fmla="*/ 77 w 77"/>
                  <a:gd name="T3" fmla="*/ 69 h 75"/>
                  <a:gd name="T4" fmla="*/ 9 w 77"/>
                  <a:gd name="T5" fmla="*/ 0 h 75"/>
                  <a:gd name="T6" fmla="*/ 0 w 77"/>
                  <a:gd name="T7" fmla="*/ 0 h 75"/>
                </a:gdLst>
                <a:ahLst/>
                <a:cxnLst>
                  <a:cxn ang="0">
                    <a:pos x="T0" y="T1"/>
                  </a:cxn>
                  <a:cxn ang="0">
                    <a:pos x="T2" y="T3"/>
                  </a:cxn>
                  <a:cxn ang="0">
                    <a:pos x="T4" y="T5"/>
                  </a:cxn>
                  <a:cxn ang="0">
                    <a:pos x="T6" y="T7"/>
                  </a:cxn>
                </a:cxnLst>
                <a:rect l="0" t="0" r="r" b="b"/>
                <a:pathLst>
                  <a:path w="77" h="75">
                    <a:moveTo>
                      <a:pt x="77" y="75"/>
                    </a:moveTo>
                    <a:lnTo>
                      <a:pt x="77" y="69"/>
                    </a:lnTo>
                    <a:lnTo>
                      <a:pt x="9" y="0"/>
                    </a:lnTo>
                    <a:lnTo>
                      <a:pt x="0" y="0"/>
                    </a:lnTo>
                  </a:path>
                </a:pathLst>
              </a:custGeom>
              <a:noFill/>
              <a:ln w="19050" cap="rnd">
                <a:solidFill>
                  <a:schemeClr val="tx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grpSp>
        <p:sp>
          <p:nvSpPr>
            <p:cNvPr id="5" name="Double Brace 4">
              <a:extLst>
                <a:ext uri="{FF2B5EF4-FFF2-40B4-BE49-F238E27FC236}">
                  <a16:creationId xmlns:a16="http://schemas.microsoft.com/office/drawing/2014/main" id="{9CA8468C-043B-DD43-BE1E-BB0258CC94B9}"/>
                </a:ext>
              </a:extLst>
            </p:cNvPr>
            <p:cNvSpPr/>
            <p:nvPr/>
          </p:nvSpPr>
          <p:spPr>
            <a:xfrm>
              <a:off x="3022351" y="3785034"/>
              <a:ext cx="130485" cy="120994"/>
            </a:xfrm>
            <a:prstGeom prst="bracePair">
              <a:avLst>
                <a:gd name="adj" fmla="val 19260"/>
              </a:avLst>
            </a:prstGeom>
            <a:noFill/>
            <a:ln w="19050" cap="rnd">
              <a:solidFill>
                <a:schemeClr val="tx1"/>
              </a:solidFill>
              <a:prstDash val="solid"/>
              <a:rou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grpSp>
      <p:pic>
        <p:nvPicPr>
          <p:cNvPr id="13" name="Picture 12">
            <a:extLst>
              <a:ext uri="{FF2B5EF4-FFF2-40B4-BE49-F238E27FC236}">
                <a16:creationId xmlns:a16="http://schemas.microsoft.com/office/drawing/2014/main" id="{1D852881-AF2C-A04A-8517-961711471D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9009" y="2466265"/>
            <a:ext cx="1065989" cy="1065989"/>
          </a:xfrm>
          <a:prstGeom prst="rect">
            <a:avLst/>
          </a:prstGeom>
        </p:spPr>
      </p:pic>
      <p:pic>
        <p:nvPicPr>
          <p:cNvPr id="16" name="Picture 15">
            <a:extLst>
              <a:ext uri="{FF2B5EF4-FFF2-40B4-BE49-F238E27FC236}">
                <a16:creationId xmlns:a16="http://schemas.microsoft.com/office/drawing/2014/main" id="{A3D769C4-A265-7245-830C-431DAB728F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3116" y="2187729"/>
            <a:ext cx="1623060" cy="1623060"/>
          </a:xfrm>
          <a:prstGeom prst="rect">
            <a:avLst/>
          </a:prstGeom>
        </p:spPr>
      </p:pic>
      <p:pic>
        <p:nvPicPr>
          <p:cNvPr id="19" name="Picture 18">
            <a:extLst>
              <a:ext uri="{FF2B5EF4-FFF2-40B4-BE49-F238E27FC236}">
                <a16:creationId xmlns:a16="http://schemas.microsoft.com/office/drawing/2014/main" id="{A50860DE-652B-7C47-8277-78C8AB38E1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3642" y="2392732"/>
            <a:ext cx="1100340" cy="1100340"/>
          </a:xfrm>
          <a:prstGeom prst="rect">
            <a:avLst/>
          </a:prstGeom>
        </p:spPr>
      </p:pic>
      <p:grpSp>
        <p:nvGrpSpPr>
          <p:cNvPr id="20" name="Group 19">
            <a:extLst>
              <a:ext uri="{FF2B5EF4-FFF2-40B4-BE49-F238E27FC236}">
                <a16:creationId xmlns:a16="http://schemas.microsoft.com/office/drawing/2014/main" id="{C397FE59-2BFD-EF44-B676-8A85648FEEA5}"/>
              </a:ext>
            </a:extLst>
          </p:cNvPr>
          <p:cNvGrpSpPr>
            <a:grpSpLocks noChangeAspect="1"/>
          </p:cNvGrpSpPr>
          <p:nvPr/>
        </p:nvGrpSpPr>
        <p:grpSpPr>
          <a:xfrm>
            <a:off x="4181735" y="1797426"/>
            <a:ext cx="395082" cy="531377"/>
            <a:chOff x="2976395" y="3672112"/>
            <a:chExt cx="224587" cy="302066"/>
          </a:xfrm>
        </p:grpSpPr>
        <p:grpSp>
          <p:nvGrpSpPr>
            <p:cNvPr id="21" name="Group 20">
              <a:extLst>
                <a:ext uri="{FF2B5EF4-FFF2-40B4-BE49-F238E27FC236}">
                  <a16:creationId xmlns:a16="http://schemas.microsoft.com/office/drawing/2014/main" id="{474E5614-04A1-A241-A781-4EB11C01EEBB}"/>
                </a:ext>
              </a:extLst>
            </p:cNvPr>
            <p:cNvGrpSpPr/>
            <p:nvPr/>
          </p:nvGrpSpPr>
          <p:grpSpPr>
            <a:xfrm>
              <a:off x="2976395" y="3672112"/>
              <a:ext cx="224587" cy="302066"/>
              <a:chOff x="5702504" y="2544068"/>
              <a:chExt cx="224587" cy="302066"/>
            </a:xfrm>
          </p:grpSpPr>
          <p:sp>
            <p:nvSpPr>
              <p:cNvPr id="23" name="Freeform 13">
                <a:extLst>
                  <a:ext uri="{FF2B5EF4-FFF2-40B4-BE49-F238E27FC236}">
                    <a16:creationId xmlns:a16="http://schemas.microsoft.com/office/drawing/2014/main" id="{4EB412F4-1F5B-774E-A777-9212D1BE6F47}"/>
                  </a:ext>
                </a:extLst>
              </p:cNvPr>
              <p:cNvSpPr>
                <a:spLocks/>
              </p:cNvSpPr>
              <p:nvPr/>
            </p:nvSpPr>
            <p:spPr bwMode="auto">
              <a:xfrm>
                <a:off x="5702504" y="2544068"/>
                <a:ext cx="224587" cy="302066"/>
              </a:xfrm>
              <a:custGeom>
                <a:avLst/>
                <a:gdLst>
                  <a:gd name="T0" fmla="*/ 0 w 200"/>
                  <a:gd name="T1" fmla="*/ 320 h 320"/>
                  <a:gd name="T2" fmla="*/ 200 w 200"/>
                  <a:gd name="T3" fmla="*/ 320 h 320"/>
                  <a:gd name="T4" fmla="*/ 200 w 200"/>
                  <a:gd name="T5" fmla="*/ 73 h 320"/>
                  <a:gd name="T6" fmla="*/ 125 w 200"/>
                  <a:gd name="T7" fmla="*/ 73 h 320"/>
                  <a:gd name="T8" fmla="*/ 125 w 200"/>
                  <a:gd name="T9" fmla="*/ 0 h 320"/>
                  <a:gd name="T10" fmla="*/ 0 w 200"/>
                  <a:gd name="T11" fmla="*/ 0 h 320"/>
                  <a:gd name="T12" fmla="*/ 0 w 200"/>
                  <a:gd name="T13" fmla="*/ 320 h 320"/>
                </a:gdLst>
                <a:ahLst/>
                <a:cxnLst>
                  <a:cxn ang="0">
                    <a:pos x="T0" y="T1"/>
                  </a:cxn>
                  <a:cxn ang="0">
                    <a:pos x="T2" y="T3"/>
                  </a:cxn>
                  <a:cxn ang="0">
                    <a:pos x="T4" y="T5"/>
                  </a:cxn>
                  <a:cxn ang="0">
                    <a:pos x="T6" y="T7"/>
                  </a:cxn>
                  <a:cxn ang="0">
                    <a:pos x="T8" y="T9"/>
                  </a:cxn>
                  <a:cxn ang="0">
                    <a:pos x="T10" y="T11"/>
                  </a:cxn>
                  <a:cxn ang="0">
                    <a:pos x="T12" y="T13"/>
                  </a:cxn>
                </a:cxnLst>
                <a:rect l="0" t="0" r="r" b="b"/>
                <a:pathLst>
                  <a:path w="200" h="320">
                    <a:moveTo>
                      <a:pt x="0" y="320"/>
                    </a:moveTo>
                    <a:lnTo>
                      <a:pt x="200" y="320"/>
                    </a:lnTo>
                    <a:lnTo>
                      <a:pt x="200" y="73"/>
                    </a:lnTo>
                    <a:lnTo>
                      <a:pt x="125" y="73"/>
                    </a:lnTo>
                    <a:lnTo>
                      <a:pt x="125" y="0"/>
                    </a:lnTo>
                    <a:lnTo>
                      <a:pt x="0" y="0"/>
                    </a:lnTo>
                    <a:lnTo>
                      <a:pt x="0" y="320"/>
                    </a:lnTo>
                    <a:close/>
                  </a:path>
                </a:pathLst>
              </a:custGeom>
              <a:solidFill>
                <a:srgbClr val="F2F4F4"/>
              </a:solidFill>
              <a:ln w="19050" cap="rnd">
                <a:solidFill>
                  <a:schemeClr val="tx1"/>
                </a:solidFill>
                <a:prstDash val="solid"/>
                <a:round/>
              </a:ln>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sp>
            <p:nvSpPr>
              <p:cNvPr id="24" name="Freeform 14">
                <a:extLst>
                  <a:ext uri="{FF2B5EF4-FFF2-40B4-BE49-F238E27FC236}">
                    <a16:creationId xmlns:a16="http://schemas.microsoft.com/office/drawing/2014/main" id="{09B92756-D839-264F-9205-07DD8756B8F6}"/>
                  </a:ext>
                </a:extLst>
              </p:cNvPr>
              <p:cNvSpPr>
                <a:spLocks/>
              </p:cNvSpPr>
              <p:nvPr/>
            </p:nvSpPr>
            <p:spPr bwMode="auto">
              <a:xfrm>
                <a:off x="5840625" y="2545191"/>
                <a:ext cx="86466" cy="70744"/>
              </a:xfrm>
              <a:custGeom>
                <a:avLst/>
                <a:gdLst>
                  <a:gd name="T0" fmla="*/ 77 w 77"/>
                  <a:gd name="T1" fmla="*/ 75 h 75"/>
                  <a:gd name="T2" fmla="*/ 77 w 77"/>
                  <a:gd name="T3" fmla="*/ 69 h 75"/>
                  <a:gd name="T4" fmla="*/ 9 w 77"/>
                  <a:gd name="T5" fmla="*/ 0 h 75"/>
                  <a:gd name="T6" fmla="*/ 0 w 77"/>
                  <a:gd name="T7" fmla="*/ 0 h 75"/>
                </a:gdLst>
                <a:ahLst/>
                <a:cxnLst>
                  <a:cxn ang="0">
                    <a:pos x="T0" y="T1"/>
                  </a:cxn>
                  <a:cxn ang="0">
                    <a:pos x="T2" y="T3"/>
                  </a:cxn>
                  <a:cxn ang="0">
                    <a:pos x="T4" y="T5"/>
                  </a:cxn>
                  <a:cxn ang="0">
                    <a:pos x="T6" y="T7"/>
                  </a:cxn>
                </a:cxnLst>
                <a:rect l="0" t="0" r="r" b="b"/>
                <a:pathLst>
                  <a:path w="77" h="75">
                    <a:moveTo>
                      <a:pt x="77" y="75"/>
                    </a:moveTo>
                    <a:lnTo>
                      <a:pt x="77" y="69"/>
                    </a:lnTo>
                    <a:lnTo>
                      <a:pt x="9" y="0"/>
                    </a:lnTo>
                    <a:lnTo>
                      <a:pt x="0" y="0"/>
                    </a:lnTo>
                  </a:path>
                </a:pathLst>
              </a:custGeom>
              <a:noFill/>
              <a:ln w="19050" cap="rnd">
                <a:solidFill>
                  <a:schemeClr val="tx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grpSp>
        <p:sp>
          <p:nvSpPr>
            <p:cNvPr id="22" name="Double Brace 21">
              <a:extLst>
                <a:ext uri="{FF2B5EF4-FFF2-40B4-BE49-F238E27FC236}">
                  <a16:creationId xmlns:a16="http://schemas.microsoft.com/office/drawing/2014/main" id="{AB7C2BB8-0174-D043-AC6B-42345AB73366}"/>
                </a:ext>
              </a:extLst>
            </p:cNvPr>
            <p:cNvSpPr/>
            <p:nvPr/>
          </p:nvSpPr>
          <p:spPr>
            <a:xfrm>
              <a:off x="3022351" y="3785034"/>
              <a:ext cx="130485" cy="120994"/>
            </a:xfrm>
            <a:prstGeom prst="bracePair">
              <a:avLst>
                <a:gd name="adj" fmla="val 19260"/>
              </a:avLst>
            </a:prstGeom>
            <a:noFill/>
            <a:ln w="19050" cap="rnd">
              <a:solidFill>
                <a:schemeClr val="tx1"/>
              </a:solidFill>
              <a:prstDash val="solid"/>
              <a:rou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grpSp>
      <p:pic>
        <p:nvPicPr>
          <p:cNvPr id="25" name="Graphic 24">
            <a:extLst>
              <a:ext uri="{FF2B5EF4-FFF2-40B4-BE49-F238E27FC236}">
                <a16:creationId xmlns:a16="http://schemas.microsoft.com/office/drawing/2014/main" id="{4CA995C8-9853-6D4A-8529-69D077C5301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02876" y="1861626"/>
            <a:ext cx="548640" cy="394855"/>
          </a:xfrm>
          <a:prstGeom prst="rect">
            <a:avLst/>
          </a:prstGeom>
        </p:spPr>
      </p:pic>
      <p:cxnSp>
        <p:nvCxnSpPr>
          <p:cNvPr id="28" name="Elbow Connector 27">
            <a:extLst>
              <a:ext uri="{FF2B5EF4-FFF2-40B4-BE49-F238E27FC236}">
                <a16:creationId xmlns:a16="http://schemas.microsoft.com/office/drawing/2014/main" id="{B492A293-A33E-0E4C-9F4C-C42DF131CE64}"/>
              </a:ext>
            </a:extLst>
          </p:cNvPr>
          <p:cNvCxnSpPr>
            <a:cxnSpLocks/>
          </p:cNvCxnSpPr>
          <p:nvPr/>
        </p:nvCxnSpPr>
        <p:spPr>
          <a:xfrm rot="5400000" flipH="1" flipV="1">
            <a:off x="3563589" y="1794871"/>
            <a:ext cx="275045" cy="81153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Elbow Connector 28">
            <a:extLst>
              <a:ext uri="{FF2B5EF4-FFF2-40B4-BE49-F238E27FC236}">
                <a16:creationId xmlns:a16="http://schemas.microsoft.com/office/drawing/2014/main" id="{0083EFDC-BCDE-AE47-AF82-E2DFD6AA3816}"/>
              </a:ext>
            </a:extLst>
          </p:cNvPr>
          <p:cNvCxnSpPr>
            <a:cxnSpLocks/>
          </p:cNvCxnSpPr>
          <p:nvPr/>
        </p:nvCxnSpPr>
        <p:spPr>
          <a:xfrm rot="5400000" flipH="1" flipV="1">
            <a:off x="5800631" y="1785515"/>
            <a:ext cx="275045" cy="81153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Elbow Connector 30">
            <a:extLst>
              <a:ext uri="{FF2B5EF4-FFF2-40B4-BE49-F238E27FC236}">
                <a16:creationId xmlns:a16="http://schemas.microsoft.com/office/drawing/2014/main" id="{A8859965-AB1E-3743-B050-67F0B21984A5}"/>
              </a:ext>
            </a:extLst>
          </p:cNvPr>
          <p:cNvCxnSpPr>
            <a:cxnSpLocks/>
          </p:cNvCxnSpPr>
          <p:nvPr/>
        </p:nvCxnSpPr>
        <p:spPr>
          <a:xfrm rot="16200000" flipV="1">
            <a:off x="7278716" y="1785514"/>
            <a:ext cx="275045" cy="81153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Elbow Connector 31">
            <a:extLst>
              <a:ext uri="{FF2B5EF4-FFF2-40B4-BE49-F238E27FC236}">
                <a16:creationId xmlns:a16="http://schemas.microsoft.com/office/drawing/2014/main" id="{C93B5AD6-EFDA-C04D-BA8E-A883404DEFEB}"/>
              </a:ext>
            </a:extLst>
          </p:cNvPr>
          <p:cNvCxnSpPr>
            <a:cxnSpLocks/>
          </p:cNvCxnSpPr>
          <p:nvPr/>
        </p:nvCxnSpPr>
        <p:spPr>
          <a:xfrm rot="16200000" flipV="1">
            <a:off x="4904017" y="1785514"/>
            <a:ext cx="275045" cy="81153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07190EAC-62B0-E149-9692-6EE12C0F07AB}"/>
              </a:ext>
            </a:extLst>
          </p:cNvPr>
          <p:cNvSpPr txBox="1"/>
          <p:nvPr/>
        </p:nvSpPr>
        <p:spPr>
          <a:xfrm>
            <a:off x="2164556" y="3503012"/>
            <a:ext cx="1440181" cy="307777"/>
          </a:xfrm>
          <a:prstGeom prst="rect">
            <a:avLst/>
          </a:prstGeom>
          <a:noFill/>
        </p:spPr>
        <p:txBody>
          <a:bodyPr wrap="square" rtlCol="0">
            <a:spAutoFit/>
          </a:bodyPr>
          <a:lstStyle/>
          <a:p>
            <a:pPr algn="ctr"/>
            <a:r>
              <a:rPr lang="en-US" sz="1400" dirty="0"/>
              <a:t>(client)</a:t>
            </a:r>
          </a:p>
        </p:txBody>
      </p:sp>
      <p:sp>
        <p:nvSpPr>
          <p:cNvPr id="34" name="TextBox 33">
            <a:extLst>
              <a:ext uri="{FF2B5EF4-FFF2-40B4-BE49-F238E27FC236}">
                <a16:creationId xmlns:a16="http://schemas.microsoft.com/office/drawing/2014/main" id="{1CCC8AE8-8F91-9D41-A663-16639AEA1F8A}"/>
              </a:ext>
            </a:extLst>
          </p:cNvPr>
          <p:cNvSpPr txBox="1"/>
          <p:nvPr/>
        </p:nvSpPr>
        <p:spPr>
          <a:xfrm>
            <a:off x="4723721" y="3493072"/>
            <a:ext cx="1440181" cy="307777"/>
          </a:xfrm>
          <a:prstGeom prst="rect">
            <a:avLst/>
          </a:prstGeom>
          <a:noFill/>
        </p:spPr>
        <p:txBody>
          <a:bodyPr wrap="square" rtlCol="0">
            <a:spAutoFit/>
          </a:bodyPr>
          <a:lstStyle/>
          <a:p>
            <a:pPr algn="ctr"/>
            <a:r>
              <a:rPr lang="en-US" sz="1400" dirty="0"/>
              <a:t>(app)</a:t>
            </a:r>
          </a:p>
        </p:txBody>
      </p:sp>
      <p:sp>
        <p:nvSpPr>
          <p:cNvPr id="35" name="TextBox 34">
            <a:extLst>
              <a:ext uri="{FF2B5EF4-FFF2-40B4-BE49-F238E27FC236}">
                <a16:creationId xmlns:a16="http://schemas.microsoft.com/office/drawing/2014/main" id="{D7B09E63-75BC-C440-97CF-948DC0562528}"/>
              </a:ext>
            </a:extLst>
          </p:cNvPr>
          <p:cNvSpPr txBox="1"/>
          <p:nvPr/>
        </p:nvSpPr>
        <p:spPr>
          <a:xfrm>
            <a:off x="7101912" y="3489176"/>
            <a:ext cx="1440181" cy="307777"/>
          </a:xfrm>
          <a:prstGeom prst="rect">
            <a:avLst/>
          </a:prstGeom>
          <a:noFill/>
        </p:spPr>
        <p:txBody>
          <a:bodyPr wrap="square" rtlCol="0">
            <a:spAutoFit/>
          </a:bodyPr>
          <a:lstStyle/>
          <a:p>
            <a:pPr algn="ctr"/>
            <a:r>
              <a:rPr lang="en-US" sz="1400" dirty="0"/>
              <a:t>(database)</a:t>
            </a:r>
          </a:p>
        </p:txBody>
      </p:sp>
      <p:sp>
        <p:nvSpPr>
          <p:cNvPr id="37" name="TextBox 36">
            <a:extLst>
              <a:ext uri="{FF2B5EF4-FFF2-40B4-BE49-F238E27FC236}">
                <a16:creationId xmlns:a16="http://schemas.microsoft.com/office/drawing/2014/main" id="{D077D9C5-E160-2C44-8174-498A279BD9A4}"/>
              </a:ext>
            </a:extLst>
          </p:cNvPr>
          <p:cNvSpPr txBox="1"/>
          <p:nvPr/>
        </p:nvSpPr>
        <p:spPr>
          <a:xfrm>
            <a:off x="3657258" y="2338159"/>
            <a:ext cx="1440181" cy="307777"/>
          </a:xfrm>
          <a:prstGeom prst="rect">
            <a:avLst/>
          </a:prstGeom>
          <a:noFill/>
        </p:spPr>
        <p:txBody>
          <a:bodyPr wrap="square" rtlCol="0">
            <a:spAutoFit/>
          </a:bodyPr>
          <a:lstStyle/>
          <a:p>
            <a:pPr algn="ctr"/>
            <a:r>
              <a:rPr lang="en-US" sz="1400" dirty="0"/>
              <a:t>JSON</a:t>
            </a:r>
          </a:p>
        </p:txBody>
      </p:sp>
      <p:sp>
        <p:nvSpPr>
          <p:cNvPr id="38" name="TextBox 37">
            <a:extLst>
              <a:ext uri="{FF2B5EF4-FFF2-40B4-BE49-F238E27FC236}">
                <a16:creationId xmlns:a16="http://schemas.microsoft.com/office/drawing/2014/main" id="{79368A9E-6317-0C4C-9BFC-2760ED8C119C}"/>
              </a:ext>
            </a:extLst>
          </p:cNvPr>
          <p:cNvSpPr txBox="1"/>
          <p:nvPr/>
        </p:nvSpPr>
        <p:spPr>
          <a:xfrm>
            <a:off x="5945094" y="2338253"/>
            <a:ext cx="1440181" cy="307777"/>
          </a:xfrm>
          <a:prstGeom prst="rect">
            <a:avLst/>
          </a:prstGeom>
          <a:noFill/>
        </p:spPr>
        <p:txBody>
          <a:bodyPr wrap="square" rtlCol="0">
            <a:spAutoFit/>
          </a:bodyPr>
          <a:lstStyle/>
          <a:p>
            <a:pPr algn="ctr"/>
            <a:r>
              <a:rPr lang="en-US" sz="1400" dirty="0"/>
              <a:t>!JSON</a:t>
            </a:r>
          </a:p>
        </p:txBody>
      </p:sp>
      <p:grpSp>
        <p:nvGrpSpPr>
          <p:cNvPr id="39" name="Group 38">
            <a:extLst>
              <a:ext uri="{FF2B5EF4-FFF2-40B4-BE49-F238E27FC236}">
                <a16:creationId xmlns:a16="http://schemas.microsoft.com/office/drawing/2014/main" id="{92415B6B-E264-AC40-A0E1-B2E39866BF2D}"/>
              </a:ext>
            </a:extLst>
          </p:cNvPr>
          <p:cNvGrpSpPr>
            <a:grpSpLocks noChangeAspect="1"/>
          </p:cNvGrpSpPr>
          <p:nvPr/>
        </p:nvGrpSpPr>
        <p:grpSpPr>
          <a:xfrm>
            <a:off x="4837876" y="504359"/>
            <a:ext cx="395082" cy="531377"/>
            <a:chOff x="2976395" y="3672112"/>
            <a:chExt cx="224587" cy="302066"/>
          </a:xfrm>
        </p:grpSpPr>
        <p:grpSp>
          <p:nvGrpSpPr>
            <p:cNvPr id="40" name="Group 39">
              <a:extLst>
                <a:ext uri="{FF2B5EF4-FFF2-40B4-BE49-F238E27FC236}">
                  <a16:creationId xmlns:a16="http://schemas.microsoft.com/office/drawing/2014/main" id="{0FC7D920-EA9D-B641-8FA9-6B37FC5A27CA}"/>
                </a:ext>
              </a:extLst>
            </p:cNvPr>
            <p:cNvGrpSpPr/>
            <p:nvPr/>
          </p:nvGrpSpPr>
          <p:grpSpPr>
            <a:xfrm>
              <a:off x="2976395" y="3672112"/>
              <a:ext cx="224587" cy="302066"/>
              <a:chOff x="5702504" y="2544068"/>
              <a:chExt cx="224587" cy="302066"/>
            </a:xfrm>
          </p:grpSpPr>
          <p:sp>
            <p:nvSpPr>
              <p:cNvPr id="42" name="Freeform 13">
                <a:extLst>
                  <a:ext uri="{FF2B5EF4-FFF2-40B4-BE49-F238E27FC236}">
                    <a16:creationId xmlns:a16="http://schemas.microsoft.com/office/drawing/2014/main" id="{F0DC5B68-D60A-084D-9BB6-0012D24F5FA0}"/>
                  </a:ext>
                </a:extLst>
              </p:cNvPr>
              <p:cNvSpPr>
                <a:spLocks/>
              </p:cNvSpPr>
              <p:nvPr/>
            </p:nvSpPr>
            <p:spPr bwMode="auto">
              <a:xfrm>
                <a:off x="5702504" y="2544068"/>
                <a:ext cx="224587" cy="302066"/>
              </a:xfrm>
              <a:custGeom>
                <a:avLst/>
                <a:gdLst>
                  <a:gd name="T0" fmla="*/ 0 w 200"/>
                  <a:gd name="T1" fmla="*/ 320 h 320"/>
                  <a:gd name="T2" fmla="*/ 200 w 200"/>
                  <a:gd name="T3" fmla="*/ 320 h 320"/>
                  <a:gd name="T4" fmla="*/ 200 w 200"/>
                  <a:gd name="T5" fmla="*/ 73 h 320"/>
                  <a:gd name="T6" fmla="*/ 125 w 200"/>
                  <a:gd name="T7" fmla="*/ 73 h 320"/>
                  <a:gd name="T8" fmla="*/ 125 w 200"/>
                  <a:gd name="T9" fmla="*/ 0 h 320"/>
                  <a:gd name="T10" fmla="*/ 0 w 200"/>
                  <a:gd name="T11" fmla="*/ 0 h 320"/>
                  <a:gd name="T12" fmla="*/ 0 w 200"/>
                  <a:gd name="T13" fmla="*/ 320 h 320"/>
                </a:gdLst>
                <a:ahLst/>
                <a:cxnLst>
                  <a:cxn ang="0">
                    <a:pos x="T0" y="T1"/>
                  </a:cxn>
                  <a:cxn ang="0">
                    <a:pos x="T2" y="T3"/>
                  </a:cxn>
                  <a:cxn ang="0">
                    <a:pos x="T4" y="T5"/>
                  </a:cxn>
                  <a:cxn ang="0">
                    <a:pos x="T6" y="T7"/>
                  </a:cxn>
                  <a:cxn ang="0">
                    <a:pos x="T8" y="T9"/>
                  </a:cxn>
                  <a:cxn ang="0">
                    <a:pos x="T10" y="T11"/>
                  </a:cxn>
                  <a:cxn ang="0">
                    <a:pos x="T12" y="T13"/>
                  </a:cxn>
                </a:cxnLst>
                <a:rect l="0" t="0" r="r" b="b"/>
                <a:pathLst>
                  <a:path w="200" h="320">
                    <a:moveTo>
                      <a:pt x="0" y="320"/>
                    </a:moveTo>
                    <a:lnTo>
                      <a:pt x="200" y="320"/>
                    </a:lnTo>
                    <a:lnTo>
                      <a:pt x="200" y="73"/>
                    </a:lnTo>
                    <a:lnTo>
                      <a:pt x="125" y="73"/>
                    </a:lnTo>
                    <a:lnTo>
                      <a:pt x="125" y="0"/>
                    </a:lnTo>
                    <a:lnTo>
                      <a:pt x="0" y="0"/>
                    </a:lnTo>
                    <a:lnTo>
                      <a:pt x="0" y="320"/>
                    </a:lnTo>
                    <a:close/>
                  </a:path>
                </a:pathLst>
              </a:custGeom>
              <a:solidFill>
                <a:srgbClr val="F2F4F4"/>
              </a:solidFill>
              <a:ln w="19050" cap="rnd">
                <a:solidFill>
                  <a:schemeClr val="tx1"/>
                </a:solidFill>
                <a:prstDash val="solid"/>
                <a:round/>
              </a:ln>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sp>
            <p:nvSpPr>
              <p:cNvPr id="43" name="Freeform 14">
                <a:extLst>
                  <a:ext uri="{FF2B5EF4-FFF2-40B4-BE49-F238E27FC236}">
                    <a16:creationId xmlns:a16="http://schemas.microsoft.com/office/drawing/2014/main" id="{976DB835-D633-C243-A03F-E16640159F64}"/>
                  </a:ext>
                </a:extLst>
              </p:cNvPr>
              <p:cNvSpPr>
                <a:spLocks/>
              </p:cNvSpPr>
              <p:nvPr/>
            </p:nvSpPr>
            <p:spPr bwMode="auto">
              <a:xfrm>
                <a:off x="5840625" y="2545191"/>
                <a:ext cx="86466" cy="70744"/>
              </a:xfrm>
              <a:custGeom>
                <a:avLst/>
                <a:gdLst>
                  <a:gd name="T0" fmla="*/ 77 w 77"/>
                  <a:gd name="T1" fmla="*/ 75 h 75"/>
                  <a:gd name="T2" fmla="*/ 77 w 77"/>
                  <a:gd name="T3" fmla="*/ 69 h 75"/>
                  <a:gd name="T4" fmla="*/ 9 w 77"/>
                  <a:gd name="T5" fmla="*/ 0 h 75"/>
                  <a:gd name="T6" fmla="*/ 0 w 77"/>
                  <a:gd name="T7" fmla="*/ 0 h 75"/>
                </a:gdLst>
                <a:ahLst/>
                <a:cxnLst>
                  <a:cxn ang="0">
                    <a:pos x="T0" y="T1"/>
                  </a:cxn>
                  <a:cxn ang="0">
                    <a:pos x="T2" y="T3"/>
                  </a:cxn>
                  <a:cxn ang="0">
                    <a:pos x="T4" y="T5"/>
                  </a:cxn>
                  <a:cxn ang="0">
                    <a:pos x="T6" y="T7"/>
                  </a:cxn>
                </a:cxnLst>
                <a:rect l="0" t="0" r="r" b="b"/>
                <a:pathLst>
                  <a:path w="77" h="75">
                    <a:moveTo>
                      <a:pt x="77" y="75"/>
                    </a:moveTo>
                    <a:lnTo>
                      <a:pt x="77" y="69"/>
                    </a:lnTo>
                    <a:lnTo>
                      <a:pt x="9" y="0"/>
                    </a:lnTo>
                    <a:lnTo>
                      <a:pt x="0" y="0"/>
                    </a:lnTo>
                  </a:path>
                </a:pathLst>
              </a:custGeom>
              <a:noFill/>
              <a:ln w="19050" cap="rnd">
                <a:solidFill>
                  <a:schemeClr val="tx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grpSp>
        <p:sp>
          <p:nvSpPr>
            <p:cNvPr id="41" name="Double Brace 40">
              <a:extLst>
                <a:ext uri="{FF2B5EF4-FFF2-40B4-BE49-F238E27FC236}">
                  <a16:creationId xmlns:a16="http://schemas.microsoft.com/office/drawing/2014/main" id="{7A8FCDB3-E5D7-6446-AC46-4B094F1FD193}"/>
                </a:ext>
              </a:extLst>
            </p:cNvPr>
            <p:cNvSpPr/>
            <p:nvPr/>
          </p:nvSpPr>
          <p:spPr>
            <a:xfrm>
              <a:off x="3022351" y="3785034"/>
              <a:ext cx="130485" cy="120994"/>
            </a:xfrm>
            <a:prstGeom prst="bracePair">
              <a:avLst>
                <a:gd name="adj" fmla="val 19260"/>
              </a:avLst>
            </a:prstGeom>
            <a:noFill/>
            <a:ln w="19050" cap="rnd">
              <a:solidFill>
                <a:schemeClr val="tx1"/>
              </a:solidFill>
              <a:prstDash val="solid"/>
              <a:rou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grpSp>
      <p:pic>
        <p:nvPicPr>
          <p:cNvPr id="44" name="Graphic 43">
            <a:extLst>
              <a:ext uri="{FF2B5EF4-FFF2-40B4-BE49-F238E27FC236}">
                <a16:creationId xmlns:a16="http://schemas.microsoft.com/office/drawing/2014/main" id="{0FD31A73-FDBD-9F40-8825-7359F538C4B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18950" y="606557"/>
            <a:ext cx="548640" cy="394855"/>
          </a:xfrm>
          <a:prstGeom prst="rect">
            <a:avLst/>
          </a:prstGeom>
        </p:spPr>
      </p:pic>
      <p:sp>
        <p:nvSpPr>
          <p:cNvPr id="45" name="TextBox 44">
            <a:extLst>
              <a:ext uri="{FF2B5EF4-FFF2-40B4-BE49-F238E27FC236}">
                <a16:creationId xmlns:a16="http://schemas.microsoft.com/office/drawing/2014/main" id="{49AB0772-52A2-584E-AEA3-B28BBD4DC95F}"/>
              </a:ext>
            </a:extLst>
          </p:cNvPr>
          <p:cNvSpPr txBox="1"/>
          <p:nvPr/>
        </p:nvSpPr>
        <p:spPr>
          <a:xfrm>
            <a:off x="5242072" y="583184"/>
            <a:ext cx="590624" cy="461665"/>
          </a:xfrm>
          <a:prstGeom prst="rect">
            <a:avLst/>
          </a:prstGeom>
          <a:noFill/>
        </p:spPr>
        <p:txBody>
          <a:bodyPr wrap="square" rtlCol="0">
            <a:spAutoFit/>
          </a:bodyPr>
          <a:lstStyle/>
          <a:p>
            <a:pPr algn="ctr"/>
            <a:r>
              <a:rPr lang="en-US" sz="2400" dirty="0">
                <a:solidFill>
                  <a:srgbClr val="FF0000"/>
                </a:solidFill>
              </a:rPr>
              <a:t>!=</a:t>
            </a:r>
          </a:p>
        </p:txBody>
      </p:sp>
      <p:graphicFrame>
        <p:nvGraphicFramePr>
          <p:cNvPr id="47" name="Table 46">
            <a:extLst>
              <a:ext uri="{FF2B5EF4-FFF2-40B4-BE49-F238E27FC236}">
                <a16:creationId xmlns:a16="http://schemas.microsoft.com/office/drawing/2014/main" id="{FF64377D-768D-8C43-9E08-5541BA0BE8C6}"/>
              </a:ext>
            </a:extLst>
          </p:cNvPr>
          <p:cNvGraphicFramePr>
            <a:graphicFrameLocks noGrp="1"/>
          </p:cNvGraphicFramePr>
          <p:nvPr>
            <p:extLst>
              <p:ext uri="{D42A27DB-BD31-4B8C-83A1-F6EECF244321}">
                <p14:modId xmlns:p14="http://schemas.microsoft.com/office/powerpoint/2010/main" val="617114630"/>
              </p:ext>
            </p:extLst>
          </p:nvPr>
        </p:nvGraphicFramePr>
        <p:xfrm>
          <a:off x="460649" y="1446634"/>
          <a:ext cx="1490980" cy="2072640"/>
        </p:xfrm>
        <a:graphic>
          <a:graphicData uri="http://schemas.openxmlformats.org/drawingml/2006/table">
            <a:tbl>
              <a:tblPr firstRow="1" bandRow="1">
                <a:tableStyleId>{5940675A-B579-460E-94D1-54222C63F5DA}</a:tableStyleId>
              </a:tblPr>
              <a:tblGrid>
                <a:gridCol w="1490980">
                  <a:extLst>
                    <a:ext uri="{9D8B030D-6E8A-4147-A177-3AD203B41FA5}">
                      <a16:colId xmlns:a16="http://schemas.microsoft.com/office/drawing/2014/main" val="2281062246"/>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Indexing and storing documents with support </a:t>
                      </a:r>
                      <a:br>
                        <a:rPr lang="en-US" sz="1400" kern="1200" dirty="0">
                          <a:latin typeface="+mn-lt"/>
                        </a:rPr>
                      </a:br>
                      <a:r>
                        <a:rPr lang="en-US" sz="1400" kern="1200" dirty="0">
                          <a:latin typeface="+mn-lt"/>
                        </a:rPr>
                        <a:t>for query on </a:t>
                      </a:r>
                      <a:br>
                        <a:rPr lang="en-US" sz="1400" kern="1200" dirty="0">
                          <a:latin typeface="+mn-lt"/>
                        </a:rPr>
                      </a:br>
                      <a:r>
                        <a:rPr lang="en-US" sz="1400" kern="1200" dirty="0">
                          <a:latin typeface="+mn-lt"/>
                        </a:rPr>
                        <a:t>any attribute</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505095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Content management, personalization, mobile</a:t>
                      </a:r>
                    </a:p>
                    <a:p>
                      <a:pPr algn="ctr"/>
                      <a:endParaRPr lang="en-US" sz="10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96252420"/>
                  </a:ext>
                </a:extLst>
              </a:tr>
            </a:tbl>
          </a:graphicData>
        </a:graphic>
      </p:graphicFrame>
    </p:spTree>
    <p:extLst>
      <p:ext uri="{BB962C8B-B14F-4D97-AF65-F5344CB8AC3E}">
        <p14:creationId xmlns:p14="http://schemas.microsoft.com/office/powerpoint/2010/main" val="270682111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56C2-079C-A54D-814A-C713E62E2756}"/>
              </a:ext>
            </a:extLst>
          </p:cNvPr>
          <p:cNvSpPr>
            <a:spLocks noGrp="1"/>
          </p:cNvSpPr>
          <p:nvPr>
            <p:ph type="title"/>
          </p:nvPr>
        </p:nvSpPr>
        <p:spPr/>
        <p:txBody>
          <a:bodyPr/>
          <a:lstStyle/>
          <a:p>
            <a:r>
              <a:rPr lang="en-US" dirty="0"/>
              <a:t>Document</a:t>
            </a:r>
          </a:p>
        </p:txBody>
      </p:sp>
      <p:pic>
        <p:nvPicPr>
          <p:cNvPr id="12" name="Picture 11">
            <a:extLst>
              <a:ext uri="{FF2B5EF4-FFF2-40B4-BE49-F238E27FC236}">
                <a16:creationId xmlns:a16="http://schemas.microsoft.com/office/drawing/2014/main" id="{0480837B-E59F-0C47-B7DC-9E3D8E1A77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5692" y="1533926"/>
            <a:ext cx="3596171" cy="2438380"/>
          </a:xfrm>
          <a:prstGeom prst="rect">
            <a:avLst/>
          </a:prstGeom>
        </p:spPr>
      </p:pic>
      <p:sp>
        <p:nvSpPr>
          <p:cNvPr id="3" name="TextBox 2">
            <a:extLst>
              <a:ext uri="{FF2B5EF4-FFF2-40B4-BE49-F238E27FC236}">
                <a16:creationId xmlns:a16="http://schemas.microsoft.com/office/drawing/2014/main" id="{3E4BF3BF-788C-364A-9AF2-33EE6979E21E}"/>
              </a:ext>
            </a:extLst>
          </p:cNvPr>
          <p:cNvSpPr txBox="1"/>
          <p:nvPr/>
        </p:nvSpPr>
        <p:spPr>
          <a:xfrm>
            <a:off x="5984110" y="1295827"/>
            <a:ext cx="2847373" cy="3046988"/>
          </a:xfrm>
          <a:prstGeom prst="rect">
            <a:avLst/>
          </a:prstGeom>
          <a:solidFill>
            <a:schemeClr val="bg1"/>
          </a:solidFill>
        </p:spPr>
        <p:txBody>
          <a:bodyPr wrap="square" rtlCol="0">
            <a:spAutoFit/>
          </a:bodyPr>
          <a:lstStyle/>
          <a:p>
            <a:r>
              <a:rPr lang="en-US" sz="1600" dirty="0"/>
              <a:t>{</a:t>
            </a:r>
            <a:r>
              <a:rPr lang="en-US" sz="1600" dirty="0">
                <a:solidFill>
                  <a:srgbClr val="00B050"/>
                </a:solidFill>
              </a:rPr>
              <a:t>id: 34</a:t>
            </a:r>
            <a:r>
              <a:rPr lang="en-US" sz="1600" dirty="0"/>
              <a:t>,</a:t>
            </a:r>
          </a:p>
          <a:p>
            <a:r>
              <a:rPr lang="en-US" sz="1600" dirty="0"/>
              <a:t> name: </a:t>
            </a:r>
            <a:r>
              <a:rPr lang="en-US" sz="1600" dirty="0" err="1"/>
              <a:t>larry</a:t>
            </a:r>
            <a:r>
              <a:rPr lang="en-US" sz="1600" dirty="0"/>
              <a:t>,</a:t>
            </a:r>
          </a:p>
          <a:p>
            <a:r>
              <a:rPr lang="en-US" sz="1600" dirty="0"/>
              <a:t> url: ‘www.aws.amazon.com”,</a:t>
            </a:r>
          </a:p>
          <a:p>
            <a:r>
              <a:rPr lang="en-US" sz="1600" dirty="0"/>
              <a:t> attributes:</a:t>
            </a:r>
          </a:p>
          <a:p>
            <a:r>
              <a:rPr lang="en-US" sz="1600" dirty="0"/>
              <a:t> [{</a:t>
            </a:r>
          </a:p>
          <a:p>
            <a:r>
              <a:rPr lang="en-US" sz="1600" dirty="0"/>
              <a:t>   project: alpha,</a:t>
            </a:r>
          </a:p>
          <a:p>
            <a:r>
              <a:rPr lang="en-US" sz="1600" dirty="0"/>
              <a:t>   location: </a:t>
            </a:r>
            <a:r>
              <a:rPr lang="en-US" sz="1600" dirty="0" err="1"/>
              <a:t>kumo</a:t>
            </a:r>
            <a:r>
              <a:rPr lang="en-US" sz="1600" dirty="0"/>
              <a:t> floor 5,</a:t>
            </a:r>
          </a:p>
          <a:p>
            <a:r>
              <a:rPr lang="en-US" sz="1600" dirty="0"/>
              <a:t>   team: [{id: </a:t>
            </a:r>
            <a:r>
              <a:rPr lang="en-US" sz="1600" dirty="0">
                <a:solidFill>
                  <a:srgbClr val="00B050"/>
                </a:solidFill>
              </a:rPr>
              <a:t>3</a:t>
            </a:r>
            <a:r>
              <a:rPr lang="en-US" sz="1600" dirty="0"/>
              <a:t>}, {id: </a:t>
            </a:r>
            <a:r>
              <a:rPr lang="en-US" sz="1600" dirty="0">
                <a:solidFill>
                  <a:srgbClr val="00B050"/>
                </a:solidFill>
              </a:rPr>
              <a:t>1</a:t>
            </a:r>
            <a:r>
              <a:rPr lang="en-US" sz="1600" dirty="0"/>
              <a:t>}]</a:t>
            </a:r>
          </a:p>
          <a:p>
            <a:r>
              <a:rPr lang="en-US" sz="1600" dirty="0"/>
              <a:t>  }]</a:t>
            </a:r>
          </a:p>
          <a:p>
            <a:r>
              <a:rPr lang="en-US" sz="1600" dirty="0"/>
              <a:t>}</a:t>
            </a:r>
          </a:p>
          <a:p>
            <a:r>
              <a:rPr lang="en-US" sz="1600" dirty="0"/>
              <a:t>   </a:t>
            </a:r>
          </a:p>
        </p:txBody>
      </p:sp>
      <p:grpSp>
        <p:nvGrpSpPr>
          <p:cNvPr id="13" name="Group 12">
            <a:extLst>
              <a:ext uri="{FF2B5EF4-FFF2-40B4-BE49-F238E27FC236}">
                <a16:creationId xmlns:a16="http://schemas.microsoft.com/office/drawing/2014/main" id="{46F92EFF-F0C0-2A42-AB9F-2094B4A9A551}"/>
              </a:ext>
            </a:extLst>
          </p:cNvPr>
          <p:cNvGrpSpPr>
            <a:grpSpLocks noChangeAspect="1"/>
          </p:cNvGrpSpPr>
          <p:nvPr/>
        </p:nvGrpSpPr>
        <p:grpSpPr>
          <a:xfrm>
            <a:off x="1028446" y="879153"/>
            <a:ext cx="343502" cy="462004"/>
            <a:chOff x="2976395" y="3672112"/>
            <a:chExt cx="224587" cy="302066"/>
          </a:xfrm>
        </p:grpSpPr>
        <p:grpSp>
          <p:nvGrpSpPr>
            <p:cNvPr id="14" name="Group 13">
              <a:extLst>
                <a:ext uri="{FF2B5EF4-FFF2-40B4-BE49-F238E27FC236}">
                  <a16:creationId xmlns:a16="http://schemas.microsoft.com/office/drawing/2014/main" id="{1E02F07C-5F87-B540-976A-7D5AC5DDA0B9}"/>
                </a:ext>
              </a:extLst>
            </p:cNvPr>
            <p:cNvGrpSpPr/>
            <p:nvPr/>
          </p:nvGrpSpPr>
          <p:grpSpPr>
            <a:xfrm>
              <a:off x="2976395" y="3672112"/>
              <a:ext cx="224587" cy="302066"/>
              <a:chOff x="5702504" y="2544068"/>
              <a:chExt cx="224587" cy="302066"/>
            </a:xfrm>
          </p:grpSpPr>
          <p:sp>
            <p:nvSpPr>
              <p:cNvPr id="16" name="Freeform 13">
                <a:extLst>
                  <a:ext uri="{FF2B5EF4-FFF2-40B4-BE49-F238E27FC236}">
                    <a16:creationId xmlns:a16="http://schemas.microsoft.com/office/drawing/2014/main" id="{46DA0AD6-0121-364D-B3C5-9CE966D52304}"/>
                  </a:ext>
                </a:extLst>
              </p:cNvPr>
              <p:cNvSpPr>
                <a:spLocks/>
              </p:cNvSpPr>
              <p:nvPr/>
            </p:nvSpPr>
            <p:spPr bwMode="auto">
              <a:xfrm>
                <a:off x="5702504" y="2544068"/>
                <a:ext cx="224587" cy="302066"/>
              </a:xfrm>
              <a:custGeom>
                <a:avLst/>
                <a:gdLst>
                  <a:gd name="T0" fmla="*/ 0 w 200"/>
                  <a:gd name="T1" fmla="*/ 320 h 320"/>
                  <a:gd name="T2" fmla="*/ 200 w 200"/>
                  <a:gd name="T3" fmla="*/ 320 h 320"/>
                  <a:gd name="T4" fmla="*/ 200 w 200"/>
                  <a:gd name="T5" fmla="*/ 73 h 320"/>
                  <a:gd name="T6" fmla="*/ 125 w 200"/>
                  <a:gd name="T7" fmla="*/ 73 h 320"/>
                  <a:gd name="T8" fmla="*/ 125 w 200"/>
                  <a:gd name="T9" fmla="*/ 0 h 320"/>
                  <a:gd name="T10" fmla="*/ 0 w 200"/>
                  <a:gd name="T11" fmla="*/ 0 h 320"/>
                  <a:gd name="T12" fmla="*/ 0 w 200"/>
                  <a:gd name="T13" fmla="*/ 320 h 320"/>
                </a:gdLst>
                <a:ahLst/>
                <a:cxnLst>
                  <a:cxn ang="0">
                    <a:pos x="T0" y="T1"/>
                  </a:cxn>
                  <a:cxn ang="0">
                    <a:pos x="T2" y="T3"/>
                  </a:cxn>
                  <a:cxn ang="0">
                    <a:pos x="T4" y="T5"/>
                  </a:cxn>
                  <a:cxn ang="0">
                    <a:pos x="T6" y="T7"/>
                  </a:cxn>
                  <a:cxn ang="0">
                    <a:pos x="T8" y="T9"/>
                  </a:cxn>
                  <a:cxn ang="0">
                    <a:pos x="T10" y="T11"/>
                  </a:cxn>
                  <a:cxn ang="0">
                    <a:pos x="T12" y="T13"/>
                  </a:cxn>
                </a:cxnLst>
                <a:rect l="0" t="0" r="r" b="b"/>
                <a:pathLst>
                  <a:path w="200" h="320">
                    <a:moveTo>
                      <a:pt x="0" y="320"/>
                    </a:moveTo>
                    <a:lnTo>
                      <a:pt x="200" y="320"/>
                    </a:lnTo>
                    <a:lnTo>
                      <a:pt x="200" y="73"/>
                    </a:lnTo>
                    <a:lnTo>
                      <a:pt x="125" y="73"/>
                    </a:lnTo>
                    <a:lnTo>
                      <a:pt x="125" y="0"/>
                    </a:lnTo>
                    <a:lnTo>
                      <a:pt x="0" y="0"/>
                    </a:lnTo>
                    <a:lnTo>
                      <a:pt x="0" y="320"/>
                    </a:lnTo>
                    <a:close/>
                  </a:path>
                </a:pathLst>
              </a:custGeom>
              <a:solidFill>
                <a:srgbClr val="F2F4F4"/>
              </a:solidFill>
              <a:ln w="19050" cap="rnd">
                <a:solidFill>
                  <a:schemeClr val="tx1"/>
                </a:solidFill>
                <a:prstDash val="solid"/>
                <a:round/>
              </a:ln>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sp>
            <p:nvSpPr>
              <p:cNvPr id="17" name="Freeform 14">
                <a:extLst>
                  <a:ext uri="{FF2B5EF4-FFF2-40B4-BE49-F238E27FC236}">
                    <a16:creationId xmlns:a16="http://schemas.microsoft.com/office/drawing/2014/main" id="{5C3AC51A-1718-C74A-AE3F-70B569306C44}"/>
                  </a:ext>
                </a:extLst>
              </p:cNvPr>
              <p:cNvSpPr>
                <a:spLocks/>
              </p:cNvSpPr>
              <p:nvPr/>
            </p:nvSpPr>
            <p:spPr bwMode="auto">
              <a:xfrm>
                <a:off x="5840625" y="2545191"/>
                <a:ext cx="86466" cy="70744"/>
              </a:xfrm>
              <a:custGeom>
                <a:avLst/>
                <a:gdLst>
                  <a:gd name="T0" fmla="*/ 77 w 77"/>
                  <a:gd name="T1" fmla="*/ 75 h 75"/>
                  <a:gd name="T2" fmla="*/ 77 w 77"/>
                  <a:gd name="T3" fmla="*/ 69 h 75"/>
                  <a:gd name="T4" fmla="*/ 9 w 77"/>
                  <a:gd name="T5" fmla="*/ 0 h 75"/>
                  <a:gd name="T6" fmla="*/ 0 w 77"/>
                  <a:gd name="T7" fmla="*/ 0 h 75"/>
                </a:gdLst>
                <a:ahLst/>
                <a:cxnLst>
                  <a:cxn ang="0">
                    <a:pos x="T0" y="T1"/>
                  </a:cxn>
                  <a:cxn ang="0">
                    <a:pos x="T2" y="T3"/>
                  </a:cxn>
                  <a:cxn ang="0">
                    <a:pos x="T4" y="T5"/>
                  </a:cxn>
                  <a:cxn ang="0">
                    <a:pos x="T6" y="T7"/>
                  </a:cxn>
                </a:cxnLst>
                <a:rect l="0" t="0" r="r" b="b"/>
                <a:pathLst>
                  <a:path w="77" h="75">
                    <a:moveTo>
                      <a:pt x="77" y="75"/>
                    </a:moveTo>
                    <a:lnTo>
                      <a:pt x="77" y="69"/>
                    </a:lnTo>
                    <a:lnTo>
                      <a:pt x="9" y="0"/>
                    </a:lnTo>
                    <a:lnTo>
                      <a:pt x="0" y="0"/>
                    </a:lnTo>
                  </a:path>
                </a:pathLst>
              </a:custGeom>
              <a:noFill/>
              <a:ln w="19050" cap="rnd">
                <a:solidFill>
                  <a:schemeClr val="tx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grpSp>
        <p:sp>
          <p:nvSpPr>
            <p:cNvPr id="15" name="Double Brace 14">
              <a:extLst>
                <a:ext uri="{FF2B5EF4-FFF2-40B4-BE49-F238E27FC236}">
                  <a16:creationId xmlns:a16="http://schemas.microsoft.com/office/drawing/2014/main" id="{482C608B-BC7D-EB4A-87DA-2968CE76B6D6}"/>
                </a:ext>
              </a:extLst>
            </p:cNvPr>
            <p:cNvSpPr/>
            <p:nvPr/>
          </p:nvSpPr>
          <p:spPr>
            <a:xfrm>
              <a:off x="3022351" y="3785034"/>
              <a:ext cx="130485" cy="120994"/>
            </a:xfrm>
            <a:prstGeom prst="bracePair">
              <a:avLst>
                <a:gd name="adj" fmla="val 19260"/>
              </a:avLst>
            </a:prstGeom>
            <a:noFill/>
            <a:ln w="19050" cap="rnd">
              <a:solidFill>
                <a:schemeClr val="tx1"/>
              </a:solidFill>
              <a:prstDash val="solid"/>
              <a:rou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grpSp>
      <p:graphicFrame>
        <p:nvGraphicFramePr>
          <p:cNvPr id="18" name="Table 17">
            <a:extLst>
              <a:ext uri="{FF2B5EF4-FFF2-40B4-BE49-F238E27FC236}">
                <a16:creationId xmlns:a16="http://schemas.microsoft.com/office/drawing/2014/main" id="{A4C2C15B-1D61-BD46-8396-FD1BA3630C69}"/>
              </a:ext>
            </a:extLst>
          </p:cNvPr>
          <p:cNvGraphicFramePr>
            <a:graphicFrameLocks noGrp="1"/>
          </p:cNvGraphicFramePr>
          <p:nvPr>
            <p:extLst>
              <p:ext uri="{D42A27DB-BD31-4B8C-83A1-F6EECF244321}">
                <p14:modId xmlns:p14="http://schemas.microsoft.com/office/powerpoint/2010/main" val="2683482526"/>
              </p:ext>
            </p:extLst>
          </p:nvPr>
        </p:nvGraphicFramePr>
        <p:xfrm>
          <a:off x="460649" y="1446634"/>
          <a:ext cx="1490980" cy="2072640"/>
        </p:xfrm>
        <a:graphic>
          <a:graphicData uri="http://schemas.openxmlformats.org/drawingml/2006/table">
            <a:tbl>
              <a:tblPr firstRow="1" bandRow="1">
                <a:tableStyleId>{5940675A-B579-460E-94D1-54222C63F5DA}</a:tableStyleId>
              </a:tblPr>
              <a:tblGrid>
                <a:gridCol w="1490980">
                  <a:extLst>
                    <a:ext uri="{9D8B030D-6E8A-4147-A177-3AD203B41FA5}">
                      <a16:colId xmlns:a16="http://schemas.microsoft.com/office/drawing/2014/main" val="2281062246"/>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Indexing and storing documents with support </a:t>
                      </a:r>
                      <a:br>
                        <a:rPr lang="en-US" sz="1400" kern="1200" dirty="0">
                          <a:latin typeface="+mn-lt"/>
                        </a:rPr>
                      </a:br>
                      <a:r>
                        <a:rPr lang="en-US" sz="1400" kern="1200" dirty="0">
                          <a:latin typeface="+mn-lt"/>
                        </a:rPr>
                        <a:t>for query on </a:t>
                      </a:r>
                      <a:br>
                        <a:rPr lang="en-US" sz="1400" kern="1200" dirty="0">
                          <a:latin typeface="+mn-lt"/>
                        </a:rPr>
                      </a:br>
                      <a:r>
                        <a:rPr lang="en-US" sz="1400" kern="1200" dirty="0">
                          <a:latin typeface="+mn-lt"/>
                        </a:rPr>
                        <a:t>any attribute</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505095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Content management, personalization, mobile</a:t>
                      </a:r>
                    </a:p>
                    <a:p>
                      <a:pPr algn="ctr"/>
                      <a:endParaRPr lang="en-US" sz="10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96252420"/>
                  </a:ext>
                </a:extLst>
              </a:tr>
            </a:tbl>
          </a:graphicData>
        </a:graphic>
      </p:graphicFrame>
    </p:spTree>
    <p:extLst>
      <p:ext uri="{BB962C8B-B14F-4D97-AF65-F5344CB8AC3E}">
        <p14:creationId xmlns:p14="http://schemas.microsoft.com/office/powerpoint/2010/main" val="337911798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54651C-8A87-9F48-8042-363A34B46FCA}"/>
              </a:ext>
            </a:extLst>
          </p:cNvPr>
          <p:cNvPicPr>
            <a:picLocks noChangeAspect="1"/>
          </p:cNvPicPr>
          <p:nvPr/>
        </p:nvPicPr>
        <p:blipFill>
          <a:blip r:embed="rId2"/>
          <a:stretch>
            <a:fillRect/>
          </a:stretch>
        </p:blipFill>
        <p:spPr>
          <a:xfrm>
            <a:off x="3778977" y="454387"/>
            <a:ext cx="2483281" cy="3820433"/>
          </a:xfrm>
          <a:prstGeom prst="rect">
            <a:avLst/>
          </a:prstGeom>
        </p:spPr>
      </p:pic>
      <p:grpSp>
        <p:nvGrpSpPr>
          <p:cNvPr id="56" name="Group 55">
            <a:extLst>
              <a:ext uri="{FF2B5EF4-FFF2-40B4-BE49-F238E27FC236}">
                <a16:creationId xmlns:a16="http://schemas.microsoft.com/office/drawing/2014/main" id="{9033B874-7D02-8F46-B0F8-87BF6217A926}"/>
              </a:ext>
            </a:extLst>
          </p:cNvPr>
          <p:cNvGrpSpPr>
            <a:grpSpLocks noChangeAspect="1"/>
          </p:cNvGrpSpPr>
          <p:nvPr/>
        </p:nvGrpSpPr>
        <p:grpSpPr>
          <a:xfrm>
            <a:off x="993623" y="859706"/>
            <a:ext cx="499408" cy="529630"/>
            <a:chOff x="-96112" y="3314471"/>
            <a:chExt cx="324832" cy="344490"/>
          </a:xfrm>
        </p:grpSpPr>
        <p:grpSp>
          <p:nvGrpSpPr>
            <p:cNvPr id="57" name="Group 56">
              <a:extLst>
                <a:ext uri="{FF2B5EF4-FFF2-40B4-BE49-F238E27FC236}">
                  <a16:creationId xmlns:a16="http://schemas.microsoft.com/office/drawing/2014/main" id="{E8094E6E-5CF3-944A-A7CA-2FA24EAFB2CE}"/>
                </a:ext>
              </a:extLst>
            </p:cNvPr>
            <p:cNvGrpSpPr/>
            <p:nvPr/>
          </p:nvGrpSpPr>
          <p:grpSpPr>
            <a:xfrm>
              <a:off x="-96112" y="3314471"/>
              <a:ext cx="324832" cy="344490"/>
              <a:chOff x="775039" y="3476051"/>
              <a:chExt cx="414973" cy="406016"/>
            </a:xfrm>
          </p:grpSpPr>
          <p:sp>
            <p:nvSpPr>
              <p:cNvPr id="62" name="Freeform 5">
                <a:extLst>
                  <a:ext uri="{FF2B5EF4-FFF2-40B4-BE49-F238E27FC236}">
                    <a16:creationId xmlns:a16="http://schemas.microsoft.com/office/drawing/2014/main" id="{CA131D41-0319-1448-A9DA-E8B7D650201A}"/>
                  </a:ext>
                </a:extLst>
              </p:cNvPr>
              <p:cNvSpPr>
                <a:spLocks/>
              </p:cNvSpPr>
              <p:nvPr/>
            </p:nvSpPr>
            <p:spPr bwMode="auto">
              <a:xfrm>
                <a:off x="830152" y="3524681"/>
                <a:ext cx="304745" cy="304746"/>
              </a:xfrm>
              <a:custGeom>
                <a:avLst/>
                <a:gdLst>
                  <a:gd name="T0" fmla="*/ 58 w 67"/>
                  <a:gd name="T1" fmla="*/ 67 h 67"/>
                  <a:gd name="T2" fmla="*/ 9 w 67"/>
                  <a:gd name="T3" fmla="*/ 67 h 67"/>
                  <a:gd name="T4" fmla="*/ 0 w 67"/>
                  <a:gd name="T5" fmla="*/ 58 h 67"/>
                  <a:gd name="T6" fmla="*/ 0 w 67"/>
                  <a:gd name="T7" fmla="*/ 9 h 67"/>
                  <a:gd name="T8" fmla="*/ 9 w 67"/>
                  <a:gd name="T9" fmla="*/ 0 h 67"/>
                  <a:gd name="T10" fmla="*/ 58 w 67"/>
                  <a:gd name="T11" fmla="*/ 0 h 67"/>
                  <a:gd name="T12" fmla="*/ 67 w 67"/>
                  <a:gd name="T13" fmla="*/ 9 h 67"/>
                  <a:gd name="T14" fmla="*/ 67 w 67"/>
                  <a:gd name="T15" fmla="*/ 58 h 67"/>
                  <a:gd name="T16" fmla="*/ 58 w 67"/>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7">
                    <a:moveTo>
                      <a:pt x="58" y="67"/>
                    </a:moveTo>
                    <a:cubicBezTo>
                      <a:pt x="9" y="67"/>
                      <a:pt x="9" y="67"/>
                      <a:pt x="9" y="67"/>
                    </a:cubicBezTo>
                    <a:cubicBezTo>
                      <a:pt x="4" y="67"/>
                      <a:pt x="0" y="63"/>
                      <a:pt x="0" y="58"/>
                    </a:cubicBezTo>
                    <a:cubicBezTo>
                      <a:pt x="0" y="9"/>
                      <a:pt x="0" y="9"/>
                      <a:pt x="0" y="9"/>
                    </a:cubicBezTo>
                    <a:cubicBezTo>
                      <a:pt x="0" y="4"/>
                      <a:pt x="4" y="0"/>
                      <a:pt x="9" y="0"/>
                    </a:cubicBezTo>
                    <a:cubicBezTo>
                      <a:pt x="58" y="0"/>
                      <a:pt x="58" y="0"/>
                      <a:pt x="58" y="0"/>
                    </a:cubicBezTo>
                    <a:cubicBezTo>
                      <a:pt x="63" y="0"/>
                      <a:pt x="67" y="4"/>
                      <a:pt x="67" y="9"/>
                    </a:cubicBezTo>
                    <a:cubicBezTo>
                      <a:pt x="67" y="58"/>
                      <a:pt x="67" y="58"/>
                      <a:pt x="67" y="58"/>
                    </a:cubicBezTo>
                    <a:cubicBezTo>
                      <a:pt x="67" y="63"/>
                      <a:pt x="63" y="67"/>
                      <a:pt x="58" y="67"/>
                    </a:cubicBez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32F3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3" name="Line 6">
                <a:extLst>
                  <a:ext uri="{FF2B5EF4-FFF2-40B4-BE49-F238E27FC236}">
                    <a16:creationId xmlns:a16="http://schemas.microsoft.com/office/drawing/2014/main" id="{90B8085E-0808-CB47-92BF-59126DE55EBF}"/>
                  </a:ext>
                </a:extLst>
              </p:cNvPr>
              <p:cNvSpPr>
                <a:spLocks noChangeShapeType="1"/>
              </p:cNvSpPr>
              <p:nvPr/>
            </p:nvSpPr>
            <p:spPr bwMode="auto">
              <a:xfrm>
                <a:off x="943621"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4" name="Line 7">
                <a:extLst>
                  <a:ext uri="{FF2B5EF4-FFF2-40B4-BE49-F238E27FC236}">
                    <a16:creationId xmlns:a16="http://schemas.microsoft.com/office/drawing/2014/main" id="{77E42EEE-A260-F244-B3E9-59E549111F41}"/>
                  </a:ext>
                </a:extLst>
              </p:cNvPr>
              <p:cNvSpPr>
                <a:spLocks noChangeShapeType="1"/>
              </p:cNvSpPr>
              <p:nvPr/>
            </p:nvSpPr>
            <p:spPr bwMode="auto">
              <a:xfrm>
                <a:off x="917686"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5" name="Line 8">
                <a:extLst>
                  <a:ext uri="{FF2B5EF4-FFF2-40B4-BE49-F238E27FC236}">
                    <a16:creationId xmlns:a16="http://schemas.microsoft.com/office/drawing/2014/main" id="{FA0BDA20-9878-774D-812E-33D3FE4837CE}"/>
                  </a:ext>
                </a:extLst>
              </p:cNvPr>
              <p:cNvSpPr>
                <a:spLocks noChangeShapeType="1"/>
              </p:cNvSpPr>
              <p:nvPr/>
            </p:nvSpPr>
            <p:spPr bwMode="auto">
              <a:xfrm>
                <a:off x="972799"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6" name="Line 9">
                <a:extLst>
                  <a:ext uri="{FF2B5EF4-FFF2-40B4-BE49-F238E27FC236}">
                    <a16:creationId xmlns:a16="http://schemas.microsoft.com/office/drawing/2014/main" id="{4A6F95A6-58BD-794B-822A-3C5FE2F30C61}"/>
                  </a:ext>
                </a:extLst>
              </p:cNvPr>
              <p:cNvSpPr>
                <a:spLocks noChangeShapeType="1"/>
              </p:cNvSpPr>
              <p:nvPr/>
            </p:nvSpPr>
            <p:spPr bwMode="auto">
              <a:xfrm>
                <a:off x="998735"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7" name="Line 10">
                <a:extLst>
                  <a:ext uri="{FF2B5EF4-FFF2-40B4-BE49-F238E27FC236}">
                    <a16:creationId xmlns:a16="http://schemas.microsoft.com/office/drawing/2014/main" id="{5D6E5D5D-DB20-0D4B-ACA5-CD7B3C5CA839}"/>
                  </a:ext>
                </a:extLst>
              </p:cNvPr>
              <p:cNvSpPr>
                <a:spLocks noChangeShapeType="1"/>
              </p:cNvSpPr>
              <p:nvPr/>
            </p:nvSpPr>
            <p:spPr bwMode="auto">
              <a:xfrm>
                <a:off x="1021429"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8" name="Line 11">
                <a:extLst>
                  <a:ext uri="{FF2B5EF4-FFF2-40B4-BE49-F238E27FC236}">
                    <a16:creationId xmlns:a16="http://schemas.microsoft.com/office/drawing/2014/main" id="{9225EAF9-6D8A-684F-AE52-434934DDD158}"/>
                  </a:ext>
                </a:extLst>
              </p:cNvPr>
              <p:cNvSpPr>
                <a:spLocks noChangeShapeType="1"/>
              </p:cNvSpPr>
              <p:nvPr/>
            </p:nvSpPr>
            <p:spPr bwMode="auto">
              <a:xfrm>
                <a:off x="1047364"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9" name="Line 12">
                <a:extLst>
                  <a:ext uri="{FF2B5EF4-FFF2-40B4-BE49-F238E27FC236}">
                    <a16:creationId xmlns:a16="http://schemas.microsoft.com/office/drawing/2014/main" id="{CA58FAA4-C69B-0343-8D07-75808F8A00B3}"/>
                  </a:ext>
                </a:extLst>
              </p:cNvPr>
              <p:cNvSpPr>
                <a:spLocks noChangeShapeType="1"/>
              </p:cNvSpPr>
              <p:nvPr/>
            </p:nvSpPr>
            <p:spPr bwMode="auto">
              <a:xfrm>
                <a:off x="943621"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0" name="Line 13">
                <a:extLst>
                  <a:ext uri="{FF2B5EF4-FFF2-40B4-BE49-F238E27FC236}">
                    <a16:creationId xmlns:a16="http://schemas.microsoft.com/office/drawing/2014/main" id="{22D59026-E5CD-5442-9F60-5DEE0986D966}"/>
                  </a:ext>
                </a:extLst>
              </p:cNvPr>
              <p:cNvSpPr>
                <a:spLocks noChangeShapeType="1"/>
              </p:cNvSpPr>
              <p:nvPr/>
            </p:nvSpPr>
            <p:spPr bwMode="auto">
              <a:xfrm>
                <a:off x="917686"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1" name="Line 14">
                <a:extLst>
                  <a:ext uri="{FF2B5EF4-FFF2-40B4-BE49-F238E27FC236}">
                    <a16:creationId xmlns:a16="http://schemas.microsoft.com/office/drawing/2014/main" id="{363177B9-BE11-164D-855F-F7CAA30D77A5}"/>
                  </a:ext>
                </a:extLst>
              </p:cNvPr>
              <p:cNvSpPr>
                <a:spLocks noChangeShapeType="1"/>
              </p:cNvSpPr>
              <p:nvPr/>
            </p:nvSpPr>
            <p:spPr bwMode="auto">
              <a:xfrm>
                <a:off x="972799"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2" name="Line 15">
                <a:extLst>
                  <a:ext uri="{FF2B5EF4-FFF2-40B4-BE49-F238E27FC236}">
                    <a16:creationId xmlns:a16="http://schemas.microsoft.com/office/drawing/2014/main" id="{1BDFE009-6FAD-FA47-B635-D19700F334BE}"/>
                  </a:ext>
                </a:extLst>
              </p:cNvPr>
              <p:cNvSpPr>
                <a:spLocks noChangeShapeType="1"/>
              </p:cNvSpPr>
              <p:nvPr/>
            </p:nvSpPr>
            <p:spPr bwMode="auto">
              <a:xfrm>
                <a:off x="998735"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3" name="Line 16">
                <a:extLst>
                  <a:ext uri="{FF2B5EF4-FFF2-40B4-BE49-F238E27FC236}">
                    <a16:creationId xmlns:a16="http://schemas.microsoft.com/office/drawing/2014/main" id="{DD2C2F2F-3CDE-9C4C-A24F-2BF887FDC5DD}"/>
                  </a:ext>
                </a:extLst>
              </p:cNvPr>
              <p:cNvSpPr>
                <a:spLocks noChangeShapeType="1"/>
              </p:cNvSpPr>
              <p:nvPr/>
            </p:nvSpPr>
            <p:spPr bwMode="auto">
              <a:xfrm>
                <a:off x="1021429"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4" name="Line 17">
                <a:extLst>
                  <a:ext uri="{FF2B5EF4-FFF2-40B4-BE49-F238E27FC236}">
                    <a16:creationId xmlns:a16="http://schemas.microsoft.com/office/drawing/2014/main" id="{79E110A4-FEE8-4D4B-915B-CFEEC0FD559E}"/>
                  </a:ext>
                </a:extLst>
              </p:cNvPr>
              <p:cNvSpPr>
                <a:spLocks noChangeShapeType="1"/>
              </p:cNvSpPr>
              <p:nvPr/>
            </p:nvSpPr>
            <p:spPr bwMode="auto">
              <a:xfrm>
                <a:off x="1047364"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5" name="Line 18">
                <a:extLst>
                  <a:ext uri="{FF2B5EF4-FFF2-40B4-BE49-F238E27FC236}">
                    <a16:creationId xmlns:a16="http://schemas.microsoft.com/office/drawing/2014/main" id="{68F8429A-1BD7-3042-952C-93ABFE1CC9A4}"/>
                  </a:ext>
                </a:extLst>
              </p:cNvPr>
              <p:cNvSpPr>
                <a:spLocks noChangeShapeType="1"/>
              </p:cNvSpPr>
              <p:nvPr/>
            </p:nvSpPr>
            <p:spPr bwMode="auto">
              <a:xfrm flipH="1">
                <a:off x="1138140" y="3638150"/>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6" name="Line 19">
                <a:extLst>
                  <a:ext uri="{FF2B5EF4-FFF2-40B4-BE49-F238E27FC236}">
                    <a16:creationId xmlns:a16="http://schemas.microsoft.com/office/drawing/2014/main" id="{BA223391-ADD6-6344-A937-5BEB72B21E2F}"/>
                  </a:ext>
                </a:extLst>
              </p:cNvPr>
              <p:cNvSpPr>
                <a:spLocks noChangeShapeType="1"/>
              </p:cNvSpPr>
              <p:nvPr/>
            </p:nvSpPr>
            <p:spPr bwMode="auto">
              <a:xfrm flipH="1">
                <a:off x="1138140" y="361221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7" name="Line 20">
                <a:extLst>
                  <a:ext uri="{FF2B5EF4-FFF2-40B4-BE49-F238E27FC236}">
                    <a16:creationId xmlns:a16="http://schemas.microsoft.com/office/drawing/2014/main" id="{0AD08955-D352-F048-BA67-FFEF72BA1A7F}"/>
                  </a:ext>
                </a:extLst>
              </p:cNvPr>
              <p:cNvSpPr>
                <a:spLocks noChangeShapeType="1"/>
              </p:cNvSpPr>
              <p:nvPr/>
            </p:nvSpPr>
            <p:spPr bwMode="auto">
              <a:xfrm flipH="1">
                <a:off x="1138140" y="366084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8" name="Line 21">
                <a:extLst>
                  <a:ext uri="{FF2B5EF4-FFF2-40B4-BE49-F238E27FC236}">
                    <a16:creationId xmlns:a16="http://schemas.microsoft.com/office/drawing/2014/main" id="{C972DD64-E025-3242-9347-85D76BB88AE6}"/>
                  </a:ext>
                </a:extLst>
              </p:cNvPr>
              <p:cNvSpPr>
                <a:spLocks noChangeShapeType="1"/>
              </p:cNvSpPr>
              <p:nvPr/>
            </p:nvSpPr>
            <p:spPr bwMode="auto">
              <a:xfrm flipH="1">
                <a:off x="1138140" y="3686779"/>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9" name="Line 22">
                <a:extLst>
                  <a:ext uri="{FF2B5EF4-FFF2-40B4-BE49-F238E27FC236}">
                    <a16:creationId xmlns:a16="http://schemas.microsoft.com/office/drawing/2014/main" id="{2ACCEC24-4DC8-D341-A860-77F6AFB6D798}"/>
                  </a:ext>
                </a:extLst>
              </p:cNvPr>
              <p:cNvSpPr>
                <a:spLocks noChangeShapeType="1"/>
              </p:cNvSpPr>
              <p:nvPr/>
            </p:nvSpPr>
            <p:spPr bwMode="auto">
              <a:xfrm flipH="1">
                <a:off x="1138140" y="3715957"/>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0" name="Line 23">
                <a:extLst>
                  <a:ext uri="{FF2B5EF4-FFF2-40B4-BE49-F238E27FC236}">
                    <a16:creationId xmlns:a16="http://schemas.microsoft.com/office/drawing/2014/main" id="{3342A3D2-E484-674D-9EFE-3BFAB2E3C75E}"/>
                  </a:ext>
                </a:extLst>
              </p:cNvPr>
              <p:cNvSpPr>
                <a:spLocks noChangeShapeType="1"/>
              </p:cNvSpPr>
              <p:nvPr/>
            </p:nvSpPr>
            <p:spPr bwMode="auto">
              <a:xfrm flipH="1">
                <a:off x="1138140" y="3741893"/>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1" name="Line 24">
                <a:extLst>
                  <a:ext uri="{FF2B5EF4-FFF2-40B4-BE49-F238E27FC236}">
                    <a16:creationId xmlns:a16="http://schemas.microsoft.com/office/drawing/2014/main" id="{4C442915-2DF0-2642-8FC6-7C6B4803C7FB}"/>
                  </a:ext>
                </a:extLst>
              </p:cNvPr>
              <p:cNvSpPr>
                <a:spLocks noChangeShapeType="1"/>
              </p:cNvSpPr>
              <p:nvPr/>
            </p:nvSpPr>
            <p:spPr bwMode="auto">
              <a:xfrm flipH="1">
                <a:off x="775039" y="3638150"/>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2" name="Line 25">
                <a:extLst>
                  <a:ext uri="{FF2B5EF4-FFF2-40B4-BE49-F238E27FC236}">
                    <a16:creationId xmlns:a16="http://schemas.microsoft.com/office/drawing/2014/main" id="{B5C7C267-340A-EC4F-982F-46D18F04ECB4}"/>
                  </a:ext>
                </a:extLst>
              </p:cNvPr>
              <p:cNvSpPr>
                <a:spLocks noChangeShapeType="1"/>
              </p:cNvSpPr>
              <p:nvPr/>
            </p:nvSpPr>
            <p:spPr bwMode="auto">
              <a:xfrm flipH="1">
                <a:off x="775039" y="361221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3" name="Line 26">
                <a:extLst>
                  <a:ext uri="{FF2B5EF4-FFF2-40B4-BE49-F238E27FC236}">
                    <a16:creationId xmlns:a16="http://schemas.microsoft.com/office/drawing/2014/main" id="{B8A5EA83-2708-8C4D-BDCF-FB68EA43996C}"/>
                  </a:ext>
                </a:extLst>
              </p:cNvPr>
              <p:cNvSpPr>
                <a:spLocks noChangeShapeType="1"/>
              </p:cNvSpPr>
              <p:nvPr/>
            </p:nvSpPr>
            <p:spPr bwMode="auto">
              <a:xfrm flipH="1">
                <a:off x="775039" y="366084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4" name="Line 27">
                <a:extLst>
                  <a:ext uri="{FF2B5EF4-FFF2-40B4-BE49-F238E27FC236}">
                    <a16:creationId xmlns:a16="http://schemas.microsoft.com/office/drawing/2014/main" id="{06E85C10-3402-8145-BE13-139D28D54654}"/>
                  </a:ext>
                </a:extLst>
              </p:cNvPr>
              <p:cNvSpPr>
                <a:spLocks noChangeShapeType="1"/>
              </p:cNvSpPr>
              <p:nvPr/>
            </p:nvSpPr>
            <p:spPr bwMode="auto">
              <a:xfrm flipH="1">
                <a:off x="775039" y="3686779"/>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5" name="Line 28">
                <a:extLst>
                  <a:ext uri="{FF2B5EF4-FFF2-40B4-BE49-F238E27FC236}">
                    <a16:creationId xmlns:a16="http://schemas.microsoft.com/office/drawing/2014/main" id="{4CFC5DE5-CB48-F245-9759-16740111BDF0}"/>
                  </a:ext>
                </a:extLst>
              </p:cNvPr>
              <p:cNvSpPr>
                <a:spLocks noChangeShapeType="1"/>
              </p:cNvSpPr>
              <p:nvPr/>
            </p:nvSpPr>
            <p:spPr bwMode="auto">
              <a:xfrm flipH="1">
                <a:off x="775039" y="3715957"/>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6" name="Line 29">
                <a:extLst>
                  <a:ext uri="{FF2B5EF4-FFF2-40B4-BE49-F238E27FC236}">
                    <a16:creationId xmlns:a16="http://schemas.microsoft.com/office/drawing/2014/main" id="{04DF3891-1C99-3842-AB90-E7B788B3ACB4}"/>
                  </a:ext>
                </a:extLst>
              </p:cNvPr>
              <p:cNvSpPr>
                <a:spLocks noChangeShapeType="1"/>
              </p:cNvSpPr>
              <p:nvPr/>
            </p:nvSpPr>
            <p:spPr bwMode="auto">
              <a:xfrm flipH="1">
                <a:off x="775039" y="3741893"/>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7" name="Freeform 5">
                <a:extLst>
                  <a:ext uri="{FF2B5EF4-FFF2-40B4-BE49-F238E27FC236}">
                    <a16:creationId xmlns:a16="http://schemas.microsoft.com/office/drawing/2014/main" id="{8566BDF9-82C9-A747-A7E8-34CD8549E7A7}"/>
                  </a:ext>
                </a:extLst>
              </p:cNvPr>
              <p:cNvSpPr>
                <a:spLocks/>
              </p:cNvSpPr>
              <p:nvPr/>
            </p:nvSpPr>
            <p:spPr bwMode="auto">
              <a:xfrm>
                <a:off x="890993" y="3580164"/>
                <a:ext cx="187519" cy="187520"/>
              </a:xfrm>
              <a:custGeom>
                <a:avLst/>
                <a:gdLst>
                  <a:gd name="T0" fmla="*/ 58 w 67"/>
                  <a:gd name="T1" fmla="*/ 67 h 67"/>
                  <a:gd name="T2" fmla="*/ 9 w 67"/>
                  <a:gd name="T3" fmla="*/ 67 h 67"/>
                  <a:gd name="T4" fmla="*/ 0 w 67"/>
                  <a:gd name="T5" fmla="*/ 58 h 67"/>
                  <a:gd name="T6" fmla="*/ 0 w 67"/>
                  <a:gd name="T7" fmla="*/ 9 h 67"/>
                  <a:gd name="T8" fmla="*/ 9 w 67"/>
                  <a:gd name="T9" fmla="*/ 0 h 67"/>
                  <a:gd name="T10" fmla="*/ 58 w 67"/>
                  <a:gd name="T11" fmla="*/ 0 h 67"/>
                  <a:gd name="T12" fmla="*/ 67 w 67"/>
                  <a:gd name="T13" fmla="*/ 9 h 67"/>
                  <a:gd name="T14" fmla="*/ 67 w 67"/>
                  <a:gd name="T15" fmla="*/ 58 h 67"/>
                  <a:gd name="T16" fmla="*/ 58 w 67"/>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7">
                    <a:moveTo>
                      <a:pt x="58" y="67"/>
                    </a:moveTo>
                    <a:cubicBezTo>
                      <a:pt x="9" y="67"/>
                      <a:pt x="9" y="67"/>
                      <a:pt x="9" y="67"/>
                    </a:cubicBezTo>
                    <a:cubicBezTo>
                      <a:pt x="4" y="67"/>
                      <a:pt x="0" y="63"/>
                      <a:pt x="0" y="58"/>
                    </a:cubicBezTo>
                    <a:cubicBezTo>
                      <a:pt x="0" y="9"/>
                      <a:pt x="0" y="9"/>
                      <a:pt x="0" y="9"/>
                    </a:cubicBezTo>
                    <a:cubicBezTo>
                      <a:pt x="0" y="4"/>
                      <a:pt x="4" y="0"/>
                      <a:pt x="9" y="0"/>
                    </a:cubicBezTo>
                    <a:cubicBezTo>
                      <a:pt x="58" y="0"/>
                      <a:pt x="58" y="0"/>
                      <a:pt x="58" y="0"/>
                    </a:cubicBezTo>
                    <a:cubicBezTo>
                      <a:pt x="63" y="0"/>
                      <a:pt x="67" y="4"/>
                      <a:pt x="67" y="9"/>
                    </a:cubicBezTo>
                    <a:cubicBezTo>
                      <a:pt x="67" y="58"/>
                      <a:pt x="67" y="58"/>
                      <a:pt x="67" y="58"/>
                    </a:cubicBezTo>
                    <a:cubicBezTo>
                      <a:pt x="67" y="63"/>
                      <a:pt x="63" y="67"/>
                      <a:pt x="58" y="67"/>
                    </a:cubicBez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32F3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58" name="Oval 57">
              <a:extLst>
                <a:ext uri="{FF2B5EF4-FFF2-40B4-BE49-F238E27FC236}">
                  <a16:creationId xmlns:a16="http://schemas.microsoft.com/office/drawing/2014/main" id="{99BCF983-5580-E540-A5F7-6D225664DB86}"/>
                </a:ext>
              </a:extLst>
            </p:cNvPr>
            <p:cNvSpPr/>
            <p:nvPr/>
          </p:nvSpPr>
          <p:spPr>
            <a:xfrm>
              <a:off x="19181" y="3435338"/>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9" name="Oval 58">
              <a:extLst>
                <a:ext uri="{FF2B5EF4-FFF2-40B4-BE49-F238E27FC236}">
                  <a16:creationId xmlns:a16="http://schemas.microsoft.com/office/drawing/2014/main" id="{A77D8C78-3896-564D-8A85-60C9A5BDA6B5}"/>
                </a:ext>
              </a:extLst>
            </p:cNvPr>
            <p:cNvSpPr/>
            <p:nvPr/>
          </p:nvSpPr>
          <p:spPr>
            <a:xfrm>
              <a:off x="66806" y="349010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0" name="Line 25">
              <a:extLst>
                <a:ext uri="{FF2B5EF4-FFF2-40B4-BE49-F238E27FC236}">
                  <a16:creationId xmlns:a16="http://schemas.microsoft.com/office/drawing/2014/main" id="{47EF0311-7E85-BE41-9B5F-BF936EF66ED9}"/>
                </a:ext>
              </a:extLst>
            </p:cNvPr>
            <p:cNvSpPr>
              <a:spLocks noChangeShapeType="1"/>
            </p:cNvSpPr>
            <p:nvPr/>
          </p:nvSpPr>
          <p:spPr bwMode="auto">
            <a:xfrm flipH="1">
              <a:off x="58668" y="3458198"/>
              <a:ext cx="74681"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1" name="Line 25">
              <a:extLst>
                <a:ext uri="{FF2B5EF4-FFF2-40B4-BE49-F238E27FC236}">
                  <a16:creationId xmlns:a16="http://schemas.microsoft.com/office/drawing/2014/main" id="{8A0BA5CB-1B78-954F-9A76-23B6473A59DE}"/>
                </a:ext>
              </a:extLst>
            </p:cNvPr>
            <p:cNvSpPr>
              <a:spLocks noChangeShapeType="1"/>
            </p:cNvSpPr>
            <p:nvPr/>
          </p:nvSpPr>
          <p:spPr bwMode="auto">
            <a:xfrm>
              <a:off x="2380" y="3515348"/>
              <a:ext cx="76201"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grpSp>
      <p:graphicFrame>
        <p:nvGraphicFramePr>
          <p:cNvPr id="94" name="Table 93">
            <a:extLst>
              <a:ext uri="{FF2B5EF4-FFF2-40B4-BE49-F238E27FC236}">
                <a16:creationId xmlns:a16="http://schemas.microsoft.com/office/drawing/2014/main" id="{A9221296-6001-3B44-B202-0901BA302952}"/>
              </a:ext>
            </a:extLst>
          </p:cNvPr>
          <p:cNvGraphicFramePr>
            <a:graphicFrameLocks noGrp="1"/>
          </p:cNvGraphicFramePr>
          <p:nvPr>
            <p:extLst>
              <p:ext uri="{D42A27DB-BD31-4B8C-83A1-F6EECF244321}">
                <p14:modId xmlns:p14="http://schemas.microsoft.com/office/powerpoint/2010/main" val="1064885473"/>
              </p:ext>
            </p:extLst>
          </p:nvPr>
        </p:nvGraphicFramePr>
        <p:xfrm>
          <a:off x="495680" y="1493694"/>
          <a:ext cx="1490980" cy="2133600"/>
        </p:xfrm>
        <a:graphic>
          <a:graphicData uri="http://schemas.openxmlformats.org/drawingml/2006/table">
            <a:tbl>
              <a:tblPr firstRow="1" bandRow="1">
                <a:tableStyleId>{5940675A-B579-460E-94D1-54222C63F5DA}</a:tableStyleId>
              </a:tblPr>
              <a:tblGrid>
                <a:gridCol w="1490980">
                  <a:extLst>
                    <a:ext uri="{9D8B030D-6E8A-4147-A177-3AD203B41FA5}">
                      <a16:colId xmlns:a16="http://schemas.microsoft.com/office/drawing/2014/main" val="4101830392"/>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Microseconds latency, </a:t>
                      </a:r>
                      <a:br>
                        <a:rPr lang="en-US" sz="1400" kern="1200" dirty="0">
                          <a:latin typeface="+mn-lt"/>
                        </a:rPr>
                      </a:br>
                      <a:r>
                        <a:rPr lang="en-US" sz="1400" kern="1200" dirty="0">
                          <a:latin typeface="+mn-lt"/>
                        </a:rPr>
                        <a:t>key-based queries, and specialized </a:t>
                      </a:r>
                      <a:br>
                        <a:rPr lang="en-US" sz="1400" kern="1200" dirty="0">
                          <a:latin typeface="+mn-lt"/>
                        </a:rPr>
                      </a:br>
                      <a:r>
                        <a:rPr lang="en-US" sz="1400" kern="1200" dirty="0">
                          <a:latin typeface="+mn-lt"/>
                        </a:rPr>
                        <a:t>data structures</a:t>
                      </a:r>
                    </a:p>
                    <a:p>
                      <a:pPr algn="ct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4303763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Leaderboards, real-time analytics, caching</a:t>
                      </a:r>
                    </a:p>
                    <a:p>
                      <a:pPr algn="ctr"/>
                      <a:endParaRPr lang="en-US" sz="10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3595714"/>
                  </a:ext>
                </a:extLst>
              </a:tr>
            </a:tbl>
          </a:graphicData>
        </a:graphic>
      </p:graphicFrame>
      <p:sp>
        <p:nvSpPr>
          <p:cNvPr id="95" name="TextBox 94">
            <a:extLst>
              <a:ext uri="{FF2B5EF4-FFF2-40B4-BE49-F238E27FC236}">
                <a16:creationId xmlns:a16="http://schemas.microsoft.com/office/drawing/2014/main" id="{84C4624F-DFCB-044D-B0CC-D8E3124C2085}"/>
              </a:ext>
            </a:extLst>
          </p:cNvPr>
          <p:cNvSpPr txBox="1"/>
          <p:nvPr/>
        </p:nvSpPr>
        <p:spPr>
          <a:xfrm>
            <a:off x="4064176" y="4274820"/>
            <a:ext cx="1912882" cy="369332"/>
          </a:xfrm>
          <a:prstGeom prst="rect">
            <a:avLst/>
          </a:prstGeom>
          <a:noFill/>
        </p:spPr>
        <p:txBody>
          <a:bodyPr wrap="square" rtlCol="0">
            <a:spAutoFit/>
          </a:bodyPr>
          <a:lstStyle/>
          <a:p>
            <a:pPr algn="ctr"/>
            <a:r>
              <a:rPr lang="en-US" dirty="0"/>
              <a:t>(Leaderboard)</a:t>
            </a:r>
          </a:p>
        </p:txBody>
      </p:sp>
      <p:sp>
        <p:nvSpPr>
          <p:cNvPr id="2" name="TextBox 1">
            <a:extLst>
              <a:ext uri="{FF2B5EF4-FFF2-40B4-BE49-F238E27FC236}">
                <a16:creationId xmlns:a16="http://schemas.microsoft.com/office/drawing/2014/main" id="{7E833645-25E8-F54A-BBA4-75190948E982}"/>
              </a:ext>
            </a:extLst>
          </p:cNvPr>
          <p:cNvSpPr txBox="1"/>
          <p:nvPr/>
        </p:nvSpPr>
        <p:spPr>
          <a:xfrm>
            <a:off x="6688034" y="1950597"/>
            <a:ext cx="1928147" cy="923330"/>
          </a:xfrm>
          <a:prstGeom prst="rect">
            <a:avLst/>
          </a:prstGeom>
          <a:noFill/>
        </p:spPr>
        <p:txBody>
          <a:bodyPr wrap="square" rtlCol="0">
            <a:spAutoFit/>
          </a:bodyPr>
          <a:lstStyle/>
          <a:p>
            <a:pPr algn="ctr"/>
            <a:r>
              <a:rPr lang="en-US" b="1" dirty="0"/>
              <a:t>Microseconds</a:t>
            </a:r>
            <a:r>
              <a:rPr lang="en-US" dirty="0"/>
              <a:t> are now the new milliseconds</a:t>
            </a:r>
          </a:p>
        </p:txBody>
      </p:sp>
      <p:sp>
        <p:nvSpPr>
          <p:cNvPr id="4" name="Title 3">
            <a:extLst>
              <a:ext uri="{FF2B5EF4-FFF2-40B4-BE49-F238E27FC236}">
                <a16:creationId xmlns:a16="http://schemas.microsoft.com/office/drawing/2014/main" id="{5F8A8A92-43A8-9844-A2CA-B54FBDE830EF}"/>
              </a:ext>
            </a:extLst>
          </p:cNvPr>
          <p:cNvSpPr>
            <a:spLocks noGrp="1"/>
          </p:cNvSpPr>
          <p:nvPr>
            <p:ph type="title"/>
          </p:nvPr>
        </p:nvSpPr>
        <p:spPr/>
        <p:txBody>
          <a:bodyPr/>
          <a:lstStyle/>
          <a:p>
            <a:r>
              <a:rPr lang="en-US" dirty="0"/>
              <a:t>In-memory</a:t>
            </a:r>
          </a:p>
        </p:txBody>
      </p:sp>
    </p:spTree>
    <p:extLst>
      <p:ext uri="{BB962C8B-B14F-4D97-AF65-F5344CB8AC3E}">
        <p14:creationId xmlns:p14="http://schemas.microsoft.com/office/powerpoint/2010/main" val="204138836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an 36">
            <a:extLst>
              <a:ext uri="{FF2B5EF4-FFF2-40B4-BE49-F238E27FC236}">
                <a16:creationId xmlns:a16="http://schemas.microsoft.com/office/drawing/2014/main" id="{E0E759FF-21C6-6C4F-B03A-BB9AE957465E}"/>
              </a:ext>
            </a:extLst>
          </p:cNvPr>
          <p:cNvSpPr/>
          <p:nvPr/>
        </p:nvSpPr>
        <p:spPr>
          <a:xfrm>
            <a:off x="2151824" y="1539816"/>
            <a:ext cx="1223158" cy="155566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Database</a:t>
            </a:r>
          </a:p>
        </p:txBody>
      </p:sp>
      <p:sp>
        <p:nvSpPr>
          <p:cNvPr id="38" name="Rectangle 37">
            <a:extLst>
              <a:ext uri="{FF2B5EF4-FFF2-40B4-BE49-F238E27FC236}">
                <a16:creationId xmlns:a16="http://schemas.microsoft.com/office/drawing/2014/main" id="{4DE0EBF6-9550-4E47-AC4C-9DDD5A5A7B26}"/>
              </a:ext>
            </a:extLst>
          </p:cNvPr>
          <p:cNvSpPr/>
          <p:nvPr/>
        </p:nvSpPr>
        <p:spPr>
          <a:xfrm>
            <a:off x="4236595" y="1767614"/>
            <a:ext cx="1661326" cy="627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Memory </a:t>
            </a:r>
            <a:br>
              <a:rPr lang="en-US" sz="1400" dirty="0"/>
            </a:br>
            <a:r>
              <a:rPr lang="en-US" sz="1400" dirty="0"/>
              <a:t>(Buffer pool)</a:t>
            </a:r>
          </a:p>
        </p:txBody>
      </p:sp>
      <p:sp>
        <p:nvSpPr>
          <p:cNvPr id="39" name="Can 38">
            <a:extLst>
              <a:ext uri="{FF2B5EF4-FFF2-40B4-BE49-F238E27FC236}">
                <a16:creationId xmlns:a16="http://schemas.microsoft.com/office/drawing/2014/main" id="{BE210BA5-89B8-0A49-8AAC-5D447FBCEDC1}"/>
              </a:ext>
            </a:extLst>
          </p:cNvPr>
          <p:cNvSpPr/>
          <p:nvPr/>
        </p:nvSpPr>
        <p:spPr>
          <a:xfrm>
            <a:off x="4236596" y="2841670"/>
            <a:ext cx="1661325" cy="50762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Disk</a:t>
            </a:r>
            <a:endParaRPr lang="en-US" sz="1200" dirty="0"/>
          </a:p>
        </p:txBody>
      </p:sp>
      <p:sp>
        <p:nvSpPr>
          <p:cNvPr id="40" name="Left Brace 39">
            <a:extLst>
              <a:ext uri="{FF2B5EF4-FFF2-40B4-BE49-F238E27FC236}">
                <a16:creationId xmlns:a16="http://schemas.microsoft.com/office/drawing/2014/main" id="{3078ABF0-EBD4-2540-A843-DF1FCD43407F}"/>
              </a:ext>
            </a:extLst>
          </p:cNvPr>
          <p:cNvSpPr/>
          <p:nvPr/>
        </p:nvSpPr>
        <p:spPr>
          <a:xfrm>
            <a:off x="3499359" y="1248871"/>
            <a:ext cx="736979" cy="21375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ight Arrow 40">
            <a:extLst>
              <a:ext uri="{FF2B5EF4-FFF2-40B4-BE49-F238E27FC236}">
                <a16:creationId xmlns:a16="http://schemas.microsoft.com/office/drawing/2014/main" id="{DFDD96DC-7B4A-BD4C-B42F-44BAE50FC45B}"/>
              </a:ext>
            </a:extLst>
          </p:cNvPr>
          <p:cNvSpPr/>
          <p:nvPr/>
        </p:nvSpPr>
        <p:spPr>
          <a:xfrm>
            <a:off x="6187076" y="2025661"/>
            <a:ext cx="675712" cy="4692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D847391-250F-0F4E-893B-324239D1581B}"/>
              </a:ext>
            </a:extLst>
          </p:cNvPr>
          <p:cNvSpPr/>
          <p:nvPr/>
        </p:nvSpPr>
        <p:spPr>
          <a:xfrm>
            <a:off x="4236338" y="1391570"/>
            <a:ext cx="1661841" cy="293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Query processor</a:t>
            </a:r>
          </a:p>
        </p:txBody>
      </p:sp>
      <p:sp>
        <p:nvSpPr>
          <p:cNvPr id="44" name="Rectangle 43">
            <a:extLst>
              <a:ext uri="{FF2B5EF4-FFF2-40B4-BE49-F238E27FC236}">
                <a16:creationId xmlns:a16="http://schemas.microsoft.com/office/drawing/2014/main" id="{02C7BB16-3422-5B43-AAD2-07C104C3E005}"/>
              </a:ext>
            </a:extLst>
          </p:cNvPr>
          <p:cNvSpPr/>
          <p:nvPr/>
        </p:nvSpPr>
        <p:spPr>
          <a:xfrm>
            <a:off x="7151943" y="1542980"/>
            <a:ext cx="1661326" cy="287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Get/Put APIs</a:t>
            </a:r>
          </a:p>
        </p:txBody>
      </p:sp>
      <p:sp>
        <p:nvSpPr>
          <p:cNvPr id="46" name="Rectangle 45">
            <a:extLst>
              <a:ext uri="{FF2B5EF4-FFF2-40B4-BE49-F238E27FC236}">
                <a16:creationId xmlns:a16="http://schemas.microsoft.com/office/drawing/2014/main" id="{A32CA929-523F-864B-A303-F1D6A24A2FB8}"/>
              </a:ext>
            </a:extLst>
          </p:cNvPr>
          <p:cNvSpPr/>
          <p:nvPr/>
        </p:nvSpPr>
        <p:spPr>
          <a:xfrm>
            <a:off x="7151943" y="1914948"/>
            <a:ext cx="1661326" cy="627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Memory</a:t>
            </a:r>
            <a:endParaRPr lang="en-US" sz="1200" dirty="0"/>
          </a:p>
        </p:txBody>
      </p:sp>
      <p:sp>
        <p:nvSpPr>
          <p:cNvPr id="47" name="TextBox 46">
            <a:extLst>
              <a:ext uri="{FF2B5EF4-FFF2-40B4-BE49-F238E27FC236}">
                <a16:creationId xmlns:a16="http://schemas.microsoft.com/office/drawing/2014/main" id="{0EA140A3-4769-8849-BF9B-5E3B57754158}"/>
              </a:ext>
            </a:extLst>
          </p:cNvPr>
          <p:cNvSpPr txBox="1"/>
          <p:nvPr/>
        </p:nvSpPr>
        <p:spPr>
          <a:xfrm>
            <a:off x="1736855" y="3744339"/>
            <a:ext cx="6660292" cy="461665"/>
          </a:xfrm>
          <a:prstGeom prst="rect">
            <a:avLst/>
          </a:prstGeom>
          <a:noFill/>
        </p:spPr>
        <p:txBody>
          <a:bodyPr wrap="square" rtlCol="0">
            <a:spAutoFit/>
          </a:bodyPr>
          <a:lstStyle/>
          <a:p>
            <a:pPr algn="ctr"/>
            <a:r>
              <a:rPr lang="en-US" sz="2400" dirty="0"/>
              <a:t>Milliseconds to microseconds (10x faster)</a:t>
            </a:r>
          </a:p>
        </p:txBody>
      </p:sp>
      <p:sp>
        <p:nvSpPr>
          <p:cNvPr id="80" name="Rectangle 79">
            <a:extLst>
              <a:ext uri="{FF2B5EF4-FFF2-40B4-BE49-F238E27FC236}">
                <a16:creationId xmlns:a16="http://schemas.microsoft.com/office/drawing/2014/main" id="{D9E060CE-B3E7-8E4B-B149-04EEEFE0A7CE}"/>
              </a:ext>
            </a:extLst>
          </p:cNvPr>
          <p:cNvSpPr/>
          <p:nvPr/>
        </p:nvSpPr>
        <p:spPr>
          <a:xfrm>
            <a:off x="4236080" y="2470584"/>
            <a:ext cx="1661841" cy="293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Storage Engine</a:t>
            </a:r>
          </a:p>
        </p:txBody>
      </p:sp>
      <p:grpSp>
        <p:nvGrpSpPr>
          <p:cNvPr id="81" name="Group 80">
            <a:extLst>
              <a:ext uri="{FF2B5EF4-FFF2-40B4-BE49-F238E27FC236}">
                <a16:creationId xmlns:a16="http://schemas.microsoft.com/office/drawing/2014/main" id="{03EF61B7-4DD5-0543-BDD2-FAAEF9ABFFFE}"/>
              </a:ext>
            </a:extLst>
          </p:cNvPr>
          <p:cNvGrpSpPr>
            <a:grpSpLocks noChangeAspect="1"/>
          </p:cNvGrpSpPr>
          <p:nvPr/>
        </p:nvGrpSpPr>
        <p:grpSpPr>
          <a:xfrm>
            <a:off x="993623" y="859706"/>
            <a:ext cx="499408" cy="529630"/>
            <a:chOff x="-96112" y="3314471"/>
            <a:chExt cx="324832" cy="344490"/>
          </a:xfrm>
        </p:grpSpPr>
        <p:grpSp>
          <p:nvGrpSpPr>
            <p:cNvPr id="82" name="Group 81">
              <a:extLst>
                <a:ext uri="{FF2B5EF4-FFF2-40B4-BE49-F238E27FC236}">
                  <a16:creationId xmlns:a16="http://schemas.microsoft.com/office/drawing/2014/main" id="{C0958044-658D-664C-86D0-F66AF6850E91}"/>
                </a:ext>
              </a:extLst>
            </p:cNvPr>
            <p:cNvGrpSpPr/>
            <p:nvPr/>
          </p:nvGrpSpPr>
          <p:grpSpPr>
            <a:xfrm>
              <a:off x="-96112" y="3314471"/>
              <a:ext cx="324832" cy="344490"/>
              <a:chOff x="775039" y="3476051"/>
              <a:chExt cx="414973" cy="406016"/>
            </a:xfrm>
          </p:grpSpPr>
          <p:sp>
            <p:nvSpPr>
              <p:cNvPr id="87" name="Freeform 5">
                <a:extLst>
                  <a:ext uri="{FF2B5EF4-FFF2-40B4-BE49-F238E27FC236}">
                    <a16:creationId xmlns:a16="http://schemas.microsoft.com/office/drawing/2014/main" id="{6315DF5D-01D3-C149-A8E8-9CA38B57112B}"/>
                  </a:ext>
                </a:extLst>
              </p:cNvPr>
              <p:cNvSpPr>
                <a:spLocks/>
              </p:cNvSpPr>
              <p:nvPr/>
            </p:nvSpPr>
            <p:spPr bwMode="auto">
              <a:xfrm>
                <a:off x="830152" y="3524681"/>
                <a:ext cx="304745" cy="304746"/>
              </a:xfrm>
              <a:custGeom>
                <a:avLst/>
                <a:gdLst>
                  <a:gd name="T0" fmla="*/ 58 w 67"/>
                  <a:gd name="T1" fmla="*/ 67 h 67"/>
                  <a:gd name="T2" fmla="*/ 9 w 67"/>
                  <a:gd name="T3" fmla="*/ 67 h 67"/>
                  <a:gd name="T4" fmla="*/ 0 w 67"/>
                  <a:gd name="T5" fmla="*/ 58 h 67"/>
                  <a:gd name="T6" fmla="*/ 0 w 67"/>
                  <a:gd name="T7" fmla="*/ 9 h 67"/>
                  <a:gd name="T8" fmla="*/ 9 w 67"/>
                  <a:gd name="T9" fmla="*/ 0 h 67"/>
                  <a:gd name="T10" fmla="*/ 58 w 67"/>
                  <a:gd name="T11" fmla="*/ 0 h 67"/>
                  <a:gd name="T12" fmla="*/ 67 w 67"/>
                  <a:gd name="T13" fmla="*/ 9 h 67"/>
                  <a:gd name="T14" fmla="*/ 67 w 67"/>
                  <a:gd name="T15" fmla="*/ 58 h 67"/>
                  <a:gd name="T16" fmla="*/ 58 w 67"/>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7">
                    <a:moveTo>
                      <a:pt x="58" y="67"/>
                    </a:moveTo>
                    <a:cubicBezTo>
                      <a:pt x="9" y="67"/>
                      <a:pt x="9" y="67"/>
                      <a:pt x="9" y="67"/>
                    </a:cubicBezTo>
                    <a:cubicBezTo>
                      <a:pt x="4" y="67"/>
                      <a:pt x="0" y="63"/>
                      <a:pt x="0" y="58"/>
                    </a:cubicBezTo>
                    <a:cubicBezTo>
                      <a:pt x="0" y="9"/>
                      <a:pt x="0" y="9"/>
                      <a:pt x="0" y="9"/>
                    </a:cubicBezTo>
                    <a:cubicBezTo>
                      <a:pt x="0" y="4"/>
                      <a:pt x="4" y="0"/>
                      <a:pt x="9" y="0"/>
                    </a:cubicBezTo>
                    <a:cubicBezTo>
                      <a:pt x="58" y="0"/>
                      <a:pt x="58" y="0"/>
                      <a:pt x="58" y="0"/>
                    </a:cubicBezTo>
                    <a:cubicBezTo>
                      <a:pt x="63" y="0"/>
                      <a:pt x="67" y="4"/>
                      <a:pt x="67" y="9"/>
                    </a:cubicBezTo>
                    <a:cubicBezTo>
                      <a:pt x="67" y="58"/>
                      <a:pt x="67" y="58"/>
                      <a:pt x="67" y="58"/>
                    </a:cubicBezTo>
                    <a:cubicBezTo>
                      <a:pt x="67" y="63"/>
                      <a:pt x="63" y="67"/>
                      <a:pt x="58" y="67"/>
                    </a:cubicBez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32F3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8" name="Line 6">
                <a:extLst>
                  <a:ext uri="{FF2B5EF4-FFF2-40B4-BE49-F238E27FC236}">
                    <a16:creationId xmlns:a16="http://schemas.microsoft.com/office/drawing/2014/main" id="{9904C553-8761-E24E-83DD-5E1ABB39ECC5}"/>
                  </a:ext>
                </a:extLst>
              </p:cNvPr>
              <p:cNvSpPr>
                <a:spLocks noChangeShapeType="1"/>
              </p:cNvSpPr>
              <p:nvPr/>
            </p:nvSpPr>
            <p:spPr bwMode="auto">
              <a:xfrm>
                <a:off x="943621"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9" name="Line 7">
                <a:extLst>
                  <a:ext uri="{FF2B5EF4-FFF2-40B4-BE49-F238E27FC236}">
                    <a16:creationId xmlns:a16="http://schemas.microsoft.com/office/drawing/2014/main" id="{6C0C77F6-F053-B549-B365-6E36972F810F}"/>
                  </a:ext>
                </a:extLst>
              </p:cNvPr>
              <p:cNvSpPr>
                <a:spLocks noChangeShapeType="1"/>
              </p:cNvSpPr>
              <p:nvPr/>
            </p:nvSpPr>
            <p:spPr bwMode="auto">
              <a:xfrm>
                <a:off x="917686"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90" name="Line 8">
                <a:extLst>
                  <a:ext uri="{FF2B5EF4-FFF2-40B4-BE49-F238E27FC236}">
                    <a16:creationId xmlns:a16="http://schemas.microsoft.com/office/drawing/2014/main" id="{ACDD6EDC-66DD-6040-A070-CCE6121F1801}"/>
                  </a:ext>
                </a:extLst>
              </p:cNvPr>
              <p:cNvSpPr>
                <a:spLocks noChangeShapeType="1"/>
              </p:cNvSpPr>
              <p:nvPr/>
            </p:nvSpPr>
            <p:spPr bwMode="auto">
              <a:xfrm>
                <a:off x="972799"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91" name="Line 9">
                <a:extLst>
                  <a:ext uri="{FF2B5EF4-FFF2-40B4-BE49-F238E27FC236}">
                    <a16:creationId xmlns:a16="http://schemas.microsoft.com/office/drawing/2014/main" id="{E2C98E29-F4D6-E945-94AC-903B620C1DEC}"/>
                  </a:ext>
                </a:extLst>
              </p:cNvPr>
              <p:cNvSpPr>
                <a:spLocks noChangeShapeType="1"/>
              </p:cNvSpPr>
              <p:nvPr/>
            </p:nvSpPr>
            <p:spPr bwMode="auto">
              <a:xfrm>
                <a:off x="998735"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92" name="Line 10">
                <a:extLst>
                  <a:ext uri="{FF2B5EF4-FFF2-40B4-BE49-F238E27FC236}">
                    <a16:creationId xmlns:a16="http://schemas.microsoft.com/office/drawing/2014/main" id="{92363675-AC3F-644E-94F1-BA60A0A4E763}"/>
                  </a:ext>
                </a:extLst>
              </p:cNvPr>
              <p:cNvSpPr>
                <a:spLocks noChangeShapeType="1"/>
              </p:cNvSpPr>
              <p:nvPr/>
            </p:nvSpPr>
            <p:spPr bwMode="auto">
              <a:xfrm>
                <a:off x="1021429"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93" name="Line 11">
                <a:extLst>
                  <a:ext uri="{FF2B5EF4-FFF2-40B4-BE49-F238E27FC236}">
                    <a16:creationId xmlns:a16="http://schemas.microsoft.com/office/drawing/2014/main" id="{C7E964A5-E23C-FC46-A2BF-007940AACDDD}"/>
                  </a:ext>
                </a:extLst>
              </p:cNvPr>
              <p:cNvSpPr>
                <a:spLocks noChangeShapeType="1"/>
              </p:cNvSpPr>
              <p:nvPr/>
            </p:nvSpPr>
            <p:spPr bwMode="auto">
              <a:xfrm>
                <a:off x="1047364"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94" name="Line 12">
                <a:extLst>
                  <a:ext uri="{FF2B5EF4-FFF2-40B4-BE49-F238E27FC236}">
                    <a16:creationId xmlns:a16="http://schemas.microsoft.com/office/drawing/2014/main" id="{8A953DC6-A1F3-804A-A778-325E0571E8A6}"/>
                  </a:ext>
                </a:extLst>
              </p:cNvPr>
              <p:cNvSpPr>
                <a:spLocks noChangeShapeType="1"/>
              </p:cNvSpPr>
              <p:nvPr/>
            </p:nvSpPr>
            <p:spPr bwMode="auto">
              <a:xfrm>
                <a:off x="943621"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95" name="Line 13">
                <a:extLst>
                  <a:ext uri="{FF2B5EF4-FFF2-40B4-BE49-F238E27FC236}">
                    <a16:creationId xmlns:a16="http://schemas.microsoft.com/office/drawing/2014/main" id="{5E9C5479-9C8F-8C4D-8A1E-06D94A64FE42}"/>
                  </a:ext>
                </a:extLst>
              </p:cNvPr>
              <p:cNvSpPr>
                <a:spLocks noChangeShapeType="1"/>
              </p:cNvSpPr>
              <p:nvPr/>
            </p:nvSpPr>
            <p:spPr bwMode="auto">
              <a:xfrm>
                <a:off x="917686"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96" name="Line 14">
                <a:extLst>
                  <a:ext uri="{FF2B5EF4-FFF2-40B4-BE49-F238E27FC236}">
                    <a16:creationId xmlns:a16="http://schemas.microsoft.com/office/drawing/2014/main" id="{8D0E080A-7EE4-2148-8865-A1004EF25C9E}"/>
                  </a:ext>
                </a:extLst>
              </p:cNvPr>
              <p:cNvSpPr>
                <a:spLocks noChangeShapeType="1"/>
              </p:cNvSpPr>
              <p:nvPr/>
            </p:nvSpPr>
            <p:spPr bwMode="auto">
              <a:xfrm>
                <a:off x="972799"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97" name="Line 15">
                <a:extLst>
                  <a:ext uri="{FF2B5EF4-FFF2-40B4-BE49-F238E27FC236}">
                    <a16:creationId xmlns:a16="http://schemas.microsoft.com/office/drawing/2014/main" id="{36F74F80-0337-BB4F-85E5-2C7FA41F806A}"/>
                  </a:ext>
                </a:extLst>
              </p:cNvPr>
              <p:cNvSpPr>
                <a:spLocks noChangeShapeType="1"/>
              </p:cNvSpPr>
              <p:nvPr/>
            </p:nvSpPr>
            <p:spPr bwMode="auto">
              <a:xfrm>
                <a:off x="998735"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98" name="Line 16">
                <a:extLst>
                  <a:ext uri="{FF2B5EF4-FFF2-40B4-BE49-F238E27FC236}">
                    <a16:creationId xmlns:a16="http://schemas.microsoft.com/office/drawing/2014/main" id="{9A58356C-BA8C-A04E-9FB7-8D2DCB9B6D8D}"/>
                  </a:ext>
                </a:extLst>
              </p:cNvPr>
              <p:cNvSpPr>
                <a:spLocks noChangeShapeType="1"/>
              </p:cNvSpPr>
              <p:nvPr/>
            </p:nvSpPr>
            <p:spPr bwMode="auto">
              <a:xfrm>
                <a:off x="1021429"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99" name="Line 17">
                <a:extLst>
                  <a:ext uri="{FF2B5EF4-FFF2-40B4-BE49-F238E27FC236}">
                    <a16:creationId xmlns:a16="http://schemas.microsoft.com/office/drawing/2014/main" id="{0C65A878-F67F-E44B-8F52-50DE5B7DACD1}"/>
                  </a:ext>
                </a:extLst>
              </p:cNvPr>
              <p:cNvSpPr>
                <a:spLocks noChangeShapeType="1"/>
              </p:cNvSpPr>
              <p:nvPr/>
            </p:nvSpPr>
            <p:spPr bwMode="auto">
              <a:xfrm>
                <a:off x="1047364"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00" name="Line 18">
                <a:extLst>
                  <a:ext uri="{FF2B5EF4-FFF2-40B4-BE49-F238E27FC236}">
                    <a16:creationId xmlns:a16="http://schemas.microsoft.com/office/drawing/2014/main" id="{02341B55-6637-684D-BA74-DC3949711783}"/>
                  </a:ext>
                </a:extLst>
              </p:cNvPr>
              <p:cNvSpPr>
                <a:spLocks noChangeShapeType="1"/>
              </p:cNvSpPr>
              <p:nvPr/>
            </p:nvSpPr>
            <p:spPr bwMode="auto">
              <a:xfrm flipH="1">
                <a:off x="1138140" y="3638150"/>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01" name="Line 19">
                <a:extLst>
                  <a:ext uri="{FF2B5EF4-FFF2-40B4-BE49-F238E27FC236}">
                    <a16:creationId xmlns:a16="http://schemas.microsoft.com/office/drawing/2014/main" id="{DEC3BE4A-AF0C-5245-B21F-4CAEF4187C6D}"/>
                  </a:ext>
                </a:extLst>
              </p:cNvPr>
              <p:cNvSpPr>
                <a:spLocks noChangeShapeType="1"/>
              </p:cNvSpPr>
              <p:nvPr/>
            </p:nvSpPr>
            <p:spPr bwMode="auto">
              <a:xfrm flipH="1">
                <a:off x="1138140" y="361221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02" name="Line 20">
                <a:extLst>
                  <a:ext uri="{FF2B5EF4-FFF2-40B4-BE49-F238E27FC236}">
                    <a16:creationId xmlns:a16="http://schemas.microsoft.com/office/drawing/2014/main" id="{BE04BF7C-51DA-334E-A691-1A540A386E96}"/>
                  </a:ext>
                </a:extLst>
              </p:cNvPr>
              <p:cNvSpPr>
                <a:spLocks noChangeShapeType="1"/>
              </p:cNvSpPr>
              <p:nvPr/>
            </p:nvSpPr>
            <p:spPr bwMode="auto">
              <a:xfrm flipH="1">
                <a:off x="1138140" y="366084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03" name="Line 21">
                <a:extLst>
                  <a:ext uri="{FF2B5EF4-FFF2-40B4-BE49-F238E27FC236}">
                    <a16:creationId xmlns:a16="http://schemas.microsoft.com/office/drawing/2014/main" id="{26186F52-A5E7-CE4B-AAA4-D45B7E031111}"/>
                  </a:ext>
                </a:extLst>
              </p:cNvPr>
              <p:cNvSpPr>
                <a:spLocks noChangeShapeType="1"/>
              </p:cNvSpPr>
              <p:nvPr/>
            </p:nvSpPr>
            <p:spPr bwMode="auto">
              <a:xfrm flipH="1">
                <a:off x="1138140" y="3686779"/>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04" name="Line 22">
                <a:extLst>
                  <a:ext uri="{FF2B5EF4-FFF2-40B4-BE49-F238E27FC236}">
                    <a16:creationId xmlns:a16="http://schemas.microsoft.com/office/drawing/2014/main" id="{F9B53F1A-D64E-3E44-B515-F008255C321F}"/>
                  </a:ext>
                </a:extLst>
              </p:cNvPr>
              <p:cNvSpPr>
                <a:spLocks noChangeShapeType="1"/>
              </p:cNvSpPr>
              <p:nvPr/>
            </p:nvSpPr>
            <p:spPr bwMode="auto">
              <a:xfrm flipH="1">
                <a:off x="1138140" y="3715957"/>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05" name="Line 23">
                <a:extLst>
                  <a:ext uri="{FF2B5EF4-FFF2-40B4-BE49-F238E27FC236}">
                    <a16:creationId xmlns:a16="http://schemas.microsoft.com/office/drawing/2014/main" id="{4D0581BD-C076-7946-9D16-8D804973B931}"/>
                  </a:ext>
                </a:extLst>
              </p:cNvPr>
              <p:cNvSpPr>
                <a:spLocks noChangeShapeType="1"/>
              </p:cNvSpPr>
              <p:nvPr/>
            </p:nvSpPr>
            <p:spPr bwMode="auto">
              <a:xfrm flipH="1">
                <a:off x="1138140" y="3741893"/>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06" name="Line 24">
                <a:extLst>
                  <a:ext uri="{FF2B5EF4-FFF2-40B4-BE49-F238E27FC236}">
                    <a16:creationId xmlns:a16="http://schemas.microsoft.com/office/drawing/2014/main" id="{E2AB5B64-D4B8-3E4B-B159-01537554831C}"/>
                  </a:ext>
                </a:extLst>
              </p:cNvPr>
              <p:cNvSpPr>
                <a:spLocks noChangeShapeType="1"/>
              </p:cNvSpPr>
              <p:nvPr/>
            </p:nvSpPr>
            <p:spPr bwMode="auto">
              <a:xfrm flipH="1">
                <a:off x="775039" y="3638150"/>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07" name="Line 25">
                <a:extLst>
                  <a:ext uri="{FF2B5EF4-FFF2-40B4-BE49-F238E27FC236}">
                    <a16:creationId xmlns:a16="http://schemas.microsoft.com/office/drawing/2014/main" id="{B642D7E8-2C80-5E4F-AC92-22EA4A39C321}"/>
                  </a:ext>
                </a:extLst>
              </p:cNvPr>
              <p:cNvSpPr>
                <a:spLocks noChangeShapeType="1"/>
              </p:cNvSpPr>
              <p:nvPr/>
            </p:nvSpPr>
            <p:spPr bwMode="auto">
              <a:xfrm flipH="1">
                <a:off x="775039" y="361221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08" name="Line 26">
                <a:extLst>
                  <a:ext uri="{FF2B5EF4-FFF2-40B4-BE49-F238E27FC236}">
                    <a16:creationId xmlns:a16="http://schemas.microsoft.com/office/drawing/2014/main" id="{AB82101C-B6D5-3245-B797-4447A71B4E2C}"/>
                  </a:ext>
                </a:extLst>
              </p:cNvPr>
              <p:cNvSpPr>
                <a:spLocks noChangeShapeType="1"/>
              </p:cNvSpPr>
              <p:nvPr/>
            </p:nvSpPr>
            <p:spPr bwMode="auto">
              <a:xfrm flipH="1">
                <a:off x="775039" y="366084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09" name="Line 27">
                <a:extLst>
                  <a:ext uri="{FF2B5EF4-FFF2-40B4-BE49-F238E27FC236}">
                    <a16:creationId xmlns:a16="http://schemas.microsoft.com/office/drawing/2014/main" id="{D4D88F13-DD58-8E4A-9543-4B0E91657C92}"/>
                  </a:ext>
                </a:extLst>
              </p:cNvPr>
              <p:cNvSpPr>
                <a:spLocks noChangeShapeType="1"/>
              </p:cNvSpPr>
              <p:nvPr/>
            </p:nvSpPr>
            <p:spPr bwMode="auto">
              <a:xfrm flipH="1">
                <a:off x="775039" y="3686779"/>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10" name="Line 28">
                <a:extLst>
                  <a:ext uri="{FF2B5EF4-FFF2-40B4-BE49-F238E27FC236}">
                    <a16:creationId xmlns:a16="http://schemas.microsoft.com/office/drawing/2014/main" id="{1EF15147-A053-8845-833F-DF3D86DBA885}"/>
                  </a:ext>
                </a:extLst>
              </p:cNvPr>
              <p:cNvSpPr>
                <a:spLocks noChangeShapeType="1"/>
              </p:cNvSpPr>
              <p:nvPr/>
            </p:nvSpPr>
            <p:spPr bwMode="auto">
              <a:xfrm flipH="1">
                <a:off x="775039" y="3715957"/>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11" name="Line 29">
                <a:extLst>
                  <a:ext uri="{FF2B5EF4-FFF2-40B4-BE49-F238E27FC236}">
                    <a16:creationId xmlns:a16="http://schemas.microsoft.com/office/drawing/2014/main" id="{E4C93485-F956-584B-BD49-A8A62DC5EE5A}"/>
                  </a:ext>
                </a:extLst>
              </p:cNvPr>
              <p:cNvSpPr>
                <a:spLocks noChangeShapeType="1"/>
              </p:cNvSpPr>
              <p:nvPr/>
            </p:nvSpPr>
            <p:spPr bwMode="auto">
              <a:xfrm flipH="1">
                <a:off x="775039" y="3741893"/>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12" name="Freeform 5">
                <a:extLst>
                  <a:ext uri="{FF2B5EF4-FFF2-40B4-BE49-F238E27FC236}">
                    <a16:creationId xmlns:a16="http://schemas.microsoft.com/office/drawing/2014/main" id="{A4015A1A-B8D4-B847-8BD2-DDEBE34B3801}"/>
                  </a:ext>
                </a:extLst>
              </p:cNvPr>
              <p:cNvSpPr>
                <a:spLocks/>
              </p:cNvSpPr>
              <p:nvPr/>
            </p:nvSpPr>
            <p:spPr bwMode="auto">
              <a:xfrm>
                <a:off x="890993" y="3580164"/>
                <a:ext cx="187519" cy="187520"/>
              </a:xfrm>
              <a:custGeom>
                <a:avLst/>
                <a:gdLst>
                  <a:gd name="T0" fmla="*/ 58 w 67"/>
                  <a:gd name="T1" fmla="*/ 67 h 67"/>
                  <a:gd name="T2" fmla="*/ 9 w 67"/>
                  <a:gd name="T3" fmla="*/ 67 h 67"/>
                  <a:gd name="T4" fmla="*/ 0 w 67"/>
                  <a:gd name="T5" fmla="*/ 58 h 67"/>
                  <a:gd name="T6" fmla="*/ 0 w 67"/>
                  <a:gd name="T7" fmla="*/ 9 h 67"/>
                  <a:gd name="T8" fmla="*/ 9 w 67"/>
                  <a:gd name="T9" fmla="*/ 0 h 67"/>
                  <a:gd name="T10" fmla="*/ 58 w 67"/>
                  <a:gd name="T11" fmla="*/ 0 h 67"/>
                  <a:gd name="T12" fmla="*/ 67 w 67"/>
                  <a:gd name="T13" fmla="*/ 9 h 67"/>
                  <a:gd name="T14" fmla="*/ 67 w 67"/>
                  <a:gd name="T15" fmla="*/ 58 h 67"/>
                  <a:gd name="T16" fmla="*/ 58 w 67"/>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7">
                    <a:moveTo>
                      <a:pt x="58" y="67"/>
                    </a:moveTo>
                    <a:cubicBezTo>
                      <a:pt x="9" y="67"/>
                      <a:pt x="9" y="67"/>
                      <a:pt x="9" y="67"/>
                    </a:cubicBezTo>
                    <a:cubicBezTo>
                      <a:pt x="4" y="67"/>
                      <a:pt x="0" y="63"/>
                      <a:pt x="0" y="58"/>
                    </a:cubicBezTo>
                    <a:cubicBezTo>
                      <a:pt x="0" y="9"/>
                      <a:pt x="0" y="9"/>
                      <a:pt x="0" y="9"/>
                    </a:cubicBezTo>
                    <a:cubicBezTo>
                      <a:pt x="0" y="4"/>
                      <a:pt x="4" y="0"/>
                      <a:pt x="9" y="0"/>
                    </a:cubicBezTo>
                    <a:cubicBezTo>
                      <a:pt x="58" y="0"/>
                      <a:pt x="58" y="0"/>
                      <a:pt x="58" y="0"/>
                    </a:cubicBezTo>
                    <a:cubicBezTo>
                      <a:pt x="63" y="0"/>
                      <a:pt x="67" y="4"/>
                      <a:pt x="67" y="9"/>
                    </a:cubicBezTo>
                    <a:cubicBezTo>
                      <a:pt x="67" y="58"/>
                      <a:pt x="67" y="58"/>
                      <a:pt x="67" y="58"/>
                    </a:cubicBezTo>
                    <a:cubicBezTo>
                      <a:pt x="67" y="63"/>
                      <a:pt x="63" y="67"/>
                      <a:pt x="58" y="67"/>
                    </a:cubicBez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32F3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83" name="Oval 82">
              <a:extLst>
                <a:ext uri="{FF2B5EF4-FFF2-40B4-BE49-F238E27FC236}">
                  <a16:creationId xmlns:a16="http://schemas.microsoft.com/office/drawing/2014/main" id="{E2737220-1EF6-6242-A165-87000530CC2E}"/>
                </a:ext>
              </a:extLst>
            </p:cNvPr>
            <p:cNvSpPr/>
            <p:nvPr/>
          </p:nvSpPr>
          <p:spPr>
            <a:xfrm>
              <a:off x="19181" y="3435338"/>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4" name="Oval 83">
              <a:extLst>
                <a:ext uri="{FF2B5EF4-FFF2-40B4-BE49-F238E27FC236}">
                  <a16:creationId xmlns:a16="http://schemas.microsoft.com/office/drawing/2014/main" id="{B4FE3089-D099-4B45-BC07-2509570EF95A}"/>
                </a:ext>
              </a:extLst>
            </p:cNvPr>
            <p:cNvSpPr/>
            <p:nvPr/>
          </p:nvSpPr>
          <p:spPr>
            <a:xfrm>
              <a:off x="66806" y="349010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5" name="Line 25">
              <a:extLst>
                <a:ext uri="{FF2B5EF4-FFF2-40B4-BE49-F238E27FC236}">
                  <a16:creationId xmlns:a16="http://schemas.microsoft.com/office/drawing/2014/main" id="{B1A3832F-0639-4549-8F19-3BAE348F60EA}"/>
                </a:ext>
              </a:extLst>
            </p:cNvPr>
            <p:cNvSpPr>
              <a:spLocks noChangeShapeType="1"/>
            </p:cNvSpPr>
            <p:nvPr/>
          </p:nvSpPr>
          <p:spPr bwMode="auto">
            <a:xfrm flipH="1">
              <a:off x="58668" y="3458198"/>
              <a:ext cx="74681"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6" name="Line 25">
              <a:extLst>
                <a:ext uri="{FF2B5EF4-FFF2-40B4-BE49-F238E27FC236}">
                  <a16:creationId xmlns:a16="http://schemas.microsoft.com/office/drawing/2014/main" id="{EE886B58-1CB3-284C-934F-088499A0AD5D}"/>
                </a:ext>
              </a:extLst>
            </p:cNvPr>
            <p:cNvSpPr>
              <a:spLocks noChangeShapeType="1"/>
            </p:cNvSpPr>
            <p:nvPr/>
          </p:nvSpPr>
          <p:spPr bwMode="auto">
            <a:xfrm>
              <a:off x="2380" y="3515348"/>
              <a:ext cx="76201"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grpSp>
      <p:graphicFrame>
        <p:nvGraphicFramePr>
          <p:cNvPr id="113" name="Table 112">
            <a:extLst>
              <a:ext uri="{FF2B5EF4-FFF2-40B4-BE49-F238E27FC236}">
                <a16:creationId xmlns:a16="http://schemas.microsoft.com/office/drawing/2014/main" id="{1B113ADB-CC0E-5448-87A8-C692C407E9D2}"/>
              </a:ext>
            </a:extLst>
          </p:cNvPr>
          <p:cNvGraphicFramePr>
            <a:graphicFrameLocks noGrp="1"/>
          </p:cNvGraphicFramePr>
          <p:nvPr>
            <p:extLst>
              <p:ext uri="{D42A27DB-BD31-4B8C-83A1-F6EECF244321}">
                <p14:modId xmlns:p14="http://schemas.microsoft.com/office/powerpoint/2010/main" val="3687303030"/>
              </p:ext>
            </p:extLst>
          </p:nvPr>
        </p:nvGraphicFramePr>
        <p:xfrm>
          <a:off x="495680" y="1493694"/>
          <a:ext cx="1490980" cy="2133600"/>
        </p:xfrm>
        <a:graphic>
          <a:graphicData uri="http://schemas.openxmlformats.org/drawingml/2006/table">
            <a:tbl>
              <a:tblPr firstRow="1" bandRow="1">
                <a:tableStyleId>{5940675A-B579-460E-94D1-54222C63F5DA}</a:tableStyleId>
              </a:tblPr>
              <a:tblGrid>
                <a:gridCol w="1490980">
                  <a:extLst>
                    <a:ext uri="{9D8B030D-6E8A-4147-A177-3AD203B41FA5}">
                      <a16:colId xmlns:a16="http://schemas.microsoft.com/office/drawing/2014/main" val="4101830392"/>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Microseconds latency, </a:t>
                      </a:r>
                      <a:br>
                        <a:rPr lang="en-US" sz="1400" kern="1200" dirty="0">
                          <a:latin typeface="+mn-lt"/>
                        </a:rPr>
                      </a:br>
                      <a:r>
                        <a:rPr lang="en-US" sz="1400" kern="1200" dirty="0">
                          <a:latin typeface="+mn-lt"/>
                        </a:rPr>
                        <a:t>key-based queries, and specialized </a:t>
                      </a:r>
                      <a:br>
                        <a:rPr lang="en-US" sz="1400" kern="1200" dirty="0">
                          <a:latin typeface="+mn-lt"/>
                        </a:rPr>
                      </a:br>
                      <a:r>
                        <a:rPr lang="en-US" sz="1400" kern="1200" dirty="0">
                          <a:latin typeface="+mn-lt"/>
                        </a:rPr>
                        <a:t>data structures</a:t>
                      </a:r>
                    </a:p>
                    <a:p>
                      <a:pPr algn="ct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4303763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Leaderboards, real-time analytics, caching</a:t>
                      </a:r>
                    </a:p>
                    <a:p>
                      <a:pPr algn="ctr"/>
                      <a:endParaRPr lang="en-US" sz="10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3595714"/>
                  </a:ext>
                </a:extLst>
              </a:tr>
            </a:tbl>
          </a:graphicData>
        </a:graphic>
      </p:graphicFrame>
      <p:sp>
        <p:nvSpPr>
          <p:cNvPr id="114" name="Title 3">
            <a:extLst>
              <a:ext uri="{FF2B5EF4-FFF2-40B4-BE49-F238E27FC236}">
                <a16:creationId xmlns:a16="http://schemas.microsoft.com/office/drawing/2014/main" id="{9089AC01-E093-6147-9AD6-1899F2F5261A}"/>
              </a:ext>
            </a:extLst>
          </p:cNvPr>
          <p:cNvSpPr>
            <a:spLocks noGrp="1"/>
          </p:cNvSpPr>
          <p:nvPr>
            <p:ph type="title"/>
          </p:nvPr>
        </p:nvSpPr>
        <p:spPr>
          <a:xfrm>
            <a:off x="342900" y="354012"/>
            <a:ext cx="8205304" cy="387798"/>
          </a:xfrm>
        </p:spPr>
        <p:txBody>
          <a:bodyPr/>
          <a:lstStyle/>
          <a:p>
            <a:r>
              <a:rPr lang="en-US" dirty="0"/>
              <a:t>In-memory</a:t>
            </a:r>
          </a:p>
        </p:txBody>
      </p:sp>
    </p:spTree>
    <p:extLst>
      <p:ext uri="{BB962C8B-B14F-4D97-AF65-F5344CB8AC3E}">
        <p14:creationId xmlns:p14="http://schemas.microsoft.com/office/powerpoint/2010/main" val="3347209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P spid="4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394DD7-8829-6849-9DB5-8034E43221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3623" y="1074202"/>
            <a:ext cx="6628470" cy="3256294"/>
          </a:xfrm>
          <a:prstGeom prst="rect">
            <a:avLst/>
          </a:prstGeom>
        </p:spPr>
      </p:pic>
      <p:sp>
        <p:nvSpPr>
          <p:cNvPr id="30" name="Title 1">
            <a:extLst>
              <a:ext uri="{FF2B5EF4-FFF2-40B4-BE49-F238E27FC236}">
                <a16:creationId xmlns:a16="http://schemas.microsoft.com/office/drawing/2014/main" id="{7B40DAAB-B463-E544-98FD-31E4450885F4}"/>
              </a:ext>
            </a:extLst>
          </p:cNvPr>
          <p:cNvSpPr>
            <a:spLocks noGrp="1"/>
          </p:cNvSpPr>
          <p:nvPr>
            <p:ph type="title"/>
          </p:nvPr>
        </p:nvSpPr>
        <p:spPr>
          <a:xfrm>
            <a:off x="342900" y="354012"/>
            <a:ext cx="8205304" cy="387798"/>
          </a:xfrm>
        </p:spPr>
        <p:txBody>
          <a:bodyPr/>
          <a:lstStyle/>
          <a:p>
            <a:r>
              <a:rPr lang="en-US" dirty="0"/>
              <a:t>Graph</a:t>
            </a:r>
          </a:p>
        </p:txBody>
      </p:sp>
      <p:grpSp>
        <p:nvGrpSpPr>
          <p:cNvPr id="31" name="Group 30">
            <a:extLst>
              <a:ext uri="{FF2B5EF4-FFF2-40B4-BE49-F238E27FC236}">
                <a16:creationId xmlns:a16="http://schemas.microsoft.com/office/drawing/2014/main" id="{AF96DAA4-6EDD-B34A-8C13-49A706792153}"/>
              </a:ext>
            </a:extLst>
          </p:cNvPr>
          <p:cNvGrpSpPr>
            <a:grpSpLocks noChangeAspect="1"/>
          </p:cNvGrpSpPr>
          <p:nvPr/>
        </p:nvGrpSpPr>
        <p:grpSpPr>
          <a:xfrm>
            <a:off x="694075" y="950110"/>
            <a:ext cx="447082" cy="447082"/>
            <a:chOff x="4390661" y="1411318"/>
            <a:chExt cx="362678" cy="362678"/>
          </a:xfrm>
        </p:grpSpPr>
        <p:sp>
          <p:nvSpPr>
            <p:cNvPr id="32" name="Freeform 17">
              <a:extLst>
                <a:ext uri="{FF2B5EF4-FFF2-40B4-BE49-F238E27FC236}">
                  <a16:creationId xmlns:a16="http://schemas.microsoft.com/office/drawing/2014/main" id="{E45CFDC5-C528-D541-89E2-19EBD07D6B5B}"/>
                </a:ext>
              </a:extLst>
            </p:cNvPr>
            <p:cNvSpPr>
              <a:spLocks/>
            </p:cNvSpPr>
            <p:nvPr/>
          </p:nvSpPr>
          <p:spPr bwMode="auto">
            <a:xfrm>
              <a:off x="4411031" y="1411318"/>
              <a:ext cx="342308" cy="342308"/>
            </a:xfrm>
            <a:custGeom>
              <a:avLst/>
              <a:gdLst>
                <a:gd name="T0" fmla="*/ 0 w 689"/>
                <a:gd name="T1" fmla="*/ 0 h 689"/>
                <a:gd name="T2" fmla="*/ 0 w 689"/>
                <a:gd name="T3" fmla="*/ 689 h 689"/>
                <a:gd name="T4" fmla="*/ 689 w 689"/>
                <a:gd name="T5" fmla="*/ 689 h 689"/>
              </a:gdLst>
              <a:ahLst/>
              <a:cxnLst>
                <a:cxn ang="0">
                  <a:pos x="T0" y="T1"/>
                </a:cxn>
                <a:cxn ang="0">
                  <a:pos x="T2" y="T3"/>
                </a:cxn>
                <a:cxn ang="0">
                  <a:pos x="T4" y="T5"/>
                </a:cxn>
              </a:cxnLst>
              <a:rect l="0" t="0" r="r" b="b"/>
              <a:pathLst>
                <a:path w="689" h="689">
                  <a:moveTo>
                    <a:pt x="0" y="0"/>
                  </a:moveTo>
                  <a:lnTo>
                    <a:pt x="0" y="689"/>
                  </a:lnTo>
                  <a:lnTo>
                    <a:pt x="689" y="689"/>
                  </a:lnTo>
                </a:path>
              </a:pathLst>
            </a:cu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3" name="Line 18">
              <a:extLst>
                <a:ext uri="{FF2B5EF4-FFF2-40B4-BE49-F238E27FC236}">
                  <a16:creationId xmlns:a16="http://schemas.microsoft.com/office/drawing/2014/main" id="{0AA01C84-FDC3-1B42-9615-D762B471A88D}"/>
                </a:ext>
              </a:extLst>
            </p:cNvPr>
            <p:cNvSpPr>
              <a:spLocks noChangeShapeType="1"/>
            </p:cNvSpPr>
            <p:nvPr/>
          </p:nvSpPr>
          <p:spPr bwMode="auto">
            <a:xfrm>
              <a:off x="4684281"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4" name="Line 19">
              <a:extLst>
                <a:ext uri="{FF2B5EF4-FFF2-40B4-BE49-F238E27FC236}">
                  <a16:creationId xmlns:a16="http://schemas.microsoft.com/office/drawing/2014/main" id="{FEB8061E-C304-F940-AC47-6A6BC5904AFC}"/>
                </a:ext>
              </a:extLst>
            </p:cNvPr>
            <p:cNvSpPr>
              <a:spLocks noChangeShapeType="1"/>
            </p:cNvSpPr>
            <p:nvPr/>
          </p:nvSpPr>
          <p:spPr bwMode="auto">
            <a:xfrm>
              <a:off x="4474623"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5" name="Line 20">
              <a:extLst>
                <a:ext uri="{FF2B5EF4-FFF2-40B4-BE49-F238E27FC236}">
                  <a16:creationId xmlns:a16="http://schemas.microsoft.com/office/drawing/2014/main" id="{1A3A60A9-88E3-8645-A32B-5668E752DECF}"/>
                </a:ext>
              </a:extLst>
            </p:cNvPr>
            <p:cNvSpPr>
              <a:spLocks noChangeShapeType="1"/>
            </p:cNvSpPr>
            <p:nvPr/>
          </p:nvSpPr>
          <p:spPr bwMode="auto">
            <a:xfrm>
              <a:off x="4579452"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6" name="Line 21">
              <a:extLst>
                <a:ext uri="{FF2B5EF4-FFF2-40B4-BE49-F238E27FC236}">
                  <a16:creationId xmlns:a16="http://schemas.microsoft.com/office/drawing/2014/main" id="{99817627-E2C4-A74D-BA5C-ED70068065CE}"/>
                </a:ext>
              </a:extLst>
            </p:cNvPr>
            <p:cNvSpPr>
              <a:spLocks noChangeShapeType="1"/>
            </p:cNvSpPr>
            <p:nvPr/>
          </p:nvSpPr>
          <p:spPr bwMode="auto">
            <a:xfrm flipH="1">
              <a:off x="4390661" y="1692021"/>
              <a:ext cx="20370"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7" name="Line 22">
              <a:extLst>
                <a:ext uri="{FF2B5EF4-FFF2-40B4-BE49-F238E27FC236}">
                  <a16:creationId xmlns:a16="http://schemas.microsoft.com/office/drawing/2014/main" id="{3BADC64B-1621-044B-9C8B-A16EAD8B1ED2}"/>
                </a:ext>
              </a:extLst>
            </p:cNvPr>
            <p:cNvSpPr>
              <a:spLocks noChangeShapeType="1"/>
            </p:cNvSpPr>
            <p:nvPr/>
          </p:nvSpPr>
          <p:spPr bwMode="auto">
            <a:xfrm flipV="1">
              <a:off x="4734460" y="1639358"/>
              <a:ext cx="18879" cy="14408"/>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8" name="Line 23">
              <a:extLst>
                <a:ext uri="{FF2B5EF4-FFF2-40B4-BE49-F238E27FC236}">
                  <a16:creationId xmlns:a16="http://schemas.microsoft.com/office/drawing/2014/main" id="{4347C63B-B7E8-8E49-9908-09DC91C0A6F0}"/>
                </a:ext>
              </a:extLst>
            </p:cNvPr>
            <p:cNvSpPr>
              <a:spLocks noChangeShapeType="1"/>
            </p:cNvSpPr>
            <p:nvPr/>
          </p:nvSpPr>
          <p:spPr bwMode="auto">
            <a:xfrm flipV="1">
              <a:off x="4701670" y="1666186"/>
              <a:ext cx="16395" cy="1242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9" name="Line 24">
              <a:extLst>
                <a:ext uri="{FF2B5EF4-FFF2-40B4-BE49-F238E27FC236}">
                  <a16:creationId xmlns:a16="http://schemas.microsoft.com/office/drawing/2014/main" id="{64102D2C-8DD8-C744-BF91-CA5C0A8D9162}"/>
                </a:ext>
              </a:extLst>
            </p:cNvPr>
            <p:cNvSpPr>
              <a:spLocks noChangeShapeType="1"/>
            </p:cNvSpPr>
            <p:nvPr/>
          </p:nvSpPr>
          <p:spPr bwMode="auto">
            <a:xfrm>
              <a:off x="4587898" y="1454541"/>
              <a:ext cx="88434" cy="216613"/>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0" name="Line 25">
              <a:extLst>
                <a:ext uri="{FF2B5EF4-FFF2-40B4-BE49-F238E27FC236}">
                  <a16:creationId xmlns:a16="http://schemas.microsoft.com/office/drawing/2014/main" id="{74018FB9-A91B-EB42-B44B-4A5AAEA1637B}"/>
                </a:ext>
              </a:extLst>
            </p:cNvPr>
            <p:cNvSpPr>
              <a:spLocks noChangeShapeType="1"/>
            </p:cNvSpPr>
            <p:nvPr/>
          </p:nvSpPr>
          <p:spPr bwMode="auto">
            <a:xfrm flipV="1">
              <a:off x="4487044" y="1452554"/>
              <a:ext cx="79988" cy="116256"/>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1" name="Freeform 26">
              <a:extLst>
                <a:ext uri="{FF2B5EF4-FFF2-40B4-BE49-F238E27FC236}">
                  <a16:creationId xmlns:a16="http://schemas.microsoft.com/office/drawing/2014/main" id="{0135160E-3293-6044-89B0-3654ED9261BA}"/>
                </a:ext>
              </a:extLst>
            </p:cNvPr>
            <p:cNvSpPr>
              <a:spLocks/>
            </p:cNvSpPr>
            <p:nvPr/>
          </p:nvSpPr>
          <p:spPr bwMode="auto">
            <a:xfrm>
              <a:off x="4390661" y="1482363"/>
              <a:ext cx="73032" cy="84956"/>
            </a:xfrm>
            <a:custGeom>
              <a:avLst/>
              <a:gdLst>
                <a:gd name="T0" fmla="*/ 0 w 147"/>
                <a:gd name="T1" fmla="*/ 0 h 171"/>
                <a:gd name="T2" fmla="*/ 41 w 147"/>
                <a:gd name="T3" fmla="*/ 0 h 171"/>
                <a:gd name="T4" fmla="*/ 147 w 147"/>
                <a:gd name="T5" fmla="*/ 171 h 171"/>
              </a:gdLst>
              <a:ahLst/>
              <a:cxnLst>
                <a:cxn ang="0">
                  <a:pos x="T0" y="T1"/>
                </a:cxn>
                <a:cxn ang="0">
                  <a:pos x="T2" y="T3"/>
                </a:cxn>
                <a:cxn ang="0">
                  <a:pos x="T4" y="T5"/>
                </a:cxn>
              </a:cxnLst>
              <a:rect l="0" t="0" r="r" b="b"/>
              <a:pathLst>
                <a:path w="147" h="171">
                  <a:moveTo>
                    <a:pt x="0" y="0"/>
                  </a:moveTo>
                  <a:lnTo>
                    <a:pt x="41" y="0"/>
                  </a:lnTo>
                  <a:lnTo>
                    <a:pt x="147" y="171"/>
                  </a:lnTo>
                </a:path>
              </a:pathLst>
            </a:cu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2" name="Line 27">
              <a:extLst>
                <a:ext uri="{FF2B5EF4-FFF2-40B4-BE49-F238E27FC236}">
                  <a16:creationId xmlns:a16="http://schemas.microsoft.com/office/drawing/2014/main" id="{1EF69956-2E31-0F49-8963-057BF9D58779}"/>
                </a:ext>
              </a:extLst>
            </p:cNvPr>
            <p:cNvSpPr>
              <a:spLocks noChangeShapeType="1"/>
            </p:cNvSpPr>
            <p:nvPr/>
          </p:nvSpPr>
          <p:spPr bwMode="auto">
            <a:xfrm flipH="1">
              <a:off x="4390661" y="1587192"/>
              <a:ext cx="20370"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3" name="Line 28">
              <a:extLst>
                <a:ext uri="{FF2B5EF4-FFF2-40B4-BE49-F238E27FC236}">
                  <a16:creationId xmlns:a16="http://schemas.microsoft.com/office/drawing/2014/main" id="{0541B0EF-4D4B-1843-B777-B769B2E45CDF}"/>
                </a:ext>
              </a:extLst>
            </p:cNvPr>
            <p:cNvSpPr>
              <a:spLocks noChangeShapeType="1"/>
            </p:cNvSpPr>
            <p:nvPr/>
          </p:nvSpPr>
          <p:spPr bwMode="auto">
            <a:xfrm>
              <a:off x="4707135" y="1462987"/>
              <a:ext cx="46204"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4" name="Line 29">
              <a:extLst>
                <a:ext uri="{FF2B5EF4-FFF2-40B4-BE49-F238E27FC236}">
                  <a16:creationId xmlns:a16="http://schemas.microsoft.com/office/drawing/2014/main" id="{39E54DF8-7670-2E43-9325-8484B0D64DCF}"/>
                </a:ext>
              </a:extLst>
            </p:cNvPr>
            <p:cNvSpPr>
              <a:spLocks noChangeShapeType="1"/>
            </p:cNvSpPr>
            <p:nvPr/>
          </p:nvSpPr>
          <p:spPr bwMode="auto">
            <a:xfrm flipV="1">
              <a:off x="4588892" y="1483357"/>
              <a:ext cx="87440" cy="20618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5" name="Line 30">
              <a:extLst>
                <a:ext uri="{FF2B5EF4-FFF2-40B4-BE49-F238E27FC236}">
                  <a16:creationId xmlns:a16="http://schemas.microsoft.com/office/drawing/2014/main" id="{CE49DE00-3A38-164A-A781-43D691A441AC}"/>
                </a:ext>
              </a:extLst>
            </p:cNvPr>
            <p:cNvSpPr>
              <a:spLocks noChangeShapeType="1"/>
            </p:cNvSpPr>
            <p:nvPr/>
          </p:nvSpPr>
          <p:spPr bwMode="auto">
            <a:xfrm>
              <a:off x="4496483" y="1695002"/>
              <a:ext cx="61606" cy="11427"/>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6" name="Line 31">
              <a:extLst>
                <a:ext uri="{FF2B5EF4-FFF2-40B4-BE49-F238E27FC236}">
                  <a16:creationId xmlns:a16="http://schemas.microsoft.com/office/drawing/2014/main" id="{B59569BE-C0BA-4F4A-9662-68F1EDF05A31}"/>
                </a:ext>
              </a:extLst>
            </p:cNvPr>
            <p:cNvSpPr>
              <a:spLocks noChangeShapeType="1"/>
            </p:cNvSpPr>
            <p:nvPr/>
          </p:nvSpPr>
          <p:spPr bwMode="auto">
            <a:xfrm flipV="1">
              <a:off x="4411031" y="1706429"/>
              <a:ext cx="48191" cy="47198"/>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7" name="Oval 32">
              <a:extLst>
                <a:ext uri="{FF2B5EF4-FFF2-40B4-BE49-F238E27FC236}">
                  <a16:creationId xmlns:a16="http://schemas.microsoft.com/office/drawing/2014/main" id="{2BA7CEC8-C52A-BE4C-830F-B27E1BB01E09}"/>
                </a:ext>
              </a:extLst>
            </p:cNvPr>
            <p:cNvSpPr>
              <a:spLocks noChangeArrowheads="1"/>
            </p:cNvSpPr>
            <p:nvPr/>
          </p:nvSpPr>
          <p:spPr bwMode="auto">
            <a:xfrm>
              <a:off x="4453260" y="1564338"/>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8" name="Oval 33">
              <a:extLst>
                <a:ext uri="{FF2B5EF4-FFF2-40B4-BE49-F238E27FC236}">
                  <a16:creationId xmlns:a16="http://schemas.microsoft.com/office/drawing/2014/main" id="{502AAB41-043A-B842-B9F6-1B583C76E768}"/>
                </a:ext>
              </a:extLst>
            </p:cNvPr>
            <p:cNvSpPr>
              <a:spLocks noChangeArrowheads="1"/>
            </p:cNvSpPr>
            <p:nvPr/>
          </p:nvSpPr>
          <p:spPr bwMode="auto">
            <a:xfrm>
              <a:off x="4558089" y="1412312"/>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9" name="Oval 34">
              <a:extLst>
                <a:ext uri="{FF2B5EF4-FFF2-40B4-BE49-F238E27FC236}">
                  <a16:creationId xmlns:a16="http://schemas.microsoft.com/office/drawing/2014/main" id="{A933589E-F32A-9C40-AD1C-4BBB77B92A4D}"/>
                </a:ext>
              </a:extLst>
            </p:cNvPr>
            <p:cNvSpPr>
              <a:spLocks noChangeArrowheads="1"/>
            </p:cNvSpPr>
            <p:nvPr/>
          </p:nvSpPr>
          <p:spPr bwMode="auto">
            <a:xfrm>
              <a:off x="4662918" y="1669167"/>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0" name="Oval 35">
              <a:extLst>
                <a:ext uri="{FF2B5EF4-FFF2-40B4-BE49-F238E27FC236}">
                  <a16:creationId xmlns:a16="http://schemas.microsoft.com/office/drawing/2014/main" id="{5F0FA35A-5236-A04E-B221-483B61A08FF9}"/>
                </a:ext>
              </a:extLst>
            </p:cNvPr>
            <p:cNvSpPr>
              <a:spLocks noChangeArrowheads="1"/>
            </p:cNvSpPr>
            <p:nvPr/>
          </p:nvSpPr>
          <p:spPr bwMode="auto">
            <a:xfrm>
              <a:off x="4662918" y="1440134"/>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1" name="Oval 36">
              <a:extLst>
                <a:ext uri="{FF2B5EF4-FFF2-40B4-BE49-F238E27FC236}">
                  <a16:creationId xmlns:a16="http://schemas.microsoft.com/office/drawing/2014/main" id="{D92794D8-84C9-9742-9BC6-F58A32EBA3DE}"/>
                </a:ext>
              </a:extLst>
            </p:cNvPr>
            <p:cNvSpPr>
              <a:spLocks noChangeArrowheads="1"/>
            </p:cNvSpPr>
            <p:nvPr/>
          </p:nvSpPr>
          <p:spPr bwMode="auto">
            <a:xfrm>
              <a:off x="4558089" y="1687549"/>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2" name="Oval 37">
              <a:extLst>
                <a:ext uri="{FF2B5EF4-FFF2-40B4-BE49-F238E27FC236}">
                  <a16:creationId xmlns:a16="http://schemas.microsoft.com/office/drawing/2014/main" id="{3F89726C-8CCA-B140-BCD7-5DCD477E6196}"/>
                </a:ext>
              </a:extLst>
            </p:cNvPr>
            <p:cNvSpPr>
              <a:spLocks noChangeArrowheads="1"/>
            </p:cNvSpPr>
            <p:nvPr/>
          </p:nvSpPr>
          <p:spPr bwMode="auto">
            <a:xfrm>
              <a:off x="4453260" y="1669167"/>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grpSp>
      <p:graphicFrame>
        <p:nvGraphicFramePr>
          <p:cNvPr id="53" name="Table 52">
            <a:extLst>
              <a:ext uri="{FF2B5EF4-FFF2-40B4-BE49-F238E27FC236}">
                <a16:creationId xmlns:a16="http://schemas.microsoft.com/office/drawing/2014/main" id="{66404B4B-46DF-6541-A611-7A9F9D0B454E}"/>
              </a:ext>
            </a:extLst>
          </p:cNvPr>
          <p:cNvGraphicFramePr>
            <a:graphicFrameLocks noGrp="1"/>
          </p:cNvGraphicFramePr>
          <p:nvPr>
            <p:extLst>
              <p:ext uri="{D42A27DB-BD31-4B8C-83A1-F6EECF244321}">
                <p14:modId xmlns:p14="http://schemas.microsoft.com/office/powerpoint/2010/main" val="1661172213"/>
              </p:ext>
            </p:extLst>
          </p:nvPr>
        </p:nvGraphicFramePr>
        <p:xfrm>
          <a:off x="181312" y="1492120"/>
          <a:ext cx="1490980" cy="2346960"/>
        </p:xfrm>
        <a:graphic>
          <a:graphicData uri="http://schemas.openxmlformats.org/drawingml/2006/table">
            <a:tbl>
              <a:tblPr firstRow="1" bandRow="1">
                <a:tableStyleId>{5940675A-B579-460E-94D1-54222C63F5DA}</a:tableStyleId>
              </a:tblPr>
              <a:tblGrid>
                <a:gridCol w="1490980">
                  <a:extLst>
                    <a:ext uri="{9D8B030D-6E8A-4147-A177-3AD203B41FA5}">
                      <a16:colId xmlns:a16="http://schemas.microsoft.com/office/drawing/2014/main" val="55035787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Creating and navigating relations between data easily </a:t>
                      </a:r>
                      <a:br>
                        <a:rPr lang="en-US" sz="1400" kern="1200" dirty="0">
                          <a:latin typeface="+mn-lt"/>
                        </a:rPr>
                      </a:br>
                      <a:r>
                        <a:rPr lang="en-US" sz="1400" kern="1200" dirty="0">
                          <a:latin typeface="+mn-lt"/>
                        </a:rPr>
                        <a:t>and quickly</a:t>
                      </a:r>
                    </a:p>
                    <a:p>
                      <a:endParaRPr lang="en-US"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35989380"/>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Fraud detection, social networking, recommendation engine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0836889"/>
                  </a:ext>
                </a:extLst>
              </a:tr>
            </a:tbl>
          </a:graphicData>
        </a:graphic>
      </p:graphicFrame>
    </p:spTree>
    <p:extLst>
      <p:ext uri="{BB962C8B-B14F-4D97-AF65-F5344CB8AC3E}">
        <p14:creationId xmlns:p14="http://schemas.microsoft.com/office/powerpoint/2010/main" val="176505467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3ADD-B738-4F4B-96C9-27C1E5FEFCEF}"/>
              </a:ext>
            </a:extLst>
          </p:cNvPr>
          <p:cNvSpPr>
            <a:spLocks noGrp="1"/>
          </p:cNvSpPr>
          <p:nvPr>
            <p:ph type="title"/>
          </p:nvPr>
        </p:nvSpPr>
        <p:spPr/>
        <p:txBody>
          <a:bodyPr/>
          <a:lstStyle/>
          <a:p>
            <a:r>
              <a:rPr lang="en-US" dirty="0"/>
              <a:t>Graph</a:t>
            </a:r>
          </a:p>
        </p:txBody>
      </p:sp>
      <p:pic>
        <p:nvPicPr>
          <p:cNvPr id="33" name="Picture 32">
            <a:extLst>
              <a:ext uri="{FF2B5EF4-FFF2-40B4-BE49-F238E27FC236}">
                <a16:creationId xmlns:a16="http://schemas.microsoft.com/office/drawing/2014/main" id="{D6476955-9504-2844-B647-7400BCC4F0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5541" y="812078"/>
            <a:ext cx="3829461" cy="2956734"/>
          </a:xfrm>
          <a:prstGeom prst="rect">
            <a:avLst/>
          </a:prstGeom>
        </p:spPr>
      </p:pic>
      <p:pic>
        <p:nvPicPr>
          <p:cNvPr id="34" name="Picture 33">
            <a:extLst>
              <a:ext uri="{FF2B5EF4-FFF2-40B4-BE49-F238E27FC236}">
                <a16:creationId xmlns:a16="http://schemas.microsoft.com/office/drawing/2014/main" id="{6E722C0A-BDD7-C744-9970-7C9F8AADE5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7583" y="760020"/>
            <a:ext cx="4176417" cy="3206719"/>
          </a:xfrm>
          <a:prstGeom prst="rect">
            <a:avLst/>
          </a:prstGeom>
        </p:spPr>
      </p:pic>
      <p:grpSp>
        <p:nvGrpSpPr>
          <p:cNvPr id="28" name="Group 27">
            <a:extLst>
              <a:ext uri="{FF2B5EF4-FFF2-40B4-BE49-F238E27FC236}">
                <a16:creationId xmlns:a16="http://schemas.microsoft.com/office/drawing/2014/main" id="{088DD373-730E-5043-B024-CADEEE009034}"/>
              </a:ext>
            </a:extLst>
          </p:cNvPr>
          <p:cNvGrpSpPr>
            <a:grpSpLocks noChangeAspect="1"/>
          </p:cNvGrpSpPr>
          <p:nvPr/>
        </p:nvGrpSpPr>
        <p:grpSpPr>
          <a:xfrm>
            <a:off x="694075" y="950110"/>
            <a:ext cx="447082" cy="447082"/>
            <a:chOff x="4390661" y="1411318"/>
            <a:chExt cx="362678" cy="362678"/>
          </a:xfrm>
        </p:grpSpPr>
        <p:sp>
          <p:nvSpPr>
            <p:cNvPr id="29" name="Freeform 17">
              <a:extLst>
                <a:ext uri="{FF2B5EF4-FFF2-40B4-BE49-F238E27FC236}">
                  <a16:creationId xmlns:a16="http://schemas.microsoft.com/office/drawing/2014/main" id="{8EC179BA-C07A-8940-8B0A-F0C7F4ACFBD7}"/>
                </a:ext>
              </a:extLst>
            </p:cNvPr>
            <p:cNvSpPr>
              <a:spLocks/>
            </p:cNvSpPr>
            <p:nvPr/>
          </p:nvSpPr>
          <p:spPr bwMode="auto">
            <a:xfrm>
              <a:off x="4411031" y="1411318"/>
              <a:ext cx="342308" cy="342308"/>
            </a:xfrm>
            <a:custGeom>
              <a:avLst/>
              <a:gdLst>
                <a:gd name="T0" fmla="*/ 0 w 689"/>
                <a:gd name="T1" fmla="*/ 0 h 689"/>
                <a:gd name="T2" fmla="*/ 0 w 689"/>
                <a:gd name="T3" fmla="*/ 689 h 689"/>
                <a:gd name="T4" fmla="*/ 689 w 689"/>
                <a:gd name="T5" fmla="*/ 689 h 689"/>
              </a:gdLst>
              <a:ahLst/>
              <a:cxnLst>
                <a:cxn ang="0">
                  <a:pos x="T0" y="T1"/>
                </a:cxn>
                <a:cxn ang="0">
                  <a:pos x="T2" y="T3"/>
                </a:cxn>
                <a:cxn ang="0">
                  <a:pos x="T4" y="T5"/>
                </a:cxn>
              </a:cxnLst>
              <a:rect l="0" t="0" r="r" b="b"/>
              <a:pathLst>
                <a:path w="689" h="689">
                  <a:moveTo>
                    <a:pt x="0" y="0"/>
                  </a:moveTo>
                  <a:lnTo>
                    <a:pt x="0" y="689"/>
                  </a:lnTo>
                  <a:lnTo>
                    <a:pt x="689" y="689"/>
                  </a:lnTo>
                </a:path>
              </a:pathLst>
            </a:cu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0" name="Line 18">
              <a:extLst>
                <a:ext uri="{FF2B5EF4-FFF2-40B4-BE49-F238E27FC236}">
                  <a16:creationId xmlns:a16="http://schemas.microsoft.com/office/drawing/2014/main" id="{A3EFB79D-1073-5546-A064-C0AFB16EFC03}"/>
                </a:ext>
              </a:extLst>
            </p:cNvPr>
            <p:cNvSpPr>
              <a:spLocks noChangeShapeType="1"/>
            </p:cNvSpPr>
            <p:nvPr/>
          </p:nvSpPr>
          <p:spPr bwMode="auto">
            <a:xfrm>
              <a:off x="4684281"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1" name="Line 19">
              <a:extLst>
                <a:ext uri="{FF2B5EF4-FFF2-40B4-BE49-F238E27FC236}">
                  <a16:creationId xmlns:a16="http://schemas.microsoft.com/office/drawing/2014/main" id="{366D8BA9-EC23-F24A-BB0D-9D425E54E935}"/>
                </a:ext>
              </a:extLst>
            </p:cNvPr>
            <p:cNvSpPr>
              <a:spLocks noChangeShapeType="1"/>
            </p:cNvSpPr>
            <p:nvPr/>
          </p:nvSpPr>
          <p:spPr bwMode="auto">
            <a:xfrm>
              <a:off x="4474623"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2" name="Line 20">
              <a:extLst>
                <a:ext uri="{FF2B5EF4-FFF2-40B4-BE49-F238E27FC236}">
                  <a16:creationId xmlns:a16="http://schemas.microsoft.com/office/drawing/2014/main" id="{28E3193D-353E-4E46-8298-2FB40308FEFB}"/>
                </a:ext>
              </a:extLst>
            </p:cNvPr>
            <p:cNvSpPr>
              <a:spLocks noChangeShapeType="1"/>
            </p:cNvSpPr>
            <p:nvPr/>
          </p:nvSpPr>
          <p:spPr bwMode="auto">
            <a:xfrm>
              <a:off x="4579452"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5" name="Line 21">
              <a:extLst>
                <a:ext uri="{FF2B5EF4-FFF2-40B4-BE49-F238E27FC236}">
                  <a16:creationId xmlns:a16="http://schemas.microsoft.com/office/drawing/2014/main" id="{572CAC08-1318-A649-85D9-6465EEA07BEF}"/>
                </a:ext>
              </a:extLst>
            </p:cNvPr>
            <p:cNvSpPr>
              <a:spLocks noChangeShapeType="1"/>
            </p:cNvSpPr>
            <p:nvPr/>
          </p:nvSpPr>
          <p:spPr bwMode="auto">
            <a:xfrm flipH="1">
              <a:off x="4390661" y="1692021"/>
              <a:ext cx="20370"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6" name="Line 22">
              <a:extLst>
                <a:ext uri="{FF2B5EF4-FFF2-40B4-BE49-F238E27FC236}">
                  <a16:creationId xmlns:a16="http://schemas.microsoft.com/office/drawing/2014/main" id="{C144EBD0-E1A4-2249-8719-48B2E80A4FD4}"/>
                </a:ext>
              </a:extLst>
            </p:cNvPr>
            <p:cNvSpPr>
              <a:spLocks noChangeShapeType="1"/>
            </p:cNvSpPr>
            <p:nvPr/>
          </p:nvSpPr>
          <p:spPr bwMode="auto">
            <a:xfrm flipV="1">
              <a:off x="4734460" y="1639358"/>
              <a:ext cx="18879" cy="14408"/>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7" name="Line 23">
              <a:extLst>
                <a:ext uri="{FF2B5EF4-FFF2-40B4-BE49-F238E27FC236}">
                  <a16:creationId xmlns:a16="http://schemas.microsoft.com/office/drawing/2014/main" id="{2F3CE1B9-4147-8043-9A63-D89AB8D950D3}"/>
                </a:ext>
              </a:extLst>
            </p:cNvPr>
            <p:cNvSpPr>
              <a:spLocks noChangeShapeType="1"/>
            </p:cNvSpPr>
            <p:nvPr/>
          </p:nvSpPr>
          <p:spPr bwMode="auto">
            <a:xfrm flipV="1">
              <a:off x="4701670" y="1666186"/>
              <a:ext cx="16395" cy="1242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8" name="Line 24">
              <a:extLst>
                <a:ext uri="{FF2B5EF4-FFF2-40B4-BE49-F238E27FC236}">
                  <a16:creationId xmlns:a16="http://schemas.microsoft.com/office/drawing/2014/main" id="{51750CDB-CD18-A944-BC9F-4296217BD2FD}"/>
                </a:ext>
              </a:extLst>
            </p:cNvPr>
            <p:cNvSpPr>
              <a:spLocks noChangeShapeType="1"/>
            </p:cNvSpPr>
            <p:nvPr/>
          </p:nvSpPr>
          <p:spPr bwMode="auto">
            <a:xfrm>
              <a:off x="4587898" y="1454541"/>
              <a:ext cx="88434" cy="216613"/>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9" name="Line 25">
              <a:extLst>
                <a:ext uri="{FF2B5EF4-FFF2-40B4-BE49-F238E27FC236}">
                  <a16:creationId xmlns:a16="http://schemas.microsoft.com/office/drawing/2014/main" id="{F741BFFB-36CC-CF4C-B438-E3B940A60523}"/>
                </a:ext>
              </a:extLst>
            </p:cNvPr>
            <p:cNvSpPr>
              <a:spLocks noChangeShapeType="1"/>
            </p:cNvSpPr>
            <p:nvPr/>
          </p:nvSpPr>
          <p:spPr bwMode="auto">
            <a:xfrm flipV="1">
              <a:off x="4487044" y="1452554"/>
              <a:ext cx="79988" cy="116256"/>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0" name="Freeform 26">
              <a:extLst>
                <a:ext uri="{FF2B5EF4-FFF2-40B4-BE49-F238E27FC236}">
                  <a16:creationId xmlns:a16="http://schemas.microsoft.com/office/drawing/2014/main" id="{18A05412-B415-8A47-B707-806D83361568}"/>
                </a:ext>
              </a:extLst>
            </p:cNvPr>
            <p:cNvSpPr>
              <a:spLocks/>
            </p:cNvSpPr>
            <p:nvPr/>
          </p:nvSpPr>
          <p:spPr bwMode="auto">
            <a:xfrm>
              <a:off x="4390661" y="1482363"/>
              <a:ext cx="73032" cy="84956"/>
            </a:xfrm>
            <a:custGeom>
              <a:avLst/>
              <a:gdLst>
                <a:gd name="T0" fmla="*/ 0 w 147"/>
                <a:gd name="T1" fmla="*/ 0 h 171"/>
                <a:gd name="T2" fmla="*/ 41 w 147"/>
                <a:gd name="T3" fmla="*/ 0 h 171"/>
                <a:gd name="T4" fmla="*/ 147 w 147"/>
                <a:gd name="T5" fmla="*/ 171 h 171"/>
              </a:gdLst>
              <a:ahLst/>
              <a:cxnLst>
                <a:cxn ang="0">
                  <a:pos x="T0" y="T1"/>
                </a:cxn>
                <a:cxn ang="0">
                  <a:pos x="T2" y="T3"/>
                </a:cxn>
                <a:cxn ang="0">
                  <a:pos x="T4" y="T5"/>
                </a:cxn>
              </a:cxnLst>
              <a:rect l="0" t="0" r="r" b="b"/>
              <a:pathLst>
                <a:path w="147" h="171">
                  <a:moveTo>
                    <a:pt x="0" y="0"/>
                  </a:moveTo>
                  <a:lnTo>
                    <a:pt x="41" y="0"/>
                  </a:lnTo>
                  <a:lnTo>
                    <a:pt x="147" y="171"/>
                  </a:lnTo>
                </a:path>
              </a:pathLst>
            </a:cu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1" name="Line 27">
              <a:extLst>
                <a:ext uri="{FF2B5EF4-FFF2-40B4-BE49-F238E27FC236}">
                  <a16:creationId xmlns:a16="http://schemas.microsoft.com/office/drawing/2014/main" id="{77C2CA25-84ED-084D-B442-427E155EE337}"/>
                </a:ext>
              </a:extLst>
            </p:cNvPr>
            <p:cNvSpPr>
              <a:spLocks noChangeShapeType="1"/>
            </p:cNvSpPr>
            <p:nvPr/>
          </p:nvSpPr>
          <p:spPr bwMode="auto">
            <a:xfrm flipH="1">
              <a:off x="4390661" y="1587192"/>
              <a:ext cx="20370"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2" name="Line 28">
              <a:extLst>
                <a:ext uri="{FF2B5EF4-FFF2-40B4-BE49-F238E27FC236}">
                  <a16:creationId xmlns:a16="http://schemas.microsoft.com/office/drawing/2014/main" id="{C48ABE23-CB83-5849-9112-5E2018BC39A4}"/>
                </a:ext>
              </a:extLst>
            </p:cNvPr>
            <p:cNvSpPr>
              <a:spLocks noChangeShapeType="1"/>
            </p:cNvSpPr>
            <p:nvPr/>
          </p:nvSpPr>
          <p:spPr bwMode="auto">
            <a:xfrm>
              <a:off x="4707135" y="1462987"/>
              <a:ext cx="46204"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3" name="Line 29">
              <a:extLst>
                <a:ext uri="{FF2B5EF4-FFF2-40B4-BE49-F238E27FC236}">
                  <a16:creationId xmlns:a16="http://schemas.microsoft.com/office/drawing/2014/main" id="{25C5D681-EA6F-9D44-A556-E7A5EBE7301C}"/>
                </a:ext>
              </a:extLst>
            </p:cNvPr>
            <p:cNvSpPr>
              <a:spLocks noChangeShapeType="1"/>
            </p:cNvSpPr>
            <p:nvPr/>
          </p:nvSpPr>
          <p:spPr bwMode="auto">
            <a:xfrm flipV="1">
              <a:off x="4588892" y="1483357"/>
              <a:ext cx="87440" cy="20618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4" name="Line 30">
              <a:extLst>
                <a:ext uri="{FF2B5EF4-FFF2-40B4-BE49-F238E27FC236}">
                  <a16:creationId xmlns:a16="http://schemas.microsoft.com/office/drawing/2014/main" id="{B79AA5C2-FEDD-0F43-9419-5D77A9AC7716}"/>
                </a:ext>
              </a:extLst>
            </p:cNvPr>
            <p:cNvSpPr>
              <a:spLocks noChangeShapeType="1"/>
            </p:cNvSpPr>
            <p:nvPr/>
          </p:nvSpPr>
          <p:spPr bwMode="auto">
            <a:xfrm>
              <a:off x="4496483" y="1695002"/>
              <a:ext cx="61606" cy="11427"/>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5" name="Line 31">
              <a:extLst>
                <a:ext uri="{FF2B5EF4-FFF2-40B4-BE49-F238E27FC236}">
                  <a16:creationId xmlns:a16="http://schemas.microsoft.com/office/drawing/2014/main" id="{6E6B4BB1-6D72-A546-A617-B0E4AD3F811A}"/>
                </a:ext>
              </a:extLst>
            </p:cNvPr>
            <p:cNvSpPr>
              <a:spLocks noChangeShapeType="1"/>
            </p:cNvSpPr>
            <p:nvPr/>
          </p:nvSpPr>
          <p:spPr bwMode="auto">
            <a:xfrm flipV="1">
              <a:off x="4411031" y="1706429"/>
              <a:ext cx="48191" cy="47198"/>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6" name="Oval 32">
              <a:extLst>
                <a:ext uri="{FF2B5EF4-FFF2-40B4-BE49-F238E27FC236}">
                  <a16:creationId xmlns:a16="http://schemas.microsoft.com/office/drawing/2014/main" id="{C4B42626-95B3-0240-8444-8CD7B028D767}"/>
                </a:ext>
              </a:extLst>
            </p:cNvPr>
            <p:cNvSpPr>
              <a:spLocks noChangeArrowheads="1"/>
            </p:cNvSpPr>
            <p:nvPr/>
          </p:nvSpPr>
          <p:spPr bwMode="auto">
            <a:xfrm>
              <a:off x="4453260" y="1564338"/>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7" name="Oval 33">
              <a:extLst>
                <a:ext uri="{FF2B5EF4-FFF2-40B4-BE49-F238E27FC236}">
                  <a16:creationId xmlns:a16="http://schemas.microsoft.com/office/drawing/2014/main" id="{AC9D132F-3C07-FF40-8F53-10387412A73D}"/>
                </a:ext>
              </a:extLst>
            </p:cNvPr>
            <p:cNvSpPr>
              <a:spLocks noChangeArrowheads="1"/>
            </p:cNvSpPr>
            <p:nvPr/>
          </p:nvSpPr>
          <p:spPr bwMode="auto">
            <a:xfrm>
              <a:off x="4558089" y="1412312"/>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8" name="Oval 34">
              <a:extLst>
                <a:ext uri="{FF2B5EF4-FFF2-40B4-BE49-F238E27FC236}">
                  <a16:creationId xmlns:a16="http://schemas.microsoft.com/office/drawing/2014/main" id="{F1C88EFC-97FA-3049-8EA2-CE96B6854FC8}"/>
                </a:ext>
              </a:extLst>
            </p:cNvPr>
            <p:cNvSpPr>
              <a:spLocks noChangeArrowheads="1"/>
            </p:cNvSpPr>
            <p:nvPr/>
          </p:nvSpPr>
          <p:spPr bwMode="auto">
            <a:xfrm>
              <a:off x="4662918" y="1669167"/>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9" name="Oval 35">
              <a:extLst>
                <a:ext uri="{FF2B5EF4-FFF2-40B4-BE49-F238E27FC236}">
                  <a16:creationId xmlns:a16="http://schemas.microsoft.com/office/drawing/2014/main" id="{8BE00354-5353-5747-9DA6-B73D587CB4ED}"/>
                </a:ext>
              </a:extLst>
            </p:cNvPr>
            <p:cNvSpPr>
              <a:spLocks noChangeArrowheads="1"/>
            </p:cNvSpPr>
            <p:nvPr/>
          </p:nvSpPr>
          <p:spPr bwMode="auto">
            <a:xfrm>
              <a:off x="4662918" y="1440134"/>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0" name="Oval 36">
              <a:extLst>
                <a:ext uri="{FF2B5EF4-FFF2-40B4-BE49-F238E27FC236}">
                  <a16:creationId xmlns:a16="http://schemas.microsoft.com/office/drawing/2014/main" id="{B0892316-715F-4E42-BA40-C9CEA83A1DA4}"/>
                </a:ext>
              </a:extLst>
            </p:cNvPr>
            <p:cNvSpPr>
              <a:spLocks noChangeArrowheads="1"/>
            </p:cNvSpPr>
            <p:nvPr/>
          </p:nvSpPr>
          <p:spPr bwMode="auto">
            <a:xfrm>
              <a:off x="4558089" y="1687549"/>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1" name="Oval 37">
              <a:extLst>
                <a:ext uri="{FF2B5EF4-FFF2-40B4-BE49-F238E27FC236}">
                  <a16:creationId xmlns:a16="http://schemas.microsoft.com/office/drawing/2014/main" id="{045FB716-818A-AD4A-9D7C-5F416755C597}"/>
                </a:ext>
              </a:extLst>
            </p:cNvPr>
            <p:cNvSpPr>
              <a:spLocks noChangeArrowheads="1"/>
            </p:cNvSpPr>
            <p:nvPr/>
          </p:nvSpPr>
          <p:spPr bwMode="auto">
            <a:xfrm>
              <a:off x="4453260" y="1669167"/>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grpSp>
      <p:graphicFrame>
        <p:nvGraphicFramePr>
          <p:cNvPr id="52" name="Table 51">
            <a:extLst>
              <a:ext uri="{FF2B5EF4-FFF2-40B4-BE49-F238E27FC236}">
                <a16:creationId xmlns:a16="http://schemas.microsoft.com/office/drawing/2014/main" id="{D89977ED-9F25-4548-B50D-F81BA8829F43}"/>
              </a:ext>
            </a:extLst>
          </p:cNvPr>
          <p:cNvGraphicFramePr>
            <a:graphicFrameLocks noGrp="1"/>
          </p:cNvGraphicFramePr>
          <p:nvPr>
            <p:extLst>
              <p:ext uri="{D42A27DB-BD31-4B8C-83A1-F6EECF244321}">
                <p14:modId xmlns:p14="http://schemas.microsoft.com/office/powerpoint/2010/main" val="2269762784"/>
              </p:ext>
            </p:extLst>
          </p:nvPr>
        </p:nvGraphicFramePr>
        <p:xfrm>
          <a:off x="181312" y="1492120"/>
          <a:ext cx="1490980" cy="2346960"/>
        </p:xfrm>
        <a:graphic>
          <a:graphicData uri="http://schemas.openxmlformats.org/drawingml/2006/table">
            <a:tbl>
              <a:tblPr firstRow="1" bandRow="1">
                <a:tableStyleId>{5940675A-B579-460E-94D1-54222C63F5DA}</a:tableStyleId>
              </a:tblPr>
              <a:tblGrid>
                <a:gridCol w="1490980">
                  <a:extLst>
                    <a:ext uri="{9D8B030D-6E8A-4147-A177-3AD203B41FA5}">
                      <a16:colId xmlns:a16="http://schemas.microsoft.com/office/drawing/2014/main" val="55035787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Creating and navigating relations between data easily </a:t>
                      </a:r>
                      <a:br>
                        <a:rPr lang="en-US" sz="1400" kern="1200" dirty="0">
                          <a:latin typeface="+mn-lt"/>
                        </a:rPr>
                      </a:br>
                      <a:r>
                        <a:rPr lang="en-US" sz="1400" kern="1200" dirty="0">
                          <a:latin typeface="+mn-lt"/>
                        </a:rPr>
                        <a:t>and quickly</a:t>
                      </a:r>
                    </a:p>
                    <a:p>
                      <a:endParaRPr lang="en-US"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35989380"/>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Fraud detection, social networking, recommendation engine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0836889"/>
                  </a:ext>
                </a:extLst>
              </a:tr>
            </a:tbl>
          </a:graphicData>
        </a:graphic>
      </p:graphicFrame>
    </p:spTree>
    <p:extLst>
      <p:ext uri="{BB962C8B-B14F-4D97-AF65-F5344CB8AC3E}">
        <p14:creationId xmlns:p14="http://schemas.microsoft.com/office/powerpoint/2010/main" val="85306435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5168-2755-CF45-A5E8-34A1F2858367}"/>
              </a:ext>
            </a:extLst>
          </p:cNvPr>
          <p:cNvSpPr>
            <a:spLocks noGrp="1"/>
          </p:cNvSpPr>
          <p:nvPr>
            <p:ph type="title"/>
          </p:nvPr>
        </p:nvSpPr>
        <p:spPr/>
        <p:txBody>
          <a:bodyPr/>
          <a:lstStyle/>
          <a:p>
            <a:r>
              <a:rPr lang="en-US" dirty="0"/>
              <a:t>Data models and common use cases</a:t>
            </a:r>
          </a:p>
        </p:txBody>
      </p:sp>
      <p:graphicFrame>
        <p:nvGraphicFramePr>
          <p:cNvPr id="3" name="Table 2">
            <a:extLst>
              <a:ext uri="{FF2B5EF4-FFF2-40B4-BE49-F238E27FC236}">
                <a16:creationId xmlns:a16="http://schemas.microsoft.com/office/drawing/2014/main" id="{7F89F8F0-74AB-1C42-A87C-398218C21A9F}"/>
              </a:ext>
            </a:extLst>
          </p:cNvPr>
          <p:cNvGraphicFramePr>
            <a:graphicFrameLocks noGrp="1"/>
          </p:cNvGraphicFramePr>
          <p:nvPr>
            <p:extLst>
              <p:ext uri="{D42A27DB-BD31-4B8C-83A1-F6EECF244321}">
                <p14:modId xmlns:p14="http://schemas.microsoft.com/office/powerpoint/2010/main" val="2425528933"/>
              </p:ext>
            </p:extLst>
          </p:nvPr>
        </p:nvGraphicFramePr>
        <p:xfrm>
          <a:off x="718102" y="1122169"/>
          <a:ext cx="7454900" cy="3911600"/>
        </p:xfrm>
        <a:graphic>
          <a:graphicData uri="http://schemas.openxmlformats.org/drawingml/2006/table">
            <a:tbl>
              <a:tblPr firstRow="1" bandRow="1">
                <a:tableStyleId>{5940675A-B579-460E-94D1-54222C63F5DA}</a:tableStyleId>
              </a:tblPr>
              <a:tblGrid>
                <a:gridCol w="1490980">
                  <a:extLst>
                    <a:ext uri="{9D8B030D-6E8A-4147-A177-3AD203B41FA5}">
                      <a16:colId xmlns:a16="http://schemas.microsoft.com/office/drawing/2014/main" val="3565565685"/>
                    </a:ext>
                  </a:extLst>
                </a:gridCol>
                <a:gridCol w="1483242">
                  <a:extLst>
                    <a:ext uri="{9D8B030D-6E8A-4147-A177-3AD203B41FA5}">
                      <a16:colId xmlns:a16="http://schemas.microsoft.com/office/drawing/2014/main" val="1767004785"/>
                    </a:ext>
                  </a:extLst>
                </a:gridCol>
                <a:gridCol w="1498718">
                  <a:extLst>
                    <a:ext uri="{9D8B030D-6E8A-4147-A177-3AD203B41FA5}">
                      <a16:colId xmlns:a16="http://schemas.microsoft.com/office/drawing/2014/main" val="54443422"/>
                    </a:ext>
                  </a:extLst>
                </a:gridCol>
                <a:gridCol w="1490980">
                  <a:extLst>
                    <a:ext uri="{9D8B030D-6E8A-4147-A177-3AD203B41FA5}">
                      <a16:colId xmlns:a16="http://schemas.microsoft.com/office/drawing/2014/main" val="398749921"/>
                    </a:ext>
                  </a:extLst>
                </a:gridCol>
                <a:gridCol w="1490980">
                  <a:extLst>
                    <a:ext uri="{9D8B030D-6E8A-4147-A177-3AD203B41FA5}">
                      <a16:colId xmlns:a16="http://schemas.microsoft.com/office/drawing/2014/main" val="2088530876"/>
                    </a:ext>
                  </a:extLst>
                </a:gridCol>
              </a:tblGrid>
              <a:tr h="370840">
                <a:tc>
                  <a:txBody>
                    <a:bodyPr/>
                    <a:lstStyle/>
                    <a:p>
                      <a:endParaRPr lang="en-US"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90231992"/>
                  </a:ext>
                </a:extLst>
              </a:tr>
              <a:tr h="370840">
                <a:tc>
                  <a:txBody>
                    <a:bodyPr/>
                    <a:lstStyle/>
                    <a:p>
                      <a:pPr algn="ctr"/>
                      <a:r>
                        <a:rPr kumimoji="0" lang="en-US" sz="18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Relational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Key-value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Document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In-memory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Graph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244591"/>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Referential integrity, ACID transactions, schema-on-write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Low-latency, </a:t>
                      </a:r>
                      <a:br>
                        <a:rPr lang="en-US" sz="1400" kern="1200" dirty="0">
                          <a:latin typeface="+mn-lt"/>
                        </a:rPr>
                      </a:br>
                      <a:r>
                        <a:rPr lang="en-US" sz="1400" kern="1200" dirty="0">
                          <a:latin typeface="+mn-lt"/>
                        </a:rPr>
                        <a:t>key look-ups with high throughput and fast ingestion </a:t>
                      </a:r>
                      <a:br>
                        <a:rPr lang="en-US" sz="1400" kern="1200" dirty="0">
                          <a:latin typeface="+mn-lt"/>
                        </a:rPr>
                      </a:br>
                      <a:r>
                        <a:rPr lang="en-US" sz="1400" kern="1200" dirty="0">
                          <a:latin typeface="+mn-lt"/>
                        </a:rPr>
                        <a:t>of data</a:t>
                      </a:r>
                    </a:p>
                    <a:p>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Indexing and storing documents with support </a:t>
                      </a:r>
                      <a:br>
                        <a:rPr lang="en-US" sz="1400" kern="1200" dirty="0">
                          <a:latin typeface="+mn-lt"/>
                        </a:rPr>
                      </a:br>
                      <a:r>
                        <a:rPr lang="en-US" sz="1400" kern="1200" dirty="0">
                          <a:latin typeface="+mn-lt"/>
                        </a:rPr>
                        <a:t>for query on </a:t>
                      </a:r>
                      <a:br>
                        <a:rPr lang="en-US" sz="1400" kern="1200" dirty="0">
                          <a:latin typeface="+mn-lt"/>
                        </a:rPr>
                      </a:br>
                      <a:r>
                        <a:rPr lang="en-US" sz="1400" kern="1200" dirty="0">
                          <a:latin typeface="+mn-lt"/>
                        </a:rPr>
                        <a:t>any attribute</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Microseconds latency, </a:t>
                      </a:r>
                      <a:br>
                        <a:rPr lang="en-US" sz="1400" kern="1200" dirty="0">
                          <a:latin typeface="+mn-lt"/>
                        </a:rPr>
                      </a:br>
                      <a:r>
                        <a:rPr lang="en-US" sz="1400" kern="1200" dirty="0">
                          <a:latin typeface="+mn-lt"/>
                        </a:rPr>
                        <a:t>key-based queries, and specialized </a:t>
                      </a:r>
                      <a:br>
                        <a:rPr lang="en-US" sz="1400" kern="1200" dirty="0">
                          <a:latin typeface="+mn-lt"/>
                        </a:rPr>
                      </a:br>
                      <a:r>
                        <a:rPr lang="en-US" sz="1400" kern="1200" dirty="0">
                          <a:latin typeface="+mn-lt"/>
                        </a:rPr>
                        <a:t>data structures</a:t>
                      </a:r>
                    </a:p>
                    <a:p>
                      <a:pPr algn="ct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latin typeface="+mn-lt"/>
                        </a:rPr>
                        <a:t>Creating and navigating relations between data easily </a:t>
                      </a:r>
                      <a:br>
                        <a:rPr lang="en-US" sz="1400" kern="1200" dirty="0">
                          <a:latin typeface="+mn-lt"/>
                        </a:rPr>
                      </a:br>
                      <a:r>
                        <a:rPr lang="en-US" sz="1400" kern="1200" dirty="0">
                          <a:latin typeface="+mn-lt"/>
                        </a:rPr>
                        <a:t>and quickly</a:t>
                      </a:r>
                    </a:p>
                    <a:p>
                      <a:endParaRPr lang="en-US"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5481261"/>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mn-lt"/>
                        </a:rPr>
                        <a:t>Lift and shift, ERP, CRM</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a:solidFill>
                          <a:srgbClr val="232F3E"/>
                        </a:solidFill>
                        <a:latin typeface="+mn-lt"/>
                        <a:ea typeface="Amazon Ember"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Real-time bidding, shopping cart, IoT device tracking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Content management, personalization, mobile</a:t>
                      </a:r>
                    </a:p>
                    <a:p>
                      <a:pPr algn="ctr"/>
                      <a:endParaRPr lang="en-US" sz="10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Leaderboards, real-time analytics, caching</a:t>
                      </a:r>
                    </a:p>
                    <a:p>
                      <a:pPr algn="ctr"/>
                      <a:endParaRPr lang="en-US" sz="10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Fraud detection, social networking, recommendation engine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1142509"/>
                  </a:ext>
                </a:extLst>
              </a:tr>
              <a:tr h="370840">
                <a:tc>
                  <a:txBody>
                    <a:bodyPr/>
                    <a:lstStyle/>
                    <a:p>
                      <a:pPr marL="0" marR="0" lvl="0" indent="0" algn="ctr" defTabSz="457200" rtl="0" eaLnBrk="1" fontAlgn="auto" latinLnBrk="0" hangingPunct="1">
                        <a:lnSpc>
                          <a:spcPct val="90000"/>
                        </a:lnSpc>
                        <a:spcBef>
                          <a:spcPts val="576"/>
                        </a:spcBef>
                        <a:spcAft>
                          <a:spcPts val="0"/>
                        </a:spcAft>
                        <a:buClrTx/>
                        <a:buSzTx/>
                        <a:buFontTx/>
                        <a:buNone/>
                        <a:tabLst/>
                        <a:defRPr/>
                      </a:pPr>
                      <a:r>
                        <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Aurora</a:t>
                      </a:r>
                    </a:p>
                    <a:p>
                      <a:pPr marL="0" marR="0" lvl="0" indent="0" algn="ctr" defTabSz="457200" rtl="0" eaLnBrk="1" fontAlgn="auto" latinLnBrk="0" hangingPunct="1">
                        <a:lnSpc>
                          <a:spcPct val="90000"/>
                        </a:lnSpc>
                        <a:spcBef>
                          <a:spcPts val="576"/>
                        </a:spcBef>
                        <a:spcAft>
                          <a:spcPts val="0"/>
                        </a:spcAft>
                        <a:buClrTx/>
                        <a:buSzTx/>
                        <a:buFontTx/>
                        <a:buNone/>
                        <a:tabLst/>
                        <a:defRPr/>
                      </a:pPr>
                      <a:r>
                        <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RDS</a:t>
                      </a:r>
                    </a:p>
                    <a:p>
                      <a:pPr marL="0" marR="0" lvl="0" indent="0" algn="ctr" defTabSz="457200" rtl="0" eaLnBrk="1" fontAlgn="auto" latinLnBrk="0" hangingPunct="1">
                        <a:lnSpc>
                          <a:spcPct val="90000"/>
                        </a:lnSpc>
                        <a:spcBef>
                          <a:spcPts val="576"/>
                        </a:spcBef>
                        <a:spcAft>
                          <a:spcPts val="0"/>
                        </a:spcAft>
                        <a:buClrTx/>
                        <a:buSzTx/>
                        <a:buFontTx/>
                        <a:buNone/>
                        <a:tabLst/>
                        <a:defRPr/>
                      </a:pPr>
                      <a:r>
                        <a:rPr kumimoji="0" lang="en-US" sz="12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Redshift</a:t>
                      </a:r>
                      <a:endPar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DynamoDB</a:t>
                      </a:r>
                    </a:p>
                    <a:p>
                      <a:pPr algn="ctr"/>
                      <a:endParaRPr kumimoji="0" lang="en-US" sz="12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DynamoDB</a:t>
                      </a:r>
                    </a:p>
                    <a:p>
                      <a:pPr algn="ctr"/>
                      <a:endParaRPr kumimoji="0" lang="en-US" sz="1200" b="1" i="0" u="none" strike="noStrike" kern="1200" cap="none" spc="0" normalizeH="0" baseline="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ElastiCache for Redis &amp; Memcached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Amazon Neptune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8273402"/>
                  </a:ext>
                </a:extLst>
              </a:tr>
            </a:tbl>
          </a:graphicData>
        </a:graphic>
      </p:graphicFrame>
      <p:grpSp>
        <p:nvGrpSpPr>
          <p:cNvPr id="9" name="Group 8">
            <a:extLst>
              <a:ext uri="{FF2B5EF4-FFF2-40B4-BE49-F238E27FC236}">
                <a16:creationId xmlns:a16="http://schemas.microsoft.com/office/drawing/2014/main" id="{BAC0A66F-9380-C54A-933B-464CDA0DF0E1}"/>
              </a:ext>
            </a:extLst>
          </p:cNvPr>
          <p:cNvGrpSpPr>
            <a:grpSpLocks noChangeAspect="1"/>
          </p:cNvGrpSpPr>
          <p:nvPr/>
        </p:nvGrpSpPr>
        <p:grpSpPr>
          <a:xfrm>
            <a:off x="7149440" y="983785"/>
            <a:ext cx="447082" cy="447082"/>
            <a:chOff x="4390661" y="1411318"/>
            <a:chExt cx="362678" cy="362678"/>
          </a:xfrm>
        </p:grpSpPr>
        <p:sp>
          <p:nvSpPr>
            <p:cNvPr id="10" name="Freeform 17">
              <a:extLst>
                <a:ext uri="{FF2B5EF4-FFF2-40B4-BE49-F238E27FC236}">
                  <a16:creationId xmlns:a16="http://schemas.microsoft.com/office/drawing/2014/main" id="{76A20E33-194D-A245-94A9-0384E2252699}"/>
                </a:ext>
              </a:extLst>
            </p:cNvPr>
            <p:cNvSpPr>
              <a:spLocks/>
            </p:cNvSpPr>
            <p:nvPr/>
          </p:nvSpPr>
          <p:spPr bwMode="auto">
            <a:xfrm>
              <a:off x="4411031" y="1411318"/>
              <a:ext cx="342308" cy="342308"/>
            </a:xfrm>
            <a:custGeom>
              <a:avLst/>
              <a:gdLst>
                <a:gd name="T0" fmla="*/ 0 w 689"/>
                <a:gd name="T1" fmla="*/ 0 h 689"/>
                <a:gd name="T2" fmla="*/ 0 w 689"/>
                <a:gd name="T3" fmla="*/ 689 h 689"/>
                <a:gd name="T4" fmla="*/ 689 w 689"/>
                <a:gd name="T5" fmla="*/ 689 h 689"/>
              </a:gdLst>
              <a:ahLst/>
              <a:cxnLst>
                <a:cxn ang="0">
                  <a:pos x="T0" y="T1"/>
                </a:cxn>
                <a:cxn ang="0">
                  <a:pos x="T2" y="T3"/>
                </a:cxn>
                <a:cxn ang="0">
                  <a:pos x="T4" y="T5"/>
                </a:cxn>
              </a:cxnLst>
              <a:rect l="0" t="0" r="r" b="b"/>
              <a:pathLst>
                <a:path w="689" h="689">
                  <a:moveTo>
                    <a:pt x="0" y="0"/>
                  </a:moveTo>
                  <a:lnTo>
                    <a:pt x="0" y="689"/>
                  </a:lnTo>
                  <a:lnTo>
                    <a:pt x="689" y="689"/>
                  </a:lnTo>
                </a:path>
              </a:pathLst>
            </a:cu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1" name="Line 18">
              <a:extLst>
                <a:ext uri="{FF2B5EF4-FFF2-40B4-BE49-F238E27FC236}">
                  <a16:creationId xmlns:a16="http://schemas.microsoft.com/office/drawing/2014/main" id="{DE5A6519-39C9-B54D-8AD9-94B674504DFD}"/>
                </a:ext>
              </a:extLst>
            </p:cNvPr>
            <p:cNvSpPr>
              <a:spLocks noChangeShapeType="1"/>
            </p:cNvSpPr>
            <p:nvPr/>
          </p:nvSpPr>
          <p:spPr bwMode="auto">
            <a:xfrm>
              <a:off x="4684281"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2" name="Line 19">
              <a:extLst>
                <a:ext uri="{FF2B5EF4-FFF2-40B4-BE49-F238E27FC236}">
                  <a16:creationId xmlns:a16="http://schemas.microsoft.com/office/drawing/2014/main" id="{E6FC1FCA-CD39-E44A-9101-1403E7914064}"/>
                </a:ext>
              </a:extLst>
            </p:cNvPr>
            <p:cNvSpPr>
              <a:spLocks noChangeShapeType="1"/>
            </p:cNvSpPr>
            <p:nvPr/>
          </p:nvSpPr>
          <p:spPr bwMode="auto">
            <a:xfrm>
              <a:off x="4474623"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3" name="Line 20">
              <a:extLst>
                <a:ext uri="{FF2B5EF4-FFF2-40B4-BE49-F238E27FC236}">
                  <a16:creationId xmlns:a16="http://schemas.microsoft.com/office/drawing/2014/main" id="{32CB8B7E-81BC-7346-9748-B720058F0DBC}"/>
                </a:ext>
              </a:extLst>
            </p:cNvPr>
            <p:cNvSpPr>
              <a:spLocks noChangeShapeType="1"/>
            </p:cNvSpPr>
            <p:nvPr/>
          </p:nvSpPr>
          <p:spPr bwMode="auto">
            <a:xfrm>
              <a:off x="4579452" y="1753626"/>
              <a:ext cx="0" cy="2037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4" name="Line 21">
              <a:extLst>
                <a:ext uri="{FF2B5EF4-FFF2-40B4-BE49-F238E27FC236}">
                  <a16:creationId xmlns:a16="http://schemas.microsoft.com/office/drawing/2014/main" id="{F35C6F5B-E817-0F45-A86A-E668E70BD84D}"/>
                </a:ext>
              </a:extLst>
            </p:cNvPr>
            <p:cNvSpPr>
              <a:spLocks noChangeShapeType="1"/>
            </p:cNvSpPr>
            <p:nvPr/>
          </p:nvSpPr>
          <p:spPr bwMode="auto">
            <a:xfrm flipH="1">
              <a:off x="4390661" y="1692021"/>
              <a:ext cx="20370"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5" name="Line 22">
              <a:extLst>
                <a:ext uri="{FF2B5EF4-FFF2-40B4-BE49-F238E27FC236}">
                  <a16:creationId xmlns:a16="http://schemas.microsoft.com/office/drawing/2014/main" id="{1BC7CD89-6998-D845-B51A-074478269856}"/>
                </a:ext>
              </a:extLst>
            </p:cNvPr>
            <p:cNvSpPr>
              <a:spLocks noChangeShapeType="1"/>
            </p:cNvSpPr>
            <p:nvPr/>
          </p:nvSpPr>
          <p:spPr bwMode="auto">
            <a:xfrm flipV="1">
              <a:off x="4734460" y="1639358"/>
              <a:ext cx="18879" cy="14408"/>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6" name="Line 23">
              <a:extLst>
                <a:ext uri="{FF2B5EF4-FFF2-40B4-BE49-F238E27FC236}">
                  <a16:creationId xmlns:a16="http://schemas.microsoft.com/office/drawing/2014/main" id="{A516AFD0-4651-EE42-8BE9-BA6E30F652F2}"/>
                </a:ext>
              </a:extLst>
            </p:cNvPr>
            <p:cNvSpPr>
              <a:spLocks noChangeShapeType="1"/>
            </p:cNvSpPr>
            <p:nvPr/>
          </p:nvSpPr>
          <p:spPr bwMode="auto">
            <a:xfrm flipV="1">
              <a:off x="4701670" y="1666186"/>
              <a:ext cx="16395" cy="1242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7" name="Line 24">
              <a:extLst>
                <a:ext uri="{FF2B5EF4-FFF2-40B4-BE49-F238E27FC236}">
                  <a16:creationId xmlns:a16="http://schemas.microsoft.com/office/drawing/2014/main" id="{3F526727-F2C9-7C46-A396-DECE7E59F8A6}"/>
                </a:ext>
              </a:extLst>
            </p:cNvPr>
            <p:cNvSpPr>
              <a:spLocks noChangeShapeType="1"/>
            </p:cNvSpPr>
            <p:nvPr/>
          </p:nvSpPr>
          <p:spPr bwMode="auto">
            <a:xfrm>
              <a:off x="4587898" y="1454541"/>
              <a:ext cx="88434" cy="216613"/>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8" name="Line 25">
              <a:extLst>
                <a:ext uri="{FF2B5EF4-FFF2-40B4-BE49-F238E27FC236}">
                  <a16:creationId xmlns:a16="http://schemas.microsoft.com/office/drawing/2014/main" id="{DA9598B0-F62D-914E-8584-9A82A8347C4F}"/>
                </a:ext>
              </a:extLst>
            </p:cNvPr>
            <p:cNvSpPr>
              <a:spLocks noChangeShapeType="1"/>
            </p:cNvSpPr>
            <p:nvPr/>
          </p:nvSpPr>
          <p:spPr bwMode="auto">
            <a:xfrm flipV="1">
              <a:off x="4487044" y="1452554"/>
              <a:ext cx="79988" cy="116256"/>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9" name="Freeform 26">
              <a:extLst>
                <a:ext uri="{FF2B5EF4-FFF2-40B4-BE49-F238E27FC236}">
                  <a16:creationId xmlns:a16="http://schemas.microsoft.com/office/drawing/2014/main" id="{6B541056-3170-8244-B5E0-5F043FDBB36B}"/>
                </a:ext>
              </a:extLst>
            </p:cNvPr>
            <p:cNvSpPr>
              <a:spLocks/>
            </p:cNvSpPr>
            <p:nvPr/>
          </p:nvSpPr>
          <p:spPr bwMode="auto">
            <a:xfrm>
              <a:off x="4390661" y="1482363"/>
              <a:ext cx="73032" cy="84956"/>
            </a:xfrm>
            <a:custGeom>
              <a:avLst/>
              <a:gdLst>
                <a:gd name="T0" fmla="*/ 0 w 147"/>
                <a:gd name="T1" fmla="*/ 0 h 171"/>
                <a:gd name="T2" fmla="*/ 41 w 147"/>
                <a:gd name="T3" fmla="*/ 0 h 171"/>
                <a:gd name="T4" fmla="*/ 147 w 147"/>
                <a:gd name="T5" fmla="*/ 171 h 171"/>
              </a:gdLst>
              <a:ahLst/>
              <a:cxnLst>
                <a:cxn ang="0">
                  <a:pos x="T0" y="T1"/>
                </a:cxn>
                <a:cxn ang="0">
                  <a:pos x="T2" y="T3"/>
                </a:cxn>
                <a:cxn ang="0">
                  <a:pos x="T4" y="T5"/>
                </a:cxn>
              </a:cxnLst>
              <a:rect l="0" t="0" r="r" b="b"/>
              <a:pathLst>
                <a:path w="147" h="171">
                  <a:moveTo>
                    <a:pt x="0" y="0"/>
                  </a:moveTo>
                  <a:lnTo>
                    <a:pt x="41" y="0"/>
                  </a:lnTo>
                  <a:lnTo>
                    <a:pt x="147" y="171"/>
                  </a:lnTo>
                </a:path>
              </a:pathLst>
            </a:cu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0" name="Line 27">
              <a:extLst>
                <a:ext uri="{FF2B5EF4-FFF2-40B4-BE49-F238E27FC236}">
                  <a16:creationId xmlns:a16="http://schemas.microsoft.com/office/drawing/2014/main" id="{5BBDE832-2395-8440-99E6-4FE690DA09F3}"/>
                </a:ext>
              </a:extLst>
            </p:cNvPr>
            <p:cNvSpPr>
              <a:spLocks noChangeShapeType="1"/>
            </p:cNvSpPr>
            <p:nvPr/>
          </p:nvSpPr>
          <p:spPr bwMode="auto">
            <a:xfrm flipH="1">
              <a:off x="4390661" y="1587192"/>
              <a:ext cx="20370"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1" name="Line 28">
              <a:extLst>
                <a:ext uri="{FF2B5EF4-FFF2-40B4-BE49-F238E27FC236}">
                  <a16:creationId xmlns:a16="http://schemas.microsoft.com/office/drawing/2014/main" id="{BD1DDA95-2BF6-324E-97C4-F942D71669E4}"/>
                </a:ext>
              </a:extLst>
            </p:cNvPr>
            <p:cNvSpPr>
              <a:spLocks noChangeShapeType="1"/>
            </p:cNvSpPr>
            <p:nvPr/>
          </p:nvSpPr>
          <p:spPr bwMode="auto">
            <a:xfrm>
              <a:off x="4707135" y="1462987"/>
              <a:ext cx="46204" cy="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2" name="Line 29">
              <a:extLst>
                <a:ext uri="{FF2B5EF4-FFF2-40B4-BE49-F238E27FC236}">
                  <a16:creationId xmlns:a16="http://schemas.microsoft.com/office/drawing/2014/main" id="{EFCEEDD1-C14B-7849-B311-7B980DA6D92F}"/>
                </a:ext>
              </a:extLst>
            </p:cNvPr>
            <p:cNvSpPr>
              <a:spLocks noChangeShapeType="1"/>
            </p:cNvSpPr>
            <p:nvPr/>
          </p:nvSpPr>
          <p:spPr bwMode="auto">
            <a:xfrm flipV="1">
              <a:off x="4588892" y="1483357"/>
              <a:ext cx="87440" cy="206180"/>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3" name="Line 30">
              <a:extLst>
                <a:ext uri="{FF2B5EF4-FFF2-40B4-BE49-F238E27FC236}">
                  <a16:creationId xmlns:a16="http://schemas.microsoft.com/office/drawing/2014/main" id="{F2D971A6-5780-904D-A14B-0EEC4F0E5BF1}"/>
                </a:ext>
              </a:extLst>
            </p:cNvPr>
            <p:cNvSpPr>
              <a:spLocks noChangeShapeType="1"/>
            </p:cNvSpPr>
            <p:nvPr/>
          </p:nvSpPr>
          <p:spPr bwMode="auto">
            <a:xfrm>
              <a:off x="4496483" y="1695002"/>
              <a:ext cx="61606" cy="11427"/>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4" name="Line 31">
              <a:extLst>
                <a:ext uri="{FF2B5EF4-FFF2-40B4-BE49-F238E27FC236}">
                  <a16:creationId xmlns:a16="http://schemas.microsoft.com/office/drawing/2014/main" id="{63F89453-6E46-A041-9289-9925F97B2AFA}"/>
                </a:ext>
              </a:extLst>
            </p:cNvPr>
            <p:cNvSpPr>
              <a:spLocks noChangeShapeType="1"/>
            </p:cNvSpPr>
            <p:nvPr/>
          </p:nvSpPr>
          <p:spPr bwMode="auto">
            <a:xfrm flipV="1">
              <a:off x="4411031" y="1706429"/>
              <a:ext cx="48191" cy="47198"/>
            </a:xfrm>
            <a:prstGeom prst="lin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5" name="Oval 32">
              <a:extLst>
                <a:ext uri="{FF2B5EF4-FFF2-40B4-BE49-F238E27FC236}">
                  <a16:creationId xmlns:a16="http://schemas.microsoft.com/office/drawing/2014/main" id="{0941C81C-0D45-D548-AB64-F7F39B2F3C91}"/>
                </a:ext>
              </a:extLst>
            </p:cNvPr>
            <p:cNvSpPr>
              <a:spLocks noChangeArrowheads="1"/>
            </p:cNvSpPr>
            <p:nvPr/>
          </p:nvSpPr>
          <p:spPr bwMode="auto">
            <a:xfrm>
              <a:off x="4453260" y="1564338"/>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6" name="Oval 33">
              <a:extLst>
                <a:ext uri="{FF2B5EF4-FFF2-40B4-BE49-F238E27FC236}">
                  <a16:creationId xmlns:a16="http://schemas.microsoft.com/office/drawing/2014/main" id="{02FA12C5-F0BE-5D47-AE6C-AAD8A3966CE7}"/>
                </a:ext>
              </a:extLst>
            </p:cNvPr>
            <p:cNvSpPr>
              <a:spLocks noChangeArrowheads="1"/>
            </p:cNvSpPr>
            <p:nvPr/>
          </p:nvSpPr>
          <p:spPr bwMode="auto">
            <a:xfrm>
              <a:off x="4558089" y="1412312"/>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7" name="Oval 34">
              <a:extLst>
                <a:ext uri="{FF2B5EF4-FFF2-40B4-BE49-F238E27FC236}">
                  <a16:creationId xmlns:a16="http://schemas.microsoft.com/office/drawing/2014/main" id="{90179883-08DB-F243-9D8E-94AE8F6A023D}"/>
                </a:ext>
              </a:extLst>
            </p:cNvPr>
            <p:cNvSpPr>
              <a:spLocks noChangeArrowheads="1"/>
            </p:cNvSpPr>
            <p:nvPr/>
          </p:nvSpPr>
          <p:spPr bwMode="auto">
            <a:xfrm>
              <a:off x="4662918" y="1669167"/>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8" name="Oval 35">
              <a:extLst>
                <a:ext uri="{FF2B5EF4-FFF2-40B4-BE49-F238E27FC236}">
                  <a16:creationId xmlns:a16="http://schemas.microsoft.com/office/drawing/2014/main" id="{F623A454-EFBF-664E-8076-59BF3DC03B55}"/>
                </a:ext>
              </a:extLst>
            </p:cNvPr>
            <p:cNvSpPr>
              <a:spLocks noChangeArrowheads="1"/>
            </p:cNvSpPr>
            <p:nvPr/>
          </p:nvSpPr>
          <p:spPr bwMode="auto">
            <a:xfrm>
              <a:off x="4662918" y="1440134"/>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29" name="Oval 36">
              <a:extLst>
                <a:ext uri="{FF2B5EF4-FFF2-40B4-BE49-F238E27FC236}">
                  <a16:creationId xmlns:a16="http://schemas.microsoft.com/office/drawing/2014/main" id="{A8C976AC-718C-D24B-AD4E-25B0E284E296}"/>
                </a:ext>
              </a:extLst>
            </p:cNvPr>
            <p:cNvSpPr>
              <a:spLocks noChangeArrowheads="1"/>
            </p:cNvSpPr>
            <p:nvPr/>
          </p:nvSpPr>
          <p:spPr bwMode="auto">
            <a:xfrm>
              <a:off x="4558089" y="1687549"/>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0" name="Oval 37">
              <a:extLst>
                <a:ext uri="{FF2B5EF4-FFF2-40B4-BE49-F238E27FC236}">
                  <a16:creationId xmlns:a16="http://schemas.microsoft.com/office/drawing/2014/main" id="{CBB05D0E-BE4C-6547-B46C-0083A5DB84FD}"/>
                </a:ext>
              </a:extLst>
            </p:cNvPr>
            <p:cNvSpPr>
              <a:spLocks noChangeArrowheads="1"/>
            </p:cNvSpPr>
            <p:nvPr/>
          </p:nvSpPr>
          <p:spPr bwMode="auto">
            <a:xfrm>
              <a:off x="4453260" y="1669167"/>
              <a:ext cx="44217" cy="44217"/>
            </a:xfrm>
            <a:prstGeom prst="ellipse">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grpSp>
      <p:grpSp>
        <p:nvGrpSpPr>
          <p:cNvPr id="31" name="Group 30">
            <a:extLst>
              <a:ext uri="{FF2B5EF4-FFF2-40B4-BE49-F238E27FC236}">
                <a16:creationId xmlns:a16="http://schemas.microsoft.com/office/drawing/2014/main" id="{E684C8C7-F24E-864F-9788-8491A47A30D1}"/>
              </a:ext>
            </a:extLst>
          </p:cNvPr>
          <p:cNvGrpSpPr>
            <a:grpSpLocks noChangeAspect="1"/>
          </p:cNvGrpSpPr>
          <p:nvPr/>
        </p:nvGrpSpPr>
        <p:grpSpPr>
          <a:xfrm>
            <a:off x="5648865" y="918190"/>
            <a:ext cx="499408" cy="529630"/>
            <a:chOff x="-96112" y="3314471"/>
            <a:chExt cx="324832" cy="344490"/>
          </a:xfrm>
        </p:grpSpPr>
        <p:grpSp>
          <p:nvGrpSpPr>
            <p:cNvPr id="32" name="Group 31">
              <a:extLst>
                <a:ext uri="{FF2B5EF4-FFF2-40B4-BE49-F238E27FC236}">
                  <a16:creationId xmlns:a16="http://schemas.microsoft.com/office/drawing/2014/main" id="{5F4CFDAA-E7C8-0140-ABA4-10096CDAC985}"/>
                </a:ext>
              </a:extLst>
            </p:cNvPr>
            <p:cNvGrpSpPr/>
            <p:nvPr/>
          </p:nvGrpSpPr>
          <p:grpSpPr>
            <a:xfrm>
              <a:off x="-96112" y="3314471"/>
              <a:ext cx="324832" cy="344490"/>
              <a:chOff x="775039" y="3476051"/>
              <a:chExt cx="414973" cy="406016"/>
            </a:xfrm>
          </p:grpSpPr>
          <p:sp>
            <p:nvSpPr>
              <p:cNvPr id="37" name="Freeform 5">
                <a:extLst>
                  <a:ext uri="{FF2B5EF4-FFF2-40B4-BE49-F238E27FC236}">
                    <a16:creationId xmlns:a16="http://schemas.microsoft.com/office/drawing/2014/main" id="{DD692BBB-C812-C249-AEDD-653417008C22}"/>
                  </a:ext>
                </a:extLst>
              </p:cNvPr>
              <p:cNvSpPr>
                <a:spLocks/>
              </p:cNvSpPr>
              <p:nvPr/>
            </p:nvSpPr>
            <p:spPr bwMode="auto">
              <a:xfrm>
                <a:off x="830152" y="3524681"/>
                <a:ext cx="304745" cy="304746"/>
              </a:xfrm>
              <a:custGeom>
                <a:avLst/>
                <a:gdLst>
                  <a:gd name="T0" fmla="*/ 58 w 67"/>
                  <a:gd name="T1" fmla="*/ 67 h 67"/>
                  <a:gd name="T2" fmla="*/ 9 w 67"/>
                  <a:gd name="T3" fmla="*/ 67 h 67"/>
                  <a:gd name="T4" fmla="*/ 0 w 67"/>
                  <a:gd name="T5" fmla="*/ 58 h 67"/>
                  <a:gd name="T6" fmla="*/ 0 w 67"/>
                  <a:gd name="T7" fmla="*/ 9 h 67"/>
                  <a:gd name="T8" fmla="*/ 9 w 67"/>
                  <a:gd name="T9" fmla="*/ 0 h 67"/>
                  <a:gd name="T10" fmla="*/ 58 w 67"/>
                  <a:gd name="T11" fmla="*/ 0 h 67"/>
                  <a:gd name="T12" fmla="*/ 67 w 67"/>
                  <a:gd name="T13" fmla="*/ 9 h 67"/>
                  <a:gd name="T14" fmla="*/ 67 w 67"/>
                  <a:gd name="T15" fmla="*/ 58 h 67"/>
                  <a:gd name="T16" fmla="*/ 58 w 67"/>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7">
                    <a:moveTo>
                      <a:pt x="58" y="67"/>
                    </a:moveTo>
                    <a:cubicBezTo>
                      <a:pt x="9" y="67"/>
                      <a:pt x="9" y="67"/>
                      <a:pt x="9" y="67"/>
                    </a:cubicBezTo>
                    <a:cubicBezTo>
                      <a:pt x="4" y="67"/>
                      <a:pt x="0" y="63"/>
                      <a:pt x="0" y="58"/>
                    </a:cubicBezTo>
                    <a:cubicBezTo>
                      <a:pt x="0" y="9"/>
                      <a:pt x="0" y="9"/>
                      <a:pt x="0" y="9"/>
                    </a:cubicBezTo>
                    <a:cubicBezTo>
                      <a:pt x="0" y="4"/>
                      <a:pt x="4" y="0"/>
                      <a:pt x="9" y="0"/>
                    </a:cubicBezTo>
                    <a:cubicBezTo>
                      <a:pt x="58" y="0"/>
                      <a:pt x="58" y="0"/>
                      <a:pt x="58" y="0"/>
                    </a:cubicBezTo>
                    <a:cubicBezTo>
                      <a:pt x="63" y="0"/>
                      <a:pt x="67" y="4"/>
                      <a:pt x="67" y="9"/>
                    </a:cubicBezTo>
                    <a:cubicBezTo>
                      <a:pt x="67" y="58"/>
                      <a:pt x="67" y="58"/>
                      <a:pt x="67" y="58"/>
                    </a:cubicBezTo>
                    <a:cubicBezTo>
                      <a:pt x="67" y="63"/>
                      <a:pt x="63" y="67"/>
                      <a:pt x="58" y="67"/>
                    </a:cubicBez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32F3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8" name="Line 6">
                <a:extLst>
                  <a:ext uri="{FF2B5EF4-FFF2-40B4-BE49-F238E27FC236}">
                    <a16:creationId xmlns:a16="http://schemas.microsoft.com/office/drawing/2014/main" id="{45DB367F-8CF0-FD47-B53C-14C047B970D9}"/>
                  </a:ext>
                </a:extLst>
              </p:cNvPr>
              <p:cNvSpPr>
                <a:spLocks noChangeShapeType="1"/>
              </p:cNvSpPr>
              <p:nvPr/>
            </p:nvSpPr>
            <p:spPr bwMode="auto">
              <a:xfrm>
                <a:off x="943621"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9" name="Line 7">
                <a:extLst>
                  <a:ext uri="{FF2B5EF4-FFF2-40B4-BE49-F238E27FC236}">
                    <a16:creationId xmlns:a16="http://schemas.microsoft.com/office/drawing/2014/main" id="{8DC16701-D647-994A-824E-2F82B07286EE}"/>
                  </a:ext>
                </a:extLst>
              </p:cNvPr>
              <p:cNvSpPr>
                <a:spLocks noChangeShapeType="1"/>
              </p:cNvSpPr>
              <p:nvPr/>
            </p:nvSpPr>
            <p:spPr bwMode="auto">
              <a:xfrm>
                <a:off x="917686"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0" name="Line 8">
                <a:extLst>
                  <a:ext uri="{FF2B5EF4-FFF2-40B4-BE49-F238E27FC236}">
                    <a16:creationId xmlns:a16="http://schemas.microsoft.com/office/drawing/2014/main" id="{B9B597AA-1D05-A646-9FFF-BFAF65AAE073}"/>
                  </a:ext>
                </a:extLst>
              </p:cNvPr>
              <p:cNvSpPr>
                <a:spLocks noChangeShapeType="1"/>
              </p:cNvSpPr>
              <p:nvPr/>
            </p:nvSpPr>
            <p:spPr bwMode="auto">
              <a:xfrm>
                <a:off x="972799"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1" name="Line 9">
                <a:extLst>
                  <a:ext uri="{FF2B5EF4-FFF2-40B4-BE49-F238E27FC236}">
                    <a16:creationId xmlns:a16="http://schemas.microsoft.com/office/drawing/2014/main" id="{35F5776E-DA8B-AF4E-9AFB-E6E9D2B647DE}"/>
                  </a:ext>
                </a:extLst>
              </p:cNvPr>
              <p:cNvSpPr>
                <a:spLocks noChangeShapeType="1"/>
              </p:cNvSpPr>
              <p:nvPr/>
            </p:nvSpPr>
            <p:spPr bwMode="auto">
              <a:xfrm>
                <a:off x="998735"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2" name="Line 10">
                <a:extLst>
                  <a:ext uri="{FF2B5EF4-FFF2-40B4-BE49-F238E27FC236}">
                    <a16:creationId xmlns:a16="http://schemas.microsoft.com/office/drawing/2014/main" id="{8202768D-6937-2748-A92F-22CABCD2DF26}"/>
                  </a:ext>
                </a:extLst>
              </p:cNvPr>
              <p:cNvSpPr>
                <a:spLocks noChangeShapeType="1"/>
              </p:cNvSpPr>
              <p:nvPr/>
            </p:nvSpPr>
            <p:spPr bwMode="auto">
              <a:xfrm>
                <a:off x="1021429"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3" name="Line 11">
                <a:extLst>
                  <a:ext uri="{FF2B5EF4-FFF2-40B4-BE49-F238E27FC236}">
                    <a16:creationId xmlns:a16="http://schemas.microsoft.com/office/drawing/2014/main" id="{9E0F5758-697C-6A43-A48C-AB787AC4AEAB}"/>
                  </a:ext>
                </a:extLst>
              </p:cNvPr>
              <p:cNvSpPr>
                <a:spLocks noChangeShapeType="1"/>
              </p:cNvSpPr>
              <p:nvPr/>
            </p:nvSpPr>
            <p:spPr bwMode="auto">
              <a:xfrm>
                <a:off x="1047364" y="3476051"/>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4" name="Line 12">
                <a:extLst>
                  <a:ext uri="{FF2B5EF4-FFF2-40B4-BE49-F238E27FC236}">
                    <a16:creationId xmlns:a16="http://schemas.microsoft.com/office/drawing/2014/main" id="{3DC45804-E794-5844-B4B3-D77401A8E6F8}"/>
                  </a:ext>
                </a:extLst>
              </p:cNvPr>
              <p:cNvSpPr>
                <a:spLocks noChangeShapeType="1"/>
              </p:cNvSpPr>
              <p:nvPr/>
            </p:nvSpPr>
            <p:spPr bwMode="auto">
              <a:xfrm>
                <a:off x="943621"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5" name="Line 13">
                <a:extLst>
                  <a:ext uri="{FF2B5EF4-FFF2-40B4-BE49-F238E27FC236}">
                    <a16:creationId xmlns:a16="http://schemas.microsoft.com/office/drawing/2014/main" id="{13FF70FA-1B89-9E4B-9B8E-D1956FC1498D}"/>
                  </a:ext>
                </a:extLst>
              </p:cNvPr>
              <p:cNvSpPr>
                <a:spLocks noChangeShapeType="1"/>
              </p:cNvSpPr>
              <p:nvPr/>
            </p:nvSpPr>
            <p:spPr bwMode="auto">
              <a:xfrm>
                <a:off x="917686"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6" name="Line 14">
                <a:extLst>
                  <a:ext uri="{FF2B5EF4-FFF2-40B4-BE49-F238E27FC236}">
                    <a16:creationId xmlns:a16="http://schemas.microsoft.com/office/drawing/2014/main" id="{FC074E09-AB1A-AD4E-80D8-97923334F709}"/>
                  </a:ext>
                </a:extLst>
              </p:cNvPr>
              <p:cNvSpPr>
                <a:spLocks noChangeShapeType="1"/>
              </p:cNvSpPr>
              <p:nvPr/>
            </p:nvSpPr>
            <p:spPr bwMode="auto">
              <a:xfrm>
                <a:off x="972799"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7" name="Line 15">
                <a:extLst>
                  <a:ext uri="{FF2B5EF4-FFF2-40B4-BE49-F238E27FC236}">
                    <a16:creationId xmlns:a16="http://schemas.microsoft.com/office/drawing/2014/main" id="{6ACDE71A-461E-1A4B-845F-C96C299CEFED}"/>
                  </a:ext>
                </a:extLst>
              </p:cNvPr>
              <p:cNvSpPr>
                <a:spLocks noChangeShapeType="1"/>
              </p:cNvSpPr>
              <p:nvPr/>
            </p:nvSpPr>
            <p:spPr bwMode="auto">
              <a:xfrm>
                <a:off x="998735"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8" name="Line 16">
                <a:extLst>
                  <a:ext uri="{FF2B5EF4-FFF2-40B4-BE49-F238E27FC236}">
                    <a16:creationId xmlns:a16="http://schemas.microsoft.com/office/drawing/2014/main" id="{E1860133-86D2-4A47-BFF8-D558A60C6964}"/>
                  </a:ext>
                </a:extLst>
              </p:cNvPr>
              <p:cNvSpPr>
                <a:spLocks noChangeShapeType="1"/>
              </p:cNvSpPr>
              <p:nvPr/>
            </p:nvSpPr>
            <p:spPr bwMode="auto">
              <a:xfrm>
                <a:off x="1021429"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9" name="Line 17">
                <a:extLst>
                  <a:ext uri="{FF2B5EF4-FFF2-40B4-BE49-F238E27FC236}">
                    <a16:creationId xmlns:a16="http://schemas.microsoft.com/office/drawing/2014/main" id="{276A89A6-42E0-E54E-8B61-618F4E001DAF}"/>
                  </a:ext>
                </a:extLst>
              </p:cNvPr>
              <p:cNvSpPr>
                <a:spLocks noChangeShapeType="1"/>
              </p:cNvSpPr>
              <p:nvPr/>
            </p:nvSpPr>
            <p:spPr bwMode="auto">
              <a:xfrm>
                <a:off x="1047364" y="3833437"/>
                <a:ext cx="0" cy="4863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0" name="Line 18">
                <a:extLst>
                  <a:ext uri="{FF2B5EF4-FFF2-40B4-BE49-F238E27FC236}">
                    <a16:creationId xmlns:a16="http://schemas.microsoft.com/office/drawing/2014/main" id="{86B8B271-BDE6-694A-B7F9-A7A12FFA2DC9}"/>
                  </a:ext>
                </a:extLst>
              </p:cNvPr>
              <p:cNvSpPr>
                <a:spLocks noChangeShapeType="1"/>
              </p:cNvSpPr>
              <p:nvPr/>
            </p:nvSpPr>
            <p:spPr bwMode="auto">
              <a:xfrm flipH="1">
                <a:off x="1138140" y="3638150"/>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1" name="Line 19">
                <a:extLst>
                  <a:ext uri="{FF2B5EF4-FFF2-40B4-BE49-F238E27FC236}">
                    <a16:creationId xmlns:a16="http://schemas.microsoft.com/office/drawing/2014/main" id="{A5A3ADD3-30CE-C646-B12A-283BA3F632C2}"/>
                  </a:ext>
                </a:extLst>
              </p:cNvPr>
              <p:cNvSpPr>
                <a:spLocks noChangeShapeType="1"/>
              </p:cNvSpPr>
              <p:nvPr/>
            </p:nvSpPr>
            <p:spPr bwMode="auto">
              <a:xfrm flipH="1">
                <a:off x="1138140" y="361221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2" name="Line 20">
                <a:extLst>
                  <a:ext uri="{FF2B5EF4-FFF2-40B4-BE49-F238E27FC236}">
                    <a16:creationId xmlns:a16="http://schemas.microsoft.com/office/drawing/2014/main" id="{FA6BDF57-5030-DD49-8494-088170371C79}"/>
                  </a:ext>
                </a:extLst>
              </p:cNvPr>
              <p:cNvSpPr>
                <a:spLocks noChangeShapeType="1"/>
              </p:cNvSpPr>
              <p:nvPr/>
            </p:nvSpPr>
            <p:spPr bwMode="auto">
              <a:xfrm flipH="1">
                <a:off x="1138140" y="366084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3" name="Line 21">
                <a:extLst>
                  <a:ext uri="{FF2B5EF4-FFF2-40B4-BE49-F238E27FC236}">
                    <a16:creationId xmlns:a16="http://schemas.microsoft.com/office/drawing/2014/main" id="{BD611F79-B080-494F-B90D-721AF2835278}"/>
                  </a:ext>
                </a:extLst>
              </p:cNvPr>
              <p:cNvSpPr>
                <a:spLocks noChangeShapeType="1"/>
              </p:cNvSpPr>
              <p:nvPr/>
            </p:nvSpPr>
            <p:spPr bwMode="auto">
              <a:xfrm flipH="1">
                <a:off x="1138140" y="3686779"/>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4" name="Line 22">
                <a:extLst>
                  <a:ext uri="{FF2B5EF4-FFF2-40B4-BE49-F238E27FC236}">
                    <a16:creationId xmlns:a16="http://schemas.microsoft.com/office/drawing/2014/main" id="{0BD7ACC4-919F-4E4F-A1DC-AFF438333A1D}"/>
                  </a:ext>
                </a:extLst>
              </p:cNvPr>
              <p:cNvSpPr>
                <a:spLocks noChangeShapeType="1"/>
              </p:cNvSpPr>
              <p:nvPr/>
            </p:nvSpPr>
            <p:spPr bwMode="auto">
              <a:xfrm flipH="1">
                <a:off x="1138140" y="3715957"/>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5" name="Line 23">
                <a:extLst>
                  <a:ext uri="{FF2B5EF4-FFF2-40B4-BE49-F238E27FC236}">
                    <a16:creationId xmlns:a16="http://schemas.microsoft.com/office/drawing/2014/main" id="{C0F0181B-81FF-114E-AA0E-9B2CE8FAC691}"/>
                  </a:ext>
                </a:extLst>
              </p:cNvPr>
              <p:cNvSpPr>
                <a:spLocks noChangeShapeType="1"/>
              </p:cNvSpPr>
              <p:nvPr/>
            </p:nvSpPr>
            <p:spPr bwMode="auto">
              <a:xfrm flipH="1">
                <a:off x="1138140" y="3741893"/>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6" name="Line 24">
                <a:extLst>
                  <a:ext uri="{FF2B5EF4-FFF2-40B4-BE49-F238E27FC236}">
                    <a16:creationId xmlns:a16="http://schemas.microsoft.com/office/drawing/2014/main" id="{114596B2-3C9E-3A41-BC22-C7A5E09A6493}"/>
                  </a:ext>
                </a:extLst>
              </p:cNvPr>
              <p:cNvSpPr>
                <a:spLocks noChangeShapeType="1"/>
              </p:cNvSpPr>
              <p:nvPr/>
            </p:nvSpPr>
            <p:spPr bwMode="auto">
              <a:xfrm flipH="1">
                <a:off x="775039" y="3638150"/>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7" name="Line 25">
                <a:extLst>
                  <a:ext uri="{FF2B5EF4-FFF2-40B4-BE49-F238E27FC236}">
                    <a16:creationId xmlns:a16="http://schemas.microsoft.com/office/drawing/2014/main" id="{43C78C7A-0AC3-4341-A5F7-9F2706545D39}"/>
                  </a:ext>
                </a:extLst>
              </p:cNvPr>
              <p:cNvSpPr>
                <a:spLocks noChangeShapeType="1"/>
              </p:cNvSpPr>
              <p:nvPr/>
            </p:nvSpPr>
            <p:spPr bwMode="auto">
              <a:xfrm flipH="1">
                <a:off x="775039" y="361221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8" name="Line 26">
                <a:extLst>
                  <a:ext uri="{FF2B5EF4-FFF2-40B4-BE49-F238E27FC236}">
                    <a16:creationId xmlns:a16="http://schemas.microsoft.com/office/drawing/2014/main" id="{E27B92F8-9B3D-F243-95A7-B1589B7C6C57}"/>
                  </a:ext>
                </a:extLst>
              </p:cNvPr>
              <p:cNvSpPr>
                <a:spLocks noChangeShapeType="1"/>
              </p:cNvSpPr>
              <p:nvPr/>
            </p:nvSpPr>
            <p:spPr bwMode="auto">
              <a:xfrm flipH="1">
                <a:off x="775039" y="3660844"/>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9" name="Line 27">
                <a:extLst>
                  <a:ext uri="{FF2B5EF4-FFF2-40B4-BE49-F238E27FC236}">
                    <a16:creationId xmlns:a16="http://schemas.microsoft.com/office/drawing/2014/main" id="{6B018B51-30B3-3341-984D-36AB3FCD0FD1}"/>
                  </a:ext>
                </a:extLst>
              </p:cNvPr>
              <p:cNvSpPr>
                <a:spLocks noChangeShapeType="1"/>
              </p:cNvSpPr>
              <p:nvPr/>
            </p:nvSpPr>
            <p:spPr bwMode="auto">
              <a:xfrm flipH="1">
                <a:off x="775039" y="3686779"/>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0" name="Line 28">
                <a:extLst>
                  <a:ext uri="{FF2B5EF4-FFF2-40B4-BE49-F238E27FC236}">
                    <a16:creationId xmlns:a16="http://schemas.microsoft.com/office/drawing/2014/main" id="{7CF5563B-8763-BB45-B169-7CA7ED67500F}"/>
                  </a:ext>
                </a:extLst>
              </p:cNvPr>
              <p:cNvSpPr>
                <a:spLocks noChangeShapeType="1"/>
              </p:cNvSpPr>
              <p:nvPr/>
            </p:nvSpPr>
            <p:spPr bwMode="auto">
              <a:xfrm flipH="1">
                <a:off x="775039" y="3715957"/>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1" name="Line 29">
                <a:extLst>
                  <a:ext uri="{FF2B5EF4-FFF2-40B4-BE49-F238E27FC236}">
                    <a16:creationId xmlns:a16="http://schemas.microsoft.com/office/drawing/2014/main" id="{359375DF-662B-DD4A-B1C7-419330AD5D7B}"/>
                  </a:ext>
                </a:extLst>
              </p:cNvPr>
              <p:cNvSpPr>
                <a:spLocks noChangeShapeType="1"/>
              </p:cNvSpPr>
              <p:nvPr/>
            </p:nvSpPr>
            <p:spPr bwMode="auto">
              <a:xfrm flipH="1">
                <a:off x="775039" y="3741893"/>
                <a:ext cx="51872"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2" name="Freeform 5">
                <a:extLst>
                  <a:ext uri="{FF2B5EF4-FFF2-40B4-BE49-F238E27FC236}">
                    <a16:creationId xmlns:a16="http://schemas.microsoft.com/office/drawing/2014/main" id="{44D113AC-6852-B747-8CD9-22AE8E786960}"/>
                  </a:ext>
                </a:extLst>
              </p:cNvPr>
              <p:cNvSpPr>
                <a:spLocks/>
              </p:cNvSpPr>
              <p:nvPr/>
            </p:nvSpPr>
            <p:spPr bwMode="auto">
              <a:xfrm>
                <a:off x="890993" y="3580164"/>
                <a:ext cx="187519" cy="187520"/>
              </a:xfrm>
              <a:custGeom>
                <a:avLst/>
                <a:gdLst>
                  <a:gd name="T0" fmla="*/ 58 w 67"/>
                  <a:gd name="T1" fmla="*/ 67 h 67"/>
                  <a:gd name="T2" fmla="*/ 9 w 67"/>
                  <a:gd name="T3" fmla="*/ 67 h 67"/>
                  <a:gd name="T4" fmla="*/ 0 w 67"/>
                  <a:gd name="T5" fmla="*/ 58 h 67"/>
                  <a:gd name="T6" fmla="*/ 0 w 67"/>
                  <a:gd name="T7" fmla="*/ 9 h 67"/>
                  <a:gd name="T8" fmla="*/ 9 w 67"/>
                  <a:gd name="T9" fmla="*/ 0 h 67"/>
                  <a:gd name="T10" fmla="*/ 58 w 67"/>
                  <a:gd name="T11" fmla="*/ 0 h 67"/>
                  <a:gd name="T12" fmla="*/ 67 w 67"/>
                  <a:gd name="T13" fmla="*/ 9 h 67"/>
                  <a:gd name="T14" fmla="*/ 67 w 67"/>
                  <a:gd name="T15" fmla="*/ 58 h 67"/>
                  <a:gd name="T16" fmla="*/ 58 w 67"/>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7">
                    <a:moveTo>
                      <a:pt x="58" y="67"/>
                    </a:moveTo>
                    <a:cubicBezTo>
                      <a:pt x="9" y="67"/>
                      <a:pt x="9" y="67"/>
                      <a:pt x="9" y="67"/>
                    </a:cubicBezTo>
                    <a:cubicBezTo>
                      <a:pt x="4" y="67"/>
                      <a:pt x="0" y="63"/>
                      <a:pt x="0" y="58"/>
                    </a:cubicBezTo>
                    <a:cubicBezTo>
                      <a:pt x="0" y="9"/>
                      <a:pt x="0" y="9"/>
                      <a:pt x="0" y="9"/>
                    </a:cubicBezTo>
                    <a:cubicBezTo>
                      <a:pt x="0" y="4"/>
                      <a:pt x="4" y="0"/>
                      <a:pt x="9" y="0"/>
                    </a:cubicBezTo>
                    <a:cubicBezTo>
                      <a:pt x="58" y="0"/>
                      <a:pt x="58" y="0"/>
                      <a:pt x="58" y="0"/>
                    </a:cubicBezTo>
                    <a:cubicBezTo>
                      <a:pt x="63" y="0"/>
                      <a:pt x="67" y="4"/>
                      <a:pt x="67" y="9"/>
                    </a:cubicBezTo>
                    <a:cubicBezTo>
                      <a:pt x="67" y="58"/>
                      <a:pt x="67" y="58"/>
                      <a:pt x="67" y="58"/>
                    </a:cubicBezTo>
                    <a:cubicBezTo>
                      <a:pt x="67" y="63"/>
                      <a:pt x="63" y="67"/>
                      <a:pt x="58" y="67"/>
                    </a:cubicBez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32F3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33" name="Oval 32">
              <a:extLst>
                <a:ext uri="{FF2B5EF4-FFF2-40B4-BE49-F238E27FC236}">
                  <a16:creationId xmlns:a16="http://schemas.microsoft.com/office/drawing/2014/main" id="{F5F0C21F-15FB-E648-BE89-0B1141FF3F09}"/>
                </a:ext>
              </a:extLst>
            </p:cNvPr>
            <p:cNvSpPr/>
            <p:nvPr/>
          </p:nvSpPr>
          <p:spPr>
            <a:xfrm>
              <a:off x="19181" y="3435338"/>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 name="Oval 33">
              <a:extLst>
                <a:ext uri="{FF2B5EF4-FFF2-40B4-BE49-F238E27FC236}">
                  <a16:creationId xmlns:a16="http://schemas.microsoft.com/office/drawing/2014/main" id="{6E5AD209-ABA2-CF4D-A270-615B22962AC0}"/>
                </a:ext>
              </a:extLst>
            </p:cNvPr>
            <p:cNvSpPr/>
            <p:nvPr/>
          </p:nvSpPr>
          <p:spPr>
            <a:xfrm>
              <a:off x="66806" y="349010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5" name="Line 25">
              <a:extLst>
                <a:ext uri="{FF2B5EF4-FFF2-40B4-BE49-F238E27FC236}">
                  <a16:creationId xmlns:a16="http://schemas.microsoft.com/office/drawing/2014/main" id="{E5A8F10C-748F-594E-AD32-A5CD4DBD349D}"/>
                </a:ext>
              </a:extLst>
            </p:cNvPr>
            <p:cNvSpPr>
              <a:spLocks noChangeShapeType="1"/>
            </p:cNvSpPr>
            <p:nvPr/>
          </p:nvSpPr>
          <p:spPr bwMode="auto">
            <a:xfrm flipH="1">
              <a:off x="58668" y="3458198"/>
              <a:ext cx="74681"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6" name="Line 25">
              <a:extLst>
                <a:ext uri="{FF2B5EF4-FFF2-40B4-BE49-F238E27FC236}">
                  <a16:creationId xmlns:a16="http://schemas.microsoft.com/office/drawing/2014/main" id="{BD4BF0C7-90D9-A242-8470-6F6487BE11BF}"/>
                </a:ext>
              </a:extLst>
            </p:cNvPr>
            <p:cNvSpPr>
              <a:spLocks noChangeShapeType="1"/>
            </p:cNvSpPr>
            <p:nvPr/>
          </p:nvSpPr>
          <p:spPr bwMode="auto">
            <a:xfrm>
              <a:off x="2380" y="3515348"/>
              <a:ext cx="76201" cy="0"/>
            </a:xfrm>
            <a:prstGeom prst="line">
              <a:avLst/>
            </a:prstGeom>
            <a:noFill/>
            <a:ln w="1905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F3E"/>
                </a:solidFill>
                <a:effectLst/>
                <a:uLnTx/>
                <a:uFillTx/>
                <a:latin typeface="Amazon Ember"/>
                <a:ea typeface="+mn-ea"/>
                <a:cs typeface="+mn-cs"/>
              </a:endParaRPr>
            </a:p>
          </p:txBody>
        </p:sp>
      </p:grpSp>
      <p:pic>
        <p:nvPicPr>
          <p:cNvPr id="63" name="Graphic 62">
            <a:extLst>
              <a:ext uri="{FF2B5EF4-FFF2-40B4-BE49-F238E27FC236}">
                <a16:creationId xmlns:a16="http://schemas.microsoft.com/office/drawing/2014/main" id="{23241A59-5543-0A4B-B9D1-0124DE9351B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6749" y="1008035"/>
            <a:ext cx="584308" cy="420526"/>
          </a:xfrm>
          <a:prstGeom prst="rect">
            <a:avLst/>
          </a:prstGeom>
        </p:spPr>
      </p:pic>
      <p:grpSp>
        <p:nvGrpSpPr>
          <p:cNvPr id="64" name="Group 63">
            <a:extLst>
              <a:ext uri="{FF2B5EF4-FFF2-40B4-BE49-F238E27FC236}">
                <a16:creationId xmlns:a16="http://schemas.microsoft.com/office/drawing/2014/main" id="{5E5E28D3-3B93-AF4B-82D2-E81DD4187FD5}"/>
              </a:ext>
            </a:extLst>
          </p:cNvPr>
          <p:cNvGrpSpPr>
            <a:grpSpLocks noChangeAspect="1"/>
          </p:cNvGrpSpPr>
          <p:nvPr/>
        </p:nvGrpSpPr>
        <p:grpSpPr>
          <a:xfrm>
            <a:off x="4255780" y="961944"/>
            <a:ext cx="343502" cy="462004"/>
            <a:chOff x="2976395" y="3672112"/>
            <a:chExt cx="224587" cy="302066"/>
          </a:xfrm>
        </p:grpSpPr>
        <p:grpSp>
          <p:nvGrpSpPr>
            <p:cNvPr id="65" name="Group 64">
              <a:extLst>
                <a:ext uri="{FF2B5EF4-FFF2-40B4-BE49-F238E27FC236}">
                  <a16:creationId xmlns:a16="http://schemas.microsoft.com/office/drawing/2014/main" id="{4C00CEB5-6C1F-BB46-B2B8-9CFB8CEFC574}"/>
                </a:ext>
              </a:extLst>
            </p:cNvPr>
            <p:cNvGrpSpPr/>
            <p:nvPr/>
          </p:nvGrpSpPr>
          <p:grpSpPr>
            <a:xfrm>
              <a:off x="2976395" y="3672112"/>
              <a:ext cx="224587" cy="302066"/>
              <a:chOff x="5702504" y="2544068"/>
              <a:chExt cx="224587" cy="302066"/>
            </a:xfrm>
          </p:grpSpPr>
          <p:sp>
            <p:nvSpPr>
              <p:cNvPr id="67" name="Freeform 13">
                <a:extLst>
                  <a:ext uri="{FF2B5EF4-FFF2-40B4-BE49-F238E27FC236}">
                    <a16:creationId xmlns:a16="http://schemas.microsoft.com/office/drawing/2014/main" id="{F939A026-4438-384B-AD6B-6AB017217264}"/>
                  </a:ext>
                </a:extLst>
              </p:cNvPr>
              <p:cNvSpPr>
                <a:spLocks/>
              </p:cNvSpPr>
              <p:nvPr/>
            </p:nvSpPr>
            <p:spPr bwMode="auto">
              <a:xfrm>
                <a:off x="5702504" y="2544068"/>
                <a:ext cx="224587" cy="302066"/>
              </a:xfrm>
              <a:custGeom>
                <a:avLst/>
                <a:gdLst>
                  <a:gd name="T0" fmla="*/ 0 w 200"/>
                  <a:gd name="T1" fmla="*/ 320 h 320"/>
                  <a:gd name="T2" fmla="*/ 200 w 200"/>
                  <a:gd name="T3" fmla="*/ 320 h 320"/>
                  <a:gd name="T4" fmla="*/ 200 w 200"/>
                  <a:gd name="T5" fmla="*/ 73 h 320"/>
                  <a:gd name="T6" fmla="*/ 125 w 200"/>
                  <a:gd name="T7" fmla="*/ 73 h 320"/>
                  <a:gd name="T8" fmla="*/ 125 w 200"/>
                  <a:gd name="T9" fmla="*/ 0 h 320"/>
                  <a:gd name="T10" fmla="*/ 0 w 200"/>
                  <a:gd name="T11" fmla="*/ 0 h 320"/>
                  <a:gd name="T12" fmla="*/ 0 w 200"/>
                  <a:gd name="T13" fmla="*/ 320 h 320"/>
                </a:gdLst>
                <a:ahLst/>
                <a:cxnLst>
                  <a:cxn ang="0">
                    <a:pos x="T0" y="T1"/>
                  </a:cxn>
                  <a:cxn ang="0">
                    <a:pos x="T2" y="T3"/>
                  </a:cxn>
                  <a:cxn ang="0">
                    <a:pos x="T4" y="T5"/>
                  </a:cxn>
                  <a:cxn ang="0">
                    <a:pos x="T6" y="T7"/>
                  </a:cxn>
                  <a:cxn ang="0">
                    <a:pos x="T8" y="T9"/>
                  </a:cxn>
                  <a:cxn ang="0">
                    <a:pos x="T10" y="T11"/>
                  </a:cxn>
                  <a:cxn ang="0">
                    <a:pos x="T12" y="T13"/>
                  </a:cxn>
                </a:cxnLst>
                <a:rect l="0" t="0" r="r" b="b"/>
                <a:pathLst>
                  <a:path w="200" h="320">
                    <a:moveTo>
                      <a:pt x="0" y="320"/>
                    </a:moveTo>
                    <a:lnTo>
                      <a:pt x="200" y="320"/>
                    </a:lnTo>
                    <a:lnTo>
                      <a:pt x="200" y="73"/>
                    </a:lnTo>
                    <a:lnTo>
                      <a:pt x="125" y="73"/>
                    </a:lnTo>
                    <a:lnTo>
                      <a:pt x="125" y="0"/>
                    </a:lnTo>
                    <a:lnTo>
                      <a:pt x="0" y="0"/>
                    </a:lnTo>
                    <a:lnTo>
                      <a:pt x="0" y="320"/>
                    </a:lnTo>
                    <a:close/>
                  </a:path>
                </a:pathLst>
              </a:custGeom>
              <a:solidFill>
                <a:srgbClr val="F2F4F4"/>
              </a:solidFill>
              <a:ln w="19050" cap="rnd">
                <a:solidFill>
                  <a:schemeClr val="tx1"/>
                </a:solidFill>
                <a:prstDash val="solid"/>
                <a:round/>
              </a:ln>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sp>
            <p:nvSpPr>
              <p:cNvPr id="68" name="Freeform 14">
                <a:extLst>
                  <a:ext uri="{FF2B5EF4-FFF2-40B4-BE49-F238E27FC236}">
                    <a16:creationId xmlns:a16="http://schemas.microsoft.com/office/drawing/2014/main" id="{4B29AF7C-5399-5647-912A-C5654E310F6A}"/>
                  </a:ext>
                </a:extLst>
              </p:cNvPr>
              <p:cNvSpPr>
                <a:spLocks/>
              </p:cNvSpPr>
              <p:nvPr/>
            </p:nvSpPr>
            <p:spPr bwMode="auto">
              <a:xfrm>
                <a:off x="5840625" y="2545191"/>
                <a:ext cx="86466" cy="70744"/>
              </a:xfrm>
              <a:custGeom>
                <a:avLst/>
                <a:gdLst>
                  <a:gd name="T0" fmla="*/ 77 w 77"/>
                  <a:gd name="T1" fmla="*/ 75 h 75"/>
                  <a:gd name="T2" fmla="*/ 77 w 77"/>
                  <a:gd name="T3" fmla="*/ 69 h 75"/>
                  <a:gd name="T4" fmla="*/ 9 w 77"/>
                  <a:gd name="T5" fmla="*/ 0 h 75"/>
                  <a:gd name="T6" fmla="*/ 0 w 77"/>
                  <a:gd name="T7" fmla="*/ 0 h 75"/>
                </a:gdLst>
                <a:ahLst/>
                <a:cxnLst>
                  <a:cxn ang="0">
                    <a:pos x="T0" y="T1"/>
                  </a:cxn>
                  <a:cxn ang="0">
                    <a:pos x="T2" y="T3"/>
                  </a:cxn>
                  <a:cxn ang="0">
                    <a:pos x="T4" y="T5"/>
                  </a:cxn>
                  <a:cxn ang="0">
                    <a:pos x="T6" y="T7"/>
                  </a:cxn>
                </a:cxnLst>
                <a:rect l="0" t="0" r="r" b="b"/>
                <a:pathLst>
                  <a:path w="77" h="75">
                    <a:moveTo>
                      <a:pt x="77" y="75"/>
                    </a:moveTo>
                    <a:lnTo>
                      <a:pt x="77" y="69"/>
                    </a:lnTo>
                    <a:lnTo>
                      <a:pt x="9" y="0"/>
                    </a:lnTo>
                    <a:lnTo>
                      <a:pt x="0" y="0"/>
                    </a:lnTo>
                  </a:path>
                </a:pathLst>
              </a:custGeom>
              <a:noFill/>
              <a:ln w="19050" cap="rnd">
                <a:solidFill>
                  <a:schemeClr val="tx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grpSp>
        <p:sp>
          <p:nvSpPr>
            <p:cNvPr id="66" name="Double Brace 65">
              <a:extLst>
                <a:ext uri="{FF2B5EF4-FFF2-40B4-BE49-F238E27FC236}">
                  <a16:creationId xmlns:a16="http://schemas.microsoft.com/office/drawing/2014/main" id="{C8964FD2-FED8-9E46-8F4C-66FA7554FE3C}"/>
                </a:ext>
              </a:extLst>
            </p:cNvPr>
            <p:cNvSpPr/>
            <p:nvPr/>
          </p:nvSpPr>
          <p:spPr>
            <a:xfrm>
              <a:off x="3022351" y="3785034"/>
              <a:ext cx="130485" cy="120994"/>
            </a:xfrm>
            <a:prstGeom prst="bracePair">
              <a:avLst>
                <a:gd name="adj" fmla="val 19260"/>
              </a:avLst>
            </a:prstGeom>
            <a:noFill/>
            <a:ln w="19050" cap="rnd">
              <a:solidFill>
                <a:schemeClr val="tx1"/>
              </a:solidFill>
              <a:prstDash val="solid"/>
              <a:rou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grpSp>
      <p:grpSp>
        <p:nvGrpSpPr>
          <p:cNvPr id="69" name="Group 68">
            <a:extLst>
              <a:ext uri="{FF2B5EF4-FFF2-40B4-BE49-F238E27FC236}">
                <a16:creationId xmlns:a16="http://schemas.microsoft.com/office/drawing/2014/main" id="{2E9FB296-3BCF-DF49-BBC6-82FA3C2C1D96}"/>
              </a:ext>
            </a:extLst>
          </p:cNvPr>
          <p:cNvGrpSpPr>
            <a:grpSpLocks noChangeAspect="1"/>
          </p:cNvGrpSpPr>
          <p:nvPr/>
        </p:nvGrpSpPr>
        <p:grpSpPr>
          <a:xfrm>
            <a:off x="2733085" y="1046652"/>
            <a:ext cx="433064" cy="378534"/>
            <a:chOff x="177095" y="4051048"/>
            <a:chExt cx="399830" cy="349483"/>
          </a:xfrm>
        </p:grpSpPr>
        <p:sp>
          <p:nvSpPr>
            <p:cNvPr id="70" name="Rectangle 69">
              <a:extLst>
                <a:ext uri="{FF2B5EF4-FFF2-40B4-BE49-F238E27FC236}">
                  <a16:creationId xmlns:a16="http://schemas.microsoft.com/office/drawing/2014/main" id="{04DA4E03-7567-AF46-B007-67FFECA9CA96}"/>
                </a:ext>
              </a:extLst>
            </p:cNvPr>
            <p:cNvSpPr/>
            <p:nvPr/>
          </p:nvSpPr>
          <p:spPr>
            <a:xfrm>
              <a:off x="177095" y="4051048"/>
              <a:ext cx="399830" cy="349483"/>
            </a:xfrm>
            <a:prstGeom prst="rect">
              <a:avLst/>
            </a:prstGeom>
            <a:noFill/>
            <a:ln w="19050" cap="rnd">
              <a:solidFill>
                <a:schemeClr val="tx1"/>
              </a:solidFill>
              <a:prstDash val="solid"/>
              <a:rou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74746"/>
                </a:solidFill>
                <a:effectLst/>
                <a:uLnTx/>
                <a:uFillTx/>
                <a:latin typeface="Amazon Ember"/>
                <a:ea typeface="+mn-ea"/>
                <a:cs typeface="+mn-cs"/>
              </a:endParaRPr>
            </a:p>
          </p:txBody>
        </p:sp>
        <p:cxnSp>
          <p:nvCxnSpPr>
            <p:cNvPr id="71" name="Straight Connector 70">
              <a:extLst>
                <a:ext uri="{FF2B5EF4-FFF2-40B4-BE49-F238E27FC236}">
                  <a16:creationId xmlns:a16="http://schemas.microsoft.com/office/drawing/2014/main" id="{C1FCEA62-4840-A041-8ABD-4746F3763728}"/>
                </a:ext>
              </a:extLst>
            </p:cNvPr>
            <p:cNvCxnSpPr>
              <a:cxnSpLocks/>
            </p:cNvCxnSpPr>
            <p:nvPr/>
          </p:nvCxnSpPr>
          <p:spPr>
            <a:xfrm flipH="1">
              <a:off x="177095" y="4134087"/>
              <a:ext cx="399830" cy="0"/>
            </a:xfrm>
            <a:prstGeom prst="line">
              <a:avLst/>
            </a:prstGeom>
            <a:solidFill>
              <a:schemeClr val="bg1"/>
            </a:solidFill>
            <a:ln w="19050" cap="rnd">
              <a:solidFill>
                <a:schemeClr val="tx1"/>
              </a:solidFill>
              <a:prstDash val="solid"/>
              <a:round/>
            </a:ln>
          </p:spPr>
        </p:cxnSp>
        <p:cxnSp>
          <p:nvCxnSpPr>
            <p:cNvPr id="72" name="Straight Connector 71">
              <a:extLst>
                <a:ext uri="{FF2B5EF4-FFF2-40B4-BE49-F238E27FC236}">
                  <a16:creationId xmlns:a16="http://schemas.microsoft.com/office/drawing/2014/main" id="{3875EE8E-FF60-1E4D-95DC-654698C399E1}"/>
                </a:ext>
              </a:extLst>
            </p:cNvPr>
            <p:cNvCxnSpPr>
              <a:stCxn id="70" idx="0"/>
              <a:endCxn id="70" idx="2"/>
            </p:cNvCxnSpPr>
            <p:nvPr/>
          </p:nvCxnSpPr>
          <p:spPr>
            <a:xfrm>
              <a:off x="377010" y="4051048"/>
              <a:ext cx="0" cy="349483"/>
            </a:xfrm>
            <a:prstGeom prst="line">
              <a:avLst/>
            </a:prstGeom>
            <a:solidFill>
              <a:schemeClr val="bg1"/>
            </a:solidFill>
            <a:ln w="19050" cap="rnd">
              <a:solidFill>
                <a:schemeClr val="tx1"/>
              </a:solidFill>
              <a:prstDash val="solid"/>
              <a:round/>
            </a:ln>
          </p:spPr>
        </p:cxnSp>
      </p:grpSp>
    </p:spTree>
    <p:extLst>
      <p:ext uri="{BB962C8B-B14F-4D97-AF65-F5344CB8AC3E}">
        <p14:creationId xmlns:p14="http://schemas.microsoft.com/office/powerpoint/2010/main" val="14595230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8440" y="1561244"/>
            <a:ext cx="5302919" cy="657487"/>
          </a:xfrm>
        </p:spPr>
        <p:txBody>
          <a:bodyPr>
            <a:normAutofit fontScale="90000"/>
          </a:bodyPr>
          <a:lstStyle/>
          <a:p>
            <a:r>
              <a:rPr lang="en-US" b="1" dirty="0">
                <a:latin typeface="Amazon Ember Heavy" charset="0"/>
                <a:ea typeface="Amazon Ember Heavy" charset="0"/>
                <a:cs typeface="Amazon Ember Heavy" charset="0"/>
              </a:rPr>
              <a:t>Cloud Computing has become the new normal</a:t>
            </a:r>
          </a:p>
        </p:txBody>
      </p:sp>
      <p:sp>
        <p:nvSpPr>
          <p:cNvPr id="7" name="Content Placeholder 6"/>
          <p:cNvSpPr>
            <a:spLocks noGrp="1"/>
          </p:cNvSpPr>
          <p:nvPr>
            <p:ph sz="half" idx="1"/>
          </p:nvPr>
        </p:nvSpPr>
        <p:spPr>
          <a:xfrm>
            <a:off x="438440" y="2358191"/>
            <a:ext cx="5302919" cy="1901554"/>
          </a:xfrm>
        </p:spPr>
        <p:txBody>
          <a:bodyPr>
            <a:normAutofit/>
          </a:bodyPr>
          <a:lstStyle/>
          <a:p>
            <a:r>
              <a:rPr lang="en-US" sz="1500" dirty="0"/>
              <a:t>AWS services more than a million active customers every month in 190 countries.</a:t>
            </a:r>
          </a:p>
          <a:p>
            <a:r>
              <a:rPr lang="en-US" sz="1500" dirty="0"/>
              <a:t>Through customer obsession and an increasing pace of innovation, AWS is the fastest technology vendor in history to reach a $10B run rate.</a:t>
            </a:r>
          </a:p>
        </p:txBody>
      </p:sp>
      <p:sp>
        <p:nvSpPr>
          <p:cNvPr id="9" name="TextBox 8"/>
          <p:cNvSpPr txBox="1"/>
          <p:nvPr/>
        </p:nvSpPr>
        <p:spPr>
          <a:xfrm>
            <a:off x="6737452" y="3083676"/>
            <a:ext cx="1961379" cy="646331"/>
          </a:xfrm>
          <a:prstGeom prst="rect">
            <a:avLst/>
          </a:prstGeom>
          <a:noFill/>
        </p:spPr>
        <p:txBody>
          <a:bodyPr wrap="square" rtlCol="0">
            <a:spAutoFit/>
          </a:bodyPr>
          <a:lstStyle/>
          <a:p>
            <a:pPr algn="ctr">
              <a:spcAft>
                <a:spcPts val="450"/>
              </a:spcAft>
            </a:pPr>
            <a:r>
              <a:rPr lang="en-US" sz="1200" dirty="0">
                <a:solidFill>
                  <a:schemeClr val="bg1"/>
                </a:solidFill>
                <a:latin typeface="Amazon Ember" charset="0"/>
                <a:cs typeface="Amazon Ember" charset="0"/>
              </a:rPr>
              <a:t>Migrating existing applications as quickly as possible</a:t>
            </a:r>
          </a:p>
        </p:txBody>
      </p:sp>
      <p:sp>
        <p:nvSpPr>
          <p:cNvPr id="10" name="TextBox 9"/>
          <p:cNvSpPr txBox="1"/>
          <p:nvPr/>
        </p:nvSpPr>
        <p:spPr>
          <a:xfrm>
            <a:off x="6737452" y="1493754"/>
            <a:ext cx="1961379" cy="646331"/>
          </a:xfrm>
          <a:prstGeom prst="rect">
            <a:avLst/>
          </a:prstGeom>
          <a:noFill/>
        </p:spPr>
        <p:txBody>
          <a:bodyPr wrap="square" rtlCol="0">
            <a:spAutoFit/>
          </a:bodyPr>
          <a:lstStyle/>
          <a:p>
            <a:pPr algn="ctr">
              <a:spcAft>
                <a:spcPts val="450"/>
              </a:spcAft>
            </a:pPr>
            <a:r>
              <a:rPr lang="en-US" sz="1200" dirty="0">
                <a:solidFill>
                  <a:schemeClr val="bg1"/>
                </a:solidFill>
                <a:latin typeface="Amazon Ember" charset="0"/>
                <a:cs typeface="Amazon Ember" charset="0"/>
              </a:rPr>
              <a:t>Deploying new applications to the cloud by default</a:t>
            </a: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7129" y="2165129"/>
            <a:ext cx="962025" cy="962025"/>
          </a:xfrm>
          <a:prstGeom prst="rect">
            <a:avLst/>
          </a:prstGeom>
        </p:spPr>
      </p:pic>
    </p:spTree>
    <p:extLst>
      <p:ext uri="{BB962C8B-B14F-4D97-AF65-F5344CB8AC3E}">
        <p14:creationId xmlns:p14="http://schemas.microsoft.com/office/powerpoint/2010/main" val="2476676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B0B62B-7E29-4916-BDDE-BDA426D80B51}"/>
              </a:ext>
            </a:extLst>
          </p:cNvPr>
          <p:cNvSpPr>
            <a:spLocks noGrp="1"/>
          </p:cNvSpPr>
          <p:nvPr>
            <p:ph type="title"/>
          </p:nvPr>
        </p:nvSpPr>
        <p:spPr/>
        <p:txBody>
          <a:bodyPr/>
          <a:lstStyle/>
          <a:p>
            <a:r>
              <a:rPr lang="en-US" dirty="0"/>
              <a:t>Purpose-built databases example: Airbnb </a:t>
            </a:r>
          </a:p>
        </p:txBody>
      </p:sp>
      <p:pic>
        <p:nvPicPr>
          <p:cNvPr id="1026" name="Picture 2" descr="Image result for airbnb logo">
            <a:extLst>
              <a:ext uri="{FF2B5EF4-FFF2-40B4-BE49-F238E27FC236}">
                <a16:creationId xmlns:a16="http://schemas.microsoft.com/office/drawing/2014/main" id="{E86E6475-8F05-4697-921C-AC7884D2DFC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2921" y="2118104"/>
            <a:ext cx="1320293" cy="149466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F7C41694-3698-4DD9-AF4E-024A2F62BC94}"/>
              </a:ext>
            </a:extLst>
          </p:cNvPr>
          <p:cNvCxnSpPr/>
          <p:nvPr/>
        </p:nvCxnSpPr>
        <p:spPr>
          <a:xfrm>
            <a:off x="3228975" y="1342837"/>
            <a:ext cx="0" cy="3045203"/>
          </a:xfrm>
          <a:prstGeom prst="line">
            <a:avLst/>
          </a:prstGeom>
          <a:noFill/>
          <a:ln w="12700" cap="rnd" cmpd="sng" algn="ctr">
            <a:solidFill>
              <a:schemeClr val="accent6">
                <a:lumMod val="20000"/>
                <a:lumOff val="80000"/>
              </a:schemeClr>
            </a:solidFill>
            <a:prstDash val="solid"/>
          </a:ln>
          <a:effectLst/>
        </p:spPr>
      </p:cxnSp>
      <p:sp>
        <p:nvSpPr>
          <p:cNvPr id="13" name="TextBox 12">
            <a:extLst>
              <a:ext uri="{FF2B5EF4-FFF2-40B4-BE49-F238E27FC236}">
                <a16:creationId xmlns:a16="http://schemas.microsoft.com/office/drawing/2014/main" id="{AC28B090-65C8-4A7D-A2A7-45A0445897B9}"/>
              </a:ext>
            </a:extLst>
          </p:cNvPr>
          <p:cNvSpPr txBox="1"/>
          <p:nvPr/>
        </p:nvSpPr>
        <p:spPr>
          <a:xfrm>
            <a:off x="3474713" y="1359128"/>
            <a:ext cx="5326387" cy="3012620"/>
          </a:xfrm>
          <a:prstGeom prst="rect">
            <a:avLst/>
          </a:prstGeom>
          <a:noFill/>
        </p:spPr>
        <p:txBody>
          <a:bodyPr wrap="square" lIns="0" tIns="0" rIns="0" bIns="0" rtlCol="0">
            <a:spAutoFit/>
          </a:bodyPr>
          <a:lstStyle/>
          <a:p>
            <a:pPr>
              <a:lnSpc>
                <a:spcPct val="90000"/>
              </a:lnSpc>
              <a:spcBef>
                <a:spcPts val="864"/>
              </a:spcBef>
            </a:pPr>
            <a:r>
              <a:rPr lang="en-US" dirty="0"/>
              <a:t>Airbnb uses different databases based on the purpose</a:t>
            </a:r>
          </a:p>
          <a:p>
            <a:pPr>
              <a:lnSpc>
                <a:spcPct val="90000"/>
              </a:lnSpc>
              <a:spcBef>
                <a:spcPts val="864"/>
              </a:spcBef>
            </a:pPr>
            <a:r>
              <a:rPr lang="en-US" dirty="0"/>
              <a:t>User search history: </a:t>
            </a:r>
            <a:r>
              <a:rPr lang="en-US" b="1" dirty="0">
                <a:solidFill>
                  <a:schemeClr val="accent1"/>
                </a:solidFill>
              </a:rPr>
              <a:t>DynamoDB</a:t>
            </a:r>
          </a:p>
          <a:p>
            <a:pPr marL="171450" lvl="1" indent="-171450">
              <a:lnSpc>
                <a:spcPct val="90000"/>
              </a:lnSpc>
              <a:spcBef>
                <a:spcPts val="384"/>
              </a:spcBef>
              <a:buFont typeface="Arial" panose="020B0604020202020204" pitchFamily="34" charset="0"/>
              <a:buChar cha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Massive data volume</a:t>
            </a:r>
          </a:p>
          <a:p>
            <a:pPr marL="171450" lvl="1" indent="-171450">
              <a:lnSpc>
                <a:spcPct val="90000"/>
              </a:lnSpc>
              <a:spcBef>
                <a:spcPts val="384"/>
              </a:spcBef>
              <a:buFont typeface="Arial" panose="020B0604020202020204" pitchFamily="34" charset="0"/>
              <a:buChar cha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Need quick lookups for personalized search</a:t>
            </a:r>
          </a:p>
          <a:p>
            <a:pPr>
              <a:lnSpc>
                <a:spcPct val="90000"/>
              </a:lnSpc>
              <a:spcBef>
                <a:spcPts val="864"/>
              </a:spcBef>
            </a:pPr>
            <a:r>
              <a:rPr lang="en-US" dirty="0"/>
              <a:t>Session state: </a:t>
            </a:r>
            <a:r>
              <a:rPr lang="en-US" b="1" dirty="0">
                <a:solidFill>
                  <a:schemeClr val="accent1"/>
                </a:solidFill>
              </a:rPr>
              <a:t>ElastiCache</a:t>
            </a:r>
          </a:p>
          <a:p>
            <a:pPr marL="171450" lvl="1" indent="-171450">
              <a:lnSpc>
                <a:spcPct val="90000"/>
              </a:lnSpc>
              <a:spcBef>
                <a:spcPts val="384"/>
              </a:spcBef>
              <a:buFont typeface="Arial" panose="020B0604020202020204" pitchFamily="34" charset="0"/>
              <a:buChar cha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In-memory store for sub-millisecond site rendering</a:t>
            </a:r>
          </a:p>
          <a:p>
            <a:pPr>
              <a:lnSpc>
                <a:spcPct val="90000"/>
              </a:lnSpc>
              <a:spcBef>
                <a:spcPts val="864"/>
              </a:spcBef>
            </a:pPr>
            <a:r>
              <a:rPr lang="en-US" dirty="0"/>
              <a:t>Transactional data: </a:t>
            </a:r>
            <a:r>
              <a:rPr lang="en-US" b="1" dirty="0">
                <a:solidFill>
                  <a:schemeClr val="accent1"/>
                </a:solidFill>
              </a:rPr>
              <a:t>RDS</a:t>
            </a:r>
          </a:p>
          <a:p>
            <a:pPr marL="171450" lvl="1" indent="-171450">
              <a:lnSpc>
                <a:spcPct val="90000"/>
              </a:lnSpc>
              <a:spcBef>
                <a:spcPts val="384"/>
              </a:spcBef>
              <a:buFont typeface="Arial" panose="020B0604020202020204" pitchFamily="34" charset="0"/>
              <a:buChar cha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Referential integrity</a:t>
            </a:r>
          </a:p>
          <a:p>
            <a:pPr marL="171450" lvl="1" indent="-171450">
              <a:lnSpc>
                <a:spcPct val="90000"/>
              </a:lnSpc>
              <a:spcBef>
                <a:spcPts val="384"/>
              </a:spcBef>
              <a:buFont typeface="Arial" panose="020B0604020202020204" pitchFamily="34" charset="0"/>
              <a:buChar cha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Primary transactional database</a:t>
            </a:r>
          </a:p>
        </p:txBody>
      </p:sp>
    </p:spTree>
    <p:extLst>
      <p:ext uri="{BB962C8B-B14F-4D97-AF65-F5344CB8AC3E}">
        <p14:creationId xmlns:p14="http://schemas.microsoft.com/office/powerpoint/2010/main" val="72912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35" presetClass="path" presetSubtype="0" decel="100000" fill="hold" nodeType="withEffect">
                                  <p:stCondLst>
                                    <p:cond delay="0"/>
                                  </p:stCondLst>
                                  <p:childTnLst>
                                    <p:animMotion origin="layout" path="M -8.33333E-7 1.23457E-6 L -8.33333E-7 0.01512 " pathEditMode="relative" rAng="0" ptsTypes="AA">
                                      <p:cBhvr>
                                        <p:cTn id="9" dur="500" spd="-100000" fill="hold"/>
                                        <p:tgtEl>
                                          <p:spTgt spid="1026"/>
                                        </p:tgtEl>
                                        <p:attrNameLst>
                                          <p:attrName>ppt_x</p:attrName>
                                          <p:attrName>ppt_y</p:attrName>
                                        </p:attrNameLst>
                                      </p:cBhvr>
                                      <p:rCtr x="0" y="741"/>
                                    </p:animMotion>
                                  </p:childTnLst>
                                </p:cTn>
                              </p:par>
                            </p:childTnLst>
                          </p:cTn>
                        </p:par>
                        <p:par>
                          <p:cTn id="10" fill="hold">
                            <p:stCondLst>
                              <p:cond delay="500"/>
                            </p:stCondLst>
                            <p:childTnLst>
                              <p:par>
                                <p:cTn id="11" presetID="10" presetClass="entr" presetSubtype="0" fill="hold" nodeType="after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35" presetClass="path" presetSubtype="0" decel="100000" fill="hold" nodeType="withEffect">
                                  <p:stCondLst>
                                    <p:cond delay="200"/>
                                  </p:stCondLst>
                                  <p:childTnLst>
                                    <p:animMotion origin="layout" path="M 5E-6 1.23457E-6 L 5E-6 0.01512 " pathEditMode="relative" rAng="0" ptsTypes="AA">
                                      <p:cBhvr>
                                        <p:cTn id="15" dur="500" spd="-100000" fill="hold"/>
                                        <p:tgtEl>
                                          <p:spTgt spid="8"/>
                                        </p:tgtEl>
                                        <p:attrNameLst>
                                          <p:attrName>ppt_x</p:attrName>
                                          <p:attrName>ppt_y</p:attrName>
                                        </p:attrNameLst>
                                      </p:cBhvr>
                                      <p:rCtr x="0" y="741"/>
                                    </p:animMotion>
                                  </p:childTnLst>
                                </p:cTn>
                              </p:par>
                              <p:par>
                                <p:cTn id="16" presetID="10" presetClass="entr" presetSubtype="0" fill="hold" grpId="0" nodeType="withEffect">
                                  <p:stCondLst>
                                    <p:cond delay="4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35" presetClass="path" presetSubtype="0" decel="100000" fill="hold" grpId="1" nodeType="withEffect">
                                  <p:stCondLst>
                                    <p:cond delay="400"/>
                                  </p:stCondLst>
                                  <p:childTnLst>
                                    <p:animMotion origin="layout" path="M -5.55556E-7 1.23457E-6 L 0.00764 1.23457E-6 " pathEditMode="relative" rAng="0" ptsTypes="AA">
                                      <p:cBhvr>
                                        <p:cTn id="20" dur="500" spd="-100000" fill="hold"/>
                                        <p:tgtEl>
                                          <p:spTgt spid="13"/>
                                        </p:tgtEl>
                                        <p:attrNameLst>
                                          <p:attrName>ppt_x</p:attrName>
                                          <p:attrName>ppt_y</p:attrName>
                                        </p:attrNameLst>
                                      </p:cBhvr>
                                      <p:rCtr x="38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B0B62B-7E29-4916-BDDE-BDA426D80B51}"/>
              </a:ext>
            </a:extLst>
          </p:cNvPr>
          <p:cNvSpPr>
            <a:spLocks noGrp="1"/>
          </p:cNvSpPr>
          <p:nvPr>
            <p:ph type="title"/>
          </p:nvPr>
        </p:nvSpPr>
        <p:spPr/>
        <p:txBody>
          <a:bodyPr/>
          <a:lstStyle/>
          <a:p>
            <a:r>
              <a:rPr lang="en-US" dirty="0"/>
              <a:t>Purpose-built databases example: Expedia </a:t>
            </a:r>
          </a:p>
        </p:txBody>
      </p:sp>
      <p:pic>
        <p:nvPicPr>
          <p:cNvPr id="8" name="Picture 2">
            <a:extLst>
              <a:ext uri="{FF2B5EF4-FFF2-40B4-BE49-F238E27FC236}">
                <a16:creationId xmlns:a16="http://schemas.microsoft.com/office/drawing/2014/main" id="{719825C8-3F56-46C1-855B-AC901D14A1ED}"/>
              </a:ext>
            </a:extLst>
          </p:cNvPr>
          <p:cNvPicPr>
            <a:picLocks noChangeAspect="1" noChangeArrowheads="1"/>
          </p:cNvPicPr>
          <p:nvPr/>
        </p:nvPicPr>
        <p:blipFill>
          <a:blip r:embed="rId3">
            <a:extLst>
              <a:ext uri="{96DAC541-7B7A-43D3-8B79-37D633B846F1}">
                <asvg:svgBlip xmlns:asvg="http://schemas.microsoft.com/office/drawing/2016/SVG/main" r:embed="rId4"/>
              </a:ext>
            </a:extLst>
          </a:blip>
          <a:stretch>
            <a:fillRect/>
          </a:stretch>
        </p:blipFill>
        <p:spPr bwMode="auto">
          <a:xfrm>
            <a:off x="377229" y="2487776"/>
            <a:ext cx="2573699" cy="75532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D78890F0-D525-42D8-9A03-8B37AD050042}"/>
              </a:ext>
            </a:extLst>
          </p:cNvPr>
          <p:cNvCxnSpPr/>
          <p:nvPr/>
        </p:nvCxnSpPr>
        <p:spPr>
          <a:xfrm>
            <a:off x="3228975" y="1342837"/>
            <a:ext cx="0" cy="3045203"/>
          </a:xfrm>
          <a:prstGeom prst="line">
            <a:avLst/>
          </a:prstGeom>
          <a:noFill/>
          <a:ln w="12700" cap="rnd" cmpd="sng" algn="ctr">
            <a:solidFill>
              <a:schemeClr val="accent6">
                <a:lumMod val="20000"/>
                <a:lumOff val="80000"/>
              </a:schemeClr>
            </a:solidFill>
            <a:prstDash val="solid"/>
          </a:ln>
          <a:effectLst/>
        </p:spPr>
      </p:cxnSp>
      <p:sp>
        <p:nvSpPr>
          <p:cNvPr id="10" name="TextBox 9">
            <a:extLst>
              <a:ext uri="{FF2B5EF4-FFF2-40B4-BE49-F238E27FC236}">
                <a16:creationId xmlns:a16="http://schemas.microsoft.com/office/drawing/2014/main" id="{4E94E790-B700-4CC8-BF60-D5387ED9CD34}"/>
              </a:ext>
            </a:extLst>
          </p:cNvPr>
          <p:cNvSpPr txBox="1"/>
          <p:nvPr/>
        </p:nvSpPr>
        <p:spPr>
          <a:xfrm>
            <a:off x="3474713" y="1523276"/>
            <a:ext cx="5326387" cy="2684325"/>
          </a:xfrm>
          <a:prstGeom prst="rect">
            <a:avLst/>
          </a:prstGeom>
          <a:noFill/>
        </p:spPr>
        <p:txBody>
          <a:bodyPr wrap="square" lIns="0" tIns="0" rIns="0" bIns="0" rtlCol="0">
            <a:spAutoFit/>
          </a:bodyPr>
          <a:lstStyle/>
          <a:p>
            <a:pPr>
              <a:lnSpc>
                <a:spcPct val="90000"/>
              </a:lnSpc>
              <a:spcBef>
                <a:spcPts val="864"/>
              </a:spcBef>
            </a:pPr>
            <a:r>
              <a:rPr lang="en-US" dirty="0"/>
              <a:t>Expedia uses Aurora, ElastiCache, </a:t>
            </a:r>
            <a:br>
              <a:rPr lang="en-US" dirty="0"/>
            </a:br>
            <a:r>
              <a:rPr lang="en-US" dirty="0"/>
              <a:t>and Redshift for inventory and pricing analytics</a:t>
            </a:r>
          </a:p>
          <a:p>
            <a:pPr>
              <a:lnSpc>
                <a:spcPct val="90000"/>
              </a:lnSpc>
              <a:spcBef>
                <a:spcPts val="864"/>
              </a:spcBef>
            </a:pPr>
            <a:r>
              <a:rPr lang="en-US" dirty="0"/>
              <a:t>Real-time stream processing: </a:t>
            </a:r>
            <a:r>
              <a:rPr lang="en-US" b="1" dirty="0">
                <a:solidFill>
                  <a:schemeClr val="accent1"/>
                </a:solidFill>
              </a:rPr>
              <a:t>ElastiCache</a:t>
            </a:r>
          </a:p>
          <a:p>
            <a:pPr marL="171450" lvl="1" indent="-171450">
              <a:lnSpc>
                <a:spcPct val="90000"/>
              </a:lnSpc>
              <a:spcBef>
                <a:spcPts val="384"/>
              </a:spcBef>
              <a:buFont typeface="Arial" panose="020B0604020202020204" pitchFamily="34" charset="0"/>
              <a:buChar cha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Multi-stream union and self-join</a:t>
            </a:r>
          </a:p>
          <a:p>
            <a:pPr marL="171450" lvl="1" indent="-171450">
              <a:lnSpc>
                <a:spcPct val="90000"/>
              </a:lnSpc>
              <a:spcBef>
                <a:spcPts val="384"/>
              </a:spcBef>
              <a:buFont typeface="Arial" panose="020B0604020202020204" pitchFamily="34" charset="0"/>
              <a:buChar cha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24-hour look-back window</a:t>
            </a:r>
          </a:p>
          <a:p>
            <a:pPr>
              <a:lnSpc>
                <a:spcPct val="90000"/>
              </a:lnSpc>
              <a:spcBef>
                <a:spcPts val="864"/>
              </a:spcBef>
            </a:pPr>
            <a:r>
              <a:rPr lang="en-US" dirty="0"/>
              <a:t>Transactional data: </a:t>
            </a:r>
            <a:r>
              <a:rPr lang="en-US" b="1" dirty="0">
                <a:solidFill>
                  <a:schemeClr val="accent1"/>
                </a:solidFill>
              </a:rPr>
              <a:t>Aurora</a:t>
            </a:r>
          </a:p>
          <a:p>
            <a:pPr marL="171450" lvl="1" indent="-171450">
              <a:lnSpc>
                <a:spcPct val="90000"/>
              </a:lnSpc>
              <a:spcBef>
                <a:spcPts val="384"/>
              </a:spcBef>
              <a:buFont typeface="Arial" panose="020B0604020202020204" pitchFamily="34" charset="0"/>
              <a:buChar cha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Operational queries</a:t>
            </a:r>
          </a:p>
          <a:p>
            <a:pPr>
              <a:lnSpc>
                <a:spcPct val="90000"/>
              </a:lnSpc>
              <a:spcBef>
                <a:spcPts val="864"/>
              </a:spcBef>
            </a:pPr>
            <a:r>
              <a:rPr lang="en-US" dirty="0"/>
              <a:t>Data warehousing: </a:t>
            </a:r>
            <a:r>
              <a:rPr lang="en-US" b="1" dirty="0">
                <a:solidFill>
                  <a:schemeClr val="accent1"/>
                </a:solidFill>
              </a:rPr>
              <a:t>Redshift</a:t>
            </a:r>
          </a:p>
          <a:p>
            <a:pPr marL="171450" lvl="1" indent="-171450">
              <a:lnSpc>
                <a:spcPct val="90000"/>
              </a:lnSpc>
              <a:spcBef>
                <a:spcPts val="384"/>
              </a:spcBef>
              <a:buFont typeface="Arial" panose="020B0604020202020204" pitchFamily="34" charset="0"/>
              <a:buChar cha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Analytical queries</a:t>
            </a:r>
          </a:p>
        </p:txBody>
      </p:sp>
    </p:spTree>
    <p:extLst>
      <p:ext uri="{BB962C8B-B14F-4D97-AF65-F5344CB8AC3E}">
        <p14:creationId xmlns:p14="http://schemas.microsoft.com/office/powerpoint/2010/main" val="2415347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5" presetClass="path" presetSubtype="0" decel="100000" fill="hold" nodeType="withEffect">
                                  <p:stCondLst>
                                    <p:cond delay="0"/>
                                  </p:stCondLst>
                                  <p:childTnLst>
                                    <p:animMotion origin="layout" path="M -4.44444E-6 1.23457E-6 L -4.44444E-6 0.01512 " pathEditMode="relative" rAng="0" ptsTypes="AA">
                                      <p:cBhvr>
                                        <p:cTn id="9" dur="500" spd="-100000" fill="hold"/>
                                        <p:tgtEl>
                                          <p:spTgt spid="8"/>
                                        </p:tgtEl>
                                        <p:attrNameLst>
                                          <p:attrName>ppt_x</p:attrName>
                                          <p:attrName>ppt_y</p:attrName>
                                        </p:attrNameLst>
                                      </p:cBhvr>
                                      <p:rCtr x="0" y="741"/>
                                    </p:animMotion>
                                  </p:childTnLst>
                                </p:cTn>
                              </p:par>
                            </p:childTnLst>
                          </p:cTn>
                        </p:par>
                        <p:par>
                          <p:cTn id="10" fill="hold">
                            <p:stCondLst>
                              <p:cond delay="500"/>
                            </p:stCondLst>
                            <p:childTnLst>
                              <p:par>
                                <p:cTn id="11" presetID="10" presetClass="entr" presetSubtype="0" fill="hold" nodeType="after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35" presetClass="path" presetSubtype="0" decel="100000" fill="hold" nodeType="withEffect">
                                  <p:stCondLst>
                                    <p:cond delay="200"/>
                                  </p:stCondLst>
                                  <p:childTnLst>
                                    <p:animMotion origin="layout" path="M 5E-6 1.23457E-6 L 5E-6 0.01512 " pathEditMode="relative" rAng="0" ptsTypes="AA">
                                      <p:cBhvr>
                                        <p:cTn id="15" dur="500" spd="-100000" fill="hold"/>
                                        <p:tgtEl>
                                          <p:spTgt spid="9"/>
                                        </p:tgtEl>
                                        <p:attrNameLst>
                                          <p:attrName>ppt_x</p:attrName>
                                          <p:attrName>ppt_y</p:attrName>
                                        </p:attrNameLst>
                                      </p:cBhvr>
                                      <p:rCtr x="0" y="741"/>
                                    </p:animMotion>
                                  </p:childTnLst>
                                </p:cTn>
                              </p:par>
                              <p:par>
                                <p:cTn id="16" presetID="10" presetClass="entr" presetSubtype="0" fill="hold" grpId="0" nodeType="withEffect">
                                  <p:stCondLst>
                                    <p:cond delay="4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35" presetClass="path" presetSubtype="0" decel="100000" fill="hold" grpId="1" nodeType="withEffect">
                                  <p:stCondLst>
                                    <p:cond delay="400"/>
                                  </p:stCondLst>
                                  <p:childTnLst>
                                    <p:animMotion origin="layout" path="M -5.55556E-7 1.23457E-6 L 0.00764 1.23457E-6 " pathEditMode="relative" rAng="0" ptsTypes="AA">
                                      <p:cBhvr>
                                        <p:cTn id="20" dur="500" spd="-100000" fill="hold"/>
                                        <p:tgtEl>
                                          <p:spTgt spid="10"/>
                                        </p:tgtEl>
                                        <p:attrNameLst>
                                          <p:attrName>ppt_x</p:attrName>
                                          <p:attrName>ppt_y</p:attrName>
                                        </p:attrNameLst>
                                      </p:cBhvr>
                                      <p:rCtr x="38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059E-7E90-9949-A246-941361BFEB10}"/>
              </a:ext>
            </a:extLst>
          </p:cNvPr>
          <p:cNvSpPr>
            <a:spLocks noGrp="1"/>
          </p:cNvSpPr>
          <p:nvPr>
            <p:ph type="title"/>
          </p:nvPr>
        </p:nvSpPr>
        <p:spPr/>
        <p:txBody>
          <a:bodyPr/>
          <a:lstStyle/>
          <a:p>
            <a:r>
              <a:rPr lang="en-US" dirty="0"/>
              <a:t>Benefits of purpose-built databases</a:t>
            </a:r>
          </a:p>
        </p:txBody>
      </p:sp>
      <p:pic>
        <p:nvPicPr>
          <p:cNvPr id="11" name="Picture 10">
            <a:extLst>
              <a:ext uri="{FF2B5EF4-FFF2-40B4-BE49-F238E27FC236}">
                <a16:creationId xmlns:a16="http://schemas.microsoft.com/office/drawing/2014/main" id="{863A3830-4C83-2748-9942-4565272E00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9433" y="1815694"/>
            <a:ext cx="966348" cy="966348"/>
          </a:xfrm>
          <a:prstGeom prst="rect">
            <a:avLst/>
          </a:prstGeom>
        </p:spPr>
      </p:pic>
      <p:pic>
        <p:nvPicPr>
          <p:cNvPr id="13" name="Picture 12">
            <a:extLst>
              <a:ext uri="{FF2B5EF4-FFF2-40B4-BE49-F238E27FC236}">
                <a16:creationId xmlns:a16="http://schemas.microsoft.com/office/drawing/2014/main" id="{B0E24759-5468-C54A-A092-F45B33784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7773" y="1763950"/>
            <a:ext cx="808383" cy="808383"/>
          </a:xfrm>
          <a:prstGeom prst="rect">
            <a:avLst/>
          </a:prstGeom>
        </p:spPr>
      </p:pic>
      <p:pic>
        <p:nvPicPr>
          <p:cNvPr id="15" name="Picture 14">
            <a:extLst>
              <a:ext uri="{FF2B5EF4-FFF2-40B4-BE49-F238E27FC236}">
                <a16:creationId xmlns:a16="http://schemas.microsoft.com/office/drawing/2014/main" id="{ACDEB052-A4A2-4E48-B43F-FA1708E4F5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2799" y="1763951"/>
            <a:ext cx="808383" cy="808383"/>
          </a:xfrm>
          <a:prstGeom prst="rect">
            <a:avLst/>
          </a:prstGeom>
        </p:spPr>
      </p:pic>
      <p:sp>
        <p:nvSpPr>
          <p:cNvPr id="16" name="Rectangle 15">
            <a:extLst>
              <a:ext uri="{FF2B5EF4-FFF2-40B4-BE49-F238E27FC236}">
                <a16:creationId xmlns:a16="http://schemas.microsoft.com/office/drawing/2014/main" id="{4866446D-A0A1-BD48-8B05-47ECDB1365D5}"/>
              </a:ext>
            </a:extLst>
          </p:cNvPr>
          <p:cNvSpPr/>
          <p:nvPr/>
        </p:nvSpPr>
        <p:spPr>
          <a:xfrm>
            <a:off x="503979" y="2731626"/>
            <a:ext cx="1479892" cy="646331"/>
          </a:xfrm>
          <a:prstGeom prst="rect">
            <a:avLst/>
          </a:prstGeom>
        </p:spPr>
        <p:txBody>
          <a:bodyPr wrap="none">
            <a:spAutoFit/>
          </a:bodyPr>
          <a:lstStyle/>
          <a:p>
            <a:pPr algn="ctr"/>
            <a:r>
              <a:rPr lang="en-US" dirty="0"/>
              <a:t>Better </a:t>
            </a:r>
          </a:p>
          <a:p>
            <a:pPr algn="ctr"/>
            <a:r>
              <a:rPr lang="en-US" dirty="0"/>
              <a:t>performance</a:t>
            </a:r>
          </a:p>
        </p:txBody>
      </p:sp>
      <p:sp>
        <p:nvSpPr>
          <p:cNvPr id="17" name="Rectangle 16">
            <a:extLst>
              <a:ext uri="{FF2B5EF4-FFF2-40B4-BE49-F238E27FC236}">
                <a16:creationId xmlns:a16="http://schemas.microsoft.com/office/drawing/2014/main" id="{C0C7221E-5230-E44F-8E55-F30D06490696}"/>
              </a:ext>
            </a:extLst>
          </p:cNvPr>
          <p:cNvSpPr/>
          <p:nvPr/>
        </p:nvSpPr>
        <p:spPr>
          <a:xfrm>
            <a:off x="2125517" y="2870125"/>
            <a:ext cx="1402948" cy="369332"/>
          </a:xfrm>
          <a:prstGeom prst="rect">
            <a:avLst/>
          </a:prstGeom>
        </p:spPr>
        <p:txBody>
          <a:bodyPr wrap="none">
            <a:spAutoFit/>
          </a:bodyPr>
          <a:lstStyle/>
          <a:p>
            <a:r>
              <a:rPr lang="en-US" dirty="0"/>
              <a:t>Better scale</a:t>
            </a:r>
          </a:p>
        </p:txBody>
      </p:sp>
      <p:sp>
        <p:nvSpPr>
          <p:cNvPr id="18" name="Rectangle 17">
            <a:extLst>
              <a:ext uri="{FF2B5EF4-FFF2-40B4-BE49-F238E27FC236}">
                <a16:creationId xmlns:a16="http://schemas.microsoft.com/office/drawing/2014/main" id="{CD7BDCD0-4F34-8C48-A8B6-39A9455BC209}"/>
              </a:ext>
            </a:extLst>
          </p:cNvPr>
          <p:cNvSpPr/>
          <p:nvPr/>
        </p:nvSpPr>
        <p:spPr>
          <a:xfrm>
            <a:off x="3670111" y="2731626"/>
            <a:ext cx="1402948" cy="646331"/>
          </a:xfrm>
          <a:prstGeom prst="rect">
            <a:avLst/>
          </a:prstGeom>
        </p:spPr>
        <p:txBody>
          <a:bodyPr wrap="none">
            <a:spAutoFit/>
          </a:bodyPr>
          <a:lstStyle/>
          <a:p>
            <a:pPr algn="ctr"/>
            <a:r>
              <a:rPr lang="en-US" dirty="0"/>
              <a:t>More </a:t>
            </a:r>
          </a:p>
          <a:p>
            <a:pPr algn="ctr"/>
            <a:r>
              <a:rPr lang="en-US" dirty="0"/>
              <a:t>functionality</a:t>
            </a:r>
          </a:p>
        </p:txBody>
      </p:sp>
      <p:sp>
        <p:nvSpPr>
          <p:cNvPr id="19" name="Rectangle 18">
            <a:extLst>
              <a:ext uri="{FF2B5EF4-FFF2-40B4-BE49-F238E27FC236}">
                <a16:creationId xmlns:a16="http://schemas.microsoft.com/office/drawing/2014/main" id="{7BDF6372-A614-1344-8B22-B43DE54BA613}"/>
              </a:ext>
            </a:extLst>
          </p:cNvPr>
          <p:cNvSpPr/>
          <p:nvPr/>
        </p:nvSpPr>
        <p:spPr>
          <a:xfrm>
            <a:off x="5154856" y="2870125"/>
            <a:ext cx="1800493" cy="369332"/>
          </a:xfrm>
          <a:prstGeom prst="rect">
            <a:avLst/>
          </a:prstGeom>
        </p:spPr>
        <p:txBody>
          <a:bodyPr wrap="none">
            <a:spAutoFit/>
          </a:bodyPr>
          <a:lstStyle/>
          <a:p>
            <a:r>
              <a:rPr lang="en-US" dirty="0"/>
              <a:t>Easier to debug</a:t>
            </a:r>
          </a:p>
        </p:txBody>
      </p:sp>
      <p:sp>
        <p:nvSpPr>
          <p:cNvPr id="20" name="Rectangle 19">
            <a:extLst>
              <a:ext uri="{FF2B5EF4-FFF2-40B4-BE49-F238E27FC236}">
                <a16:creationId xmlns:a16="http://schemas.microsoft.com/office/drawing/2014/main" id="{AD4944F8-1344-1A4C-93C2-5E84025BEB20}"/>
              </a:ext>
            </a:extLst>
          </p:cNvPr>
          <p:cNvSpPr/>
          <p:nvPr/>
        </p:nvSpPr>
        <p:spPr>
          <a:xfrm>
            <a:off x="7037146" y="2731626"/>
            <a:ext cx="1749197" cy="646331"/>
          </a:xfrm>
          <a:prstGeom prst="rect">
            <a:avLst/>
          </a:prstGeom>
        </p:spPr>
        <p:txBody>
          <a:bodyPr wrap="none">
            <a:spAutoFit/>
          </a:bodyPr>
          <a:lstStyle/>
          <a:p>
            <a:r>
              <a:rPr lang="en-US" dirty="0"/>
              <a:t>Independence </a:t>
            </a:r>
          </a:p>
          <a:p>
            <a:r>
              <a:rPr lang="en-US" dirty="0"/>
              <a:t>between teams</a:t>
            </a:r>
          </a:p>
        </p:txBody>
      </p:sp>
      <p:pic>
        <p:nvPicPr>
          <p:cNvPr id="24" name="Picture 23">
            <a:extLst>
              <a:ext uri="{FF2B5EF4-FFF2-40B4-BE49-F238E27FC236}">
                <a16:creationId xmlns:a16="http://schemas.microsoft.com/office/drawing/2014/main" id="{A063C42F-C6A0-FF46-A729-BCF38FE433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348" y="1763950"/>
            <a:ext cx="967676" cy="967676"/>
          </a:xfrm>
          <a:prstGeom prst="rect">
            <a:avLst/>
          </a:prstGeom>
        </p:spPr>
      </p:pic>
      <p:pic>
        <p:nvPicPr>
          <p:cNvPr id="26" name="Picture 25">
            <a:extLst>
              <a:ext uri="{FF2B5EF4-FFF2-40B4-BE49-F238E27FC236}">
                <a16:creationId xmlns:a16="http://schemas.microsoft.com/office/drawing/2014/main" id="{F0EC3EFF-6844-6249-BAFD-A5A079A5D4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01310" y="1763950"/>
            <a:ext cx="970491" cy="970491"/>
          </a:xfrm>
          <a:prstGeom prst="rect">
            <a:avLst/>
          </a:prstGeom>
        </p:spPr>
      </p:pic>
    </p:spTree>
    <p:extLst>
      <p:ext uri="{BB962C8B-B14F-4D97-AF65-F5344CB8AC3E}">
        <p14:creationId xmlns:p14="http://schemas.microsoft.com/office/powerpoint/2010/main" val="117013570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53AF-A558-8E42-A17B-02698010D98D}"/>
              </a:ext>
            </a:extLst>
          </p:cNvPr>
          <p:cNvSpPr>
            <a:spLocks noGrp="1"/>
          </p:cNvSpPr>
          <p:nvPr>
            <p:ph type="title"/>
          </p:nvPr>
        </p:nvSpPr>
        <p:spPr/>
        <p:txBody>
          <a:bodyPr/>
          <a:lstStyle/>
          <a:p>
            <a:r>
              <a:rPr lang="en-US" dirty="0"/>
              <a:t>So what happens to the relational database?</a:t>
            </a:r>
          </a:p>
        </p:txBody>
      </p:sp>
      <p:pic>
        <p:nvPicPr>
          <p:cNvPr id="1026" name="Picture 2" descr="Image result for database">
            <a:extLst>
              <a:ext uri="{FF2B5EF4-FFF2-40B4-BE49-F238E27FC236}">
                <a16:creationId xmlns:a16="http://schemas.microsoft.com/office/drawing/2014/main" id="{448F106B-5A7E-DD4E-8B4E-5DCF1E0E98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1110" y="1356409"/>
            <a:ext cx="2918910" cy="291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9444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Old-Guard Commercial Databases</a:t>
            </a:r>
            <a:endParaRPr lang="en-US" dirty="0"/>
          </a:p>
        </p:txBody>
      </p:sp>
      <p:grpSp>
        <p:nvGrpSpPr>
          <p:cNvPr id="32" name="Group 4">
            <a:extLst>
              <a:ext uri="{FF2B5EF4-FFF2-40B4-BE49-F238E27FC236}">
                <a16:creationId xmlns:a16="http://schemas.microsoft.com/office/drawing/2014/main" id="{8BC3446E-8892-4A20-8A30-19E84BCE25A0}"/>
              </a:ext>
            </a:extLst>
          </p:cNvPr>
          <p:cNvGrpSpPr>
            <a:grpSpLocks noChangeAspect="1"/>
          </p:cNvGrpSpPr>
          <p:nvPr/>
        </p:nvGrpSpPr>
        <p:grpSpPr bwMode="auto">
          <a:xfrm>
            <a:off x="2541025" y="1992934"/>
            <a:ext cx="685800" cy="578524"/>
            <a:chOff x="-542" y="1237"/>
            <a:chExt cx="390" cy="329"/>
          </a:xfrm>
        </p:grpSpPr>
        <p:sp>
          <p:nvSpPr>
            <p:cNvPr id="33" name="Rectangle 5">
              <a:extLst>
                <a:ext uri="{FF2B5EF4-FFF2-40B4-BE49-F238E27FC236}">
                  <a16:creationId xmlns:a16="http://schemas.microsoft.com/office/drawing/2014/main" id="{97B7EB46-D473-4105-9293-BCA94C2FEC74}"/>
                </a:ext>
              </a:extLst>
            </p:cNvPr>
            <p:cNvSpPr>
              <a:spLocks noChangeArrowheads="1"/>
            </p:cNvSpPr>
            <p:nvPr/>
          </p:nvSpPr>
          <p:spPr bwMode="auto">
            <a:xfrm>
              <a:off x="-542" y="1237"/>
              <a:ext cx="390" cy="286"/>
            </a:xfrm>
            <a:prstGeom prst="rect">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34" name="Rectangle 6">
              <a:extLst>
                <a:ext uri="{FF2B5EF4-FFF2-40B4-BE49-F238E27FC236}">
                  <a16:creationId xmlns:a16="http://schemas.microsoft.com/office/drawing/2014/main" id="{F0F5064A-78D6-4841-B080-DDB4C80E854E}"/>
                </a:ext>
              </a:extLst>
            </p:cNvPr>
            <p:cNvSpPr>
              <a:spLocks noChangeArrowheads="1"/>
            </p:cNvSpPr>
            <p:nvPr/>
          </p:nvSpPr>
          <p:spPr bwMode="auto">
            <a:xfrm>
              <a:off x="-240" y="1523"/>
              <a:ext cx="59" cy="43"/>
            </a:xfrm>
            <a:prstGeom prst="rect">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35" name="Rectangle 7">
              <a:extLst>
                <a:ext uri="{FF2B5EF4-FFF2-40B4-BE49-F238E27FC236}">
                  <a16:creationId xmlns:a16="http://schemas.microsoft.com/office/drawing/2014/main" id="{081F82FA-9C12-4705-BD34-B7975EE38D60}"/>
                </a:ext>
              </a:extLst>
            </p:cNvPr>
            <p:cNvSpPr>
              <a:spLocks noChangeArrowheads="1"/>
            </p:cNvSpPr>
            <p:nvPr/>
          </p:nvSpPr>
          <p:spPr bwMode="auto">
            <a:xfrm>
              <a:off x="-513" y="1523"/>
              <a:ext cx="59" cy="43"/>
            </a:xfrm>
            <a:prstGeom prst="rect">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36" name="Rectangle 8">
              <a:extLst>
                <a:ext uri="{FF2B5EF4-FFF2-40B4-BE49-F238E27FC236}">
                  <a16:creationId xmlns:a16="http://schemas.microsoft.com/office/drawing/2014/main" id="{9245E314-24DA-45CA-A503-C8907903B77F}"/>
                </a:ext>
              </a:extLst>
            </p:cNvPr>
            <p:cNvSpPr>
              <a:spLocks noChangeArrowheads="1"/>
            </p:cNvSpPr>
            <p:nvPr/>
          </p:nvSpPr>
          <p:spPr bwMode="auto">
            <a:xfrm>
              <a:off x="-236" y="1281"/>
              <a:ext cx="42" cy="201"/>
            </a:xfrm>
            <a:prstGeom prst="rect">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37" name="Freeform 9">
              <a:extLst>
                <a:ext uri="{FF2B5EF4-FFF2-40B4-BE49-F238E27FC236}">
                  <a16:creationId xmlns:a16="http://schemas.microsoft.com/office/drawing/2014/main" id="{999E357A-E86B-4AE0-8CBA-325D366D05F7}"/>
                </a:ext>
              </a:extLst>
            </p:cNvPr>
            <p:cNvSpPr>
              <a:spLocks/>
            </p:cNvSpPr>
            <p:nvPr/>
          </p:nvSpPr>
          <p:spPr bwMode="auto">
            <a:xfrm>
              <a:off x="-452" y="1344"/>
              <a:ext cx="98" cy="100"/>
            </a:xfrm>
            <a:custGeom>
              <a:avLst/>
              <a:gdLst>
                <a:gd name="T0" fmla="*/ 24 w 47"/>
                <a:gd name="T1" fmla="*/ 2 h 48"/>
                <a:gd name="T2" fmla="*/ 18 w 47"/>
                <a:gd name="T3" fmla="*/ 3 h 48"/>
                <a:gd name="T4" fmla="*/ 0 w 47"/>
                <a:gd name="T5" fmla="*/ 0 h 48"/>
                <a:gd name="T6" fmla="*/ 3 w 47"/>
                <a:gd name="T7" fmla="*/ 17 h 48"/>
                <a:gd name="T8" fmla="*/ 1 w 47"/>
                <a:gd name="T9" fmla="*/ 25 h 48"/>
                <a:gd name="T10" fmla="*/ 24 w 47"/>
                <a:gd name="T11" fmla="*/ 48 h 48"/>
                <a:gd name="T12" fmla="*/ 47 w 47"/>
                <a:gd name="T13" fmla="*/ 25 h 48"/>
                <a:gd name="T14" fmla="*/ 24 w 47"/>
                <a:gd name="T15" fmla="*/ 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8">
                  <a:moveTo>
                    <a:pt x="24" y="2"/>
                  </a:moveTo>
                  <a:cubicBezTo>
                    <a:pt x="22" y="2"/>
                    <a:pt x="20" y="2"/>
                    <a:pt x="18" y="3"/>
                  </a:cubicBezTo>
                  <a:cubicBezTo>
                    <a:pt x="0" y="0"/>
                    <a:pt x="0" y="0"/>
                    <a:pt x="0" y="0"/>
                  </a:cubicBezTo>
                  <a:cubicBezTo>
                    <a:pt x="3" y="17"/>
                    <a:pt x="3" y="17"/>
                    <a:pt x="3" y="17"/>
                  </a:cubicBezTo>
                  <a:cubicBezTo>
                    <a:pt x="2" y="20"/>
                    <a:pt x="1" y="22"/>
                    <a:pt x="1" y="25"/>
                  </a:cubicBezTo>
                  <a:cubicBezTo>
                    <a:pt x="1" y="38"/>
                    <a:pt x="12" y="48"/>
                    <a:pt x="24" y="48"/>
                  </a:cubicBezTo>
                  <a:cubicBezTo>
                    <a:pt x="37" y="48"/>
                    <a:pt x="47" y="38"/>
                    <a:pt x="47" y="25"/>
                  </a:cubicBezTo>
                  <a:cubicBezTo>
                    <a:pt x="47" y="12"/>
                    <a:pt x="37" y="2"/>
                    <a:pt x="24" y="2"/>
                  </a:cubicBezTo>
                  <a:close/>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38" name="Oval 10">
              <a:extLst>
                <a:ext uri="{FF2B5EF4-FFF2-40B4-BE49-F238E27FC236}">
                  <a16:creationId xmlns:a16="http://schemas.microsoft.com/office/drawing/2014/main" id="{38A4921D-F53D-4467-97B6-E443CB2BA9CF}"/>
                </a:ext>
              </a:extLst>
            </p:cNvPr>
            <p:cNvSpPr>
              <a:spLocks noChangeArrowheads="1"/>
            </p:cNvSpPr>
            <p:nvPr/>
          </p:nvSpPr>
          <p:spPr bwMode="auto">
            <a:xfrm>
              <a:off x="-417" y="1381"/>
              <a:ext cx="31" cy="29"/>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grpSp>
      <p:sp>
        <p:nvSpPr>
          <p:cNvPr id="39" name="Freeform 26">
            <a:extLst>
              <a:ext uri="{FF2B5EF4-FFF2-40B4-BE49-F238E27FC236}">
                <a16:creationId xmlns:a16="http://schemas.microsoft.com/office/drawing/2014/main" id="{620B1D89-D73D-4FAA-812C-7739F7218019}"/>
              </a:ext>
            </a:extLst>
          </p:cNvPr>
          <p:cNvSpPr>
            <a:spLocks noChangeAspect="1" noEditPoints="1"/>
          </p:cNvSpPr>
          <p:nvPr/>
        </p:nvSpPr>
        <p:spPr bwMode="auto">
          <a:xfrm>
            <a:off x="4310503" y="1939296"/>
            <a:ext cx="524899" cy="685800"/>
          </a:xfrm>
          <a:custGeom>
            <a:avLst/>
            <a:gdLst>
              <a:gd name="T0" fmla="*/ 747 w 816"/>
              <a:gd name="T1" fmla="*/ 285 h 1066"/>
              <a:gd name="T2" fmla="*/ 408 w 816"/>
              <a:gd name="T3" fmla="*/ 285 h 1066"/>
              <a:gd name="T4" fmla="*/ 69 w 816"/>
              <a:gd name="T5" fmla="*/ 285 h 1066"/>
              <a:gd name="T6" fmla="*/ 0 w 816"/>
              <a:gd name="T7" fmla="*/ 676 h 1066"/>
              <a:gd name="T8" fmla="*/ 408 w 816"/>
              <a:gd name="T9" fmla="*/ 1066 h 1066"/>
              <a:gd name="T10" fmla="*/ 816 w 816"/>
              <a:gd name="T11" fmla="*/ 676 h 1066"/>
              <a:gd name="T12" fmla="*/ 747 w 816"/>
              <a:gd name="T13" fmla="*/ 285 h 1066"/>
              <a:gd name="T14" fmla="*/ 491 w 816"/>
              <a:gd name="T15" fmla="*/ 828 h 1066"/>
              <a:gd name="T16" fmla="*/ 325 w 816"/>
              <a:gd name="T17" fmla="*/ 828 h 1066"/>
              <a:gd name="T18" fmla="*/ 357 w 816"/>
              <a:gd name="T19" fmla="*/ 673 h 1066"/>
              <a:gd name="T20" fmla="*/ 324 w 816"/>
              <a:gd name="T21" fmla="*/ 607 h 1066"/>
              <a:gd name="T22" fmla="*/ 408 w 816"/>
              <a:gd name="T23" fmla="*/ 523 h 1066"/>
              <a:gd name="T24" fmla="*/ 492 w 816"/>
              <a:gd name="T25" fmla="*/ 607 h 1066"/>
              <a:gd name="T26" fmla="*/ 459 w 816"/>
              <a:gd name="T27" fmla="*/ 673 h 1066"/>
              <a:gd name="T28" fmla="*/ 491 w 816"/>
              <a:gd name="T29" fmla="*/ 828 h 1066"/>
              <a:gd name="T30" fmla="*/ 242 w 816"/>
              <a:gd name="T31" fmla="*/ 297 h 1066"/>
              <a:gd name="T32" fmla="*/ 152 w 816"/>
              <a:gd name="T33" fmla="*/ 285 h 1066"/>
              <a:gd name="T34" fmla="*/ 152 w 816"/>
              <a:gd name="T35" fmla="*/ 230 h 1066"/>
              <a:gd name="T36" fmla="*/ 383 w 816"/>
              <a:gd name="T37" fmla="*/ 0 h 1066"/>
              <a:gd name="T38" fmla="*/ 433 w 816"/>
              <a:gd name="T39" fmla="*/ 0 h 1066"/>
              <a:gd name="T40" fmla="*/ 664 w 816"/>
              <a:gd name="T41" fmla="*/ 230 h 1066"/>
              <a:gd name="T42" fmla="*/ 664 w 816"/>
              <a:gd name="T43" fmla="*/ 285 h 1066"/>
              <a:gd name="T44" fmla="*/ 574 w 816"/>
              <a:gd name="T45" fmla="*/ 297 h 1066"/>
              <a:gd name="T46" fmla="*/ 564 w 816"/>
              <a:gd name="T47" fmla="*/ 297 h 1066"/>
              <a:gd name="T48" fmla="*/ 564 w 816"/>
              <a:gd name="T49" fmla="*/ 230 h 1066"/>
              <a:gd name="T50" fmla="*/ 433 w 816"/>
              <a:gd name="T51" fmla="*/ 100 h 1066"/>
              <a:gd name="T52" fmla="*/ 383 w 816"/>
              <a:gd name="T53" fmla="*/ 100 h 1066"/>
              <a:gd name="T54" fmla="*/ 252 w 816"/>
              <a:gd name="T55" fmla="*/ 230 h 1066"/>
              <a:gd name="T56" fmla="*/ 252 w 816"/>
              <a:gd name="T57" fmla="*/ 297 h 1066"/>
              <a:gd name="T58" fmla="*/ 242 w 816"/>
              <a:gd name="T59" fmla="*/ 29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6" h="1066">
                <a:moveTo>
                  <a:pt x="747" y="285"/>
                </a:moveTo>
                <a:cubicBezTo>
                  <a:pt x="555" y="376"/>
                  <a:pt x="408" y="285"/>
                  <a:pt x="408" y="285"/>
                </a:cubicBezTo>
                <a:cubicBezTo>
                  <a:pt x="408" y="285"/>
                  <a:pt x="261" y="376"/>
                  <a:pt x="69" y="285"/>
                </a:cubicBezTo>
                <a:cubicBezTo>
                  <a:pt x="69" y="285"/>
                  <a:pt x="0" y="438"/>
                  <a:pt x="0" y="676"/>
                </a:cubicBezTo>
                <a:cubicBezTo>
                  <a:pt x="0" y="1005"/>
                  <a:pt x="408" y="1066"/>
                  <a:pt x="408" y="1066"/>
                </a:cubicBezTo>
                <a:cubicBezTo>
                  <a:pt x="408" y="1066"/>
                  <a:pt x="816" y="1005"/>
                  <a:pt x="816" y="676"/>
                </a:cubicBezTo>
                <a:cubicBezTo>
                  <a:pt x="816" y="438"/>
                  <a:pt x="747" y="285"/>
                  <a:pt x="747" y="285"/>
                </a:cubicBezTo>
                <a:close/>
                <a:moveTo>
                  <a:pt x="491" y="828"/>
                </a:moveTo>
                <a:cubicBezTo>
                  <a:pt x="325" y="828"/>
                  <a:pt x="325" y="828"/>
                  <a:pt x="325" y="828"/>
                </a:cubicBezTo>
                <a:cubicBezTo>
                  <a:pt x="357" y="673"/>
                  <a:pt x="357" y="673"/>
                  <a:pt x="357" y="673"/>
                </a:cubicBezTo>
                <a:cubicBezTo>
                  <a:pt x="337" y="658"/>
                  <a:pt x="324" y="634"/>
                  <a:pt x="324" y="607"/>
                </a:cubicBezTo>
                <a:cubicBezTo>
                  <a:pt x="324" y="560"/>
                  <a:pt x="362" y="523"/>
                  <a:pt x="408" y="523"/>
                </a:cubicBezTo>
                <a:cubicBezTo>
                  <a:pt x="454" y="523"/>
                  <a:pt x="492" y="560"/>
                  <a:pt x="492" y="607"/>
                </a:cubicBezTo>
                <a:cubicBezTo>
                  <a:pt x="492" y="634"/>
                  <a:pt x="479" y="658"/>
                  <a:pt x="459" y="673"/>
                </a:cubicBezTo>
                <a:lnTo>
                  <a:pt x="491" y="828"/>
                </a:lnTo>
                <a:close/>
                <a:moveTo>
                  <a:pt x="242" y="297"/>
                </a:moveTo>
                <a:cubicBezTo>
                  <a:pt x="212" y="297"/>
                  <a:pt x="182" y="293"/>
                  <a:pt x="152" y="285"/>
                </a:cubicBezTo>
                <a:cubicBezTo>
                  <a:pt x="152" y="230"/>
                  <a:pt x="152" y="230"/>
                  <a:pt x="152" y="230"/>
                </a:cubicBezTo>
                <a:cubicBezTo>
                  <a:pt x="152" y="103"/>
                  <a:pt x="256" y="0"/>
                  <a:pt x="383" y="0"/>
                </a:cubicBezTo>
                <a:cubicBezTo>
                  <a:pt x="433" y="0"/>
                  <a:pt x="433" y="0"/>
                  <a:pt x="433" y="0"/>
                </a:cubicBezTo>
                <a:cubicBezTo>
                  <a:pt x="560" y="0"/>
                  <a:pt x="664" y="103"/>
                  <a:pt x="664" y="230"/>
                </a:cubicBezTo>
                <a:cubicBezTo>
                  <a:pt x="664" y="285"/>
                  <a:pt x="664" y="285"/>
                  <a:pt x="664" y="285"/>
                </a:cubicBezTo>
                <a:cubicBezTo>
                  <a:pt x="634" y="293"/>
                  <a:pt x="604" y="297"/>
                  <a:pt x="574" y="297"/>
                </a:cubicBezTo>
                <a:cubicBezTo>
                  <a:pt x="570" y="297"/>
                  <a:pt x="567" y="297"/>
                  <a:pt x="564" y="297"/>
                </a:cubicBezTo>
                <a:cubicBezTo>
                  <a:pt x="564" y="230"/>
                  <a:pt x="564" y="230"/>
                  <a:pt x="564" y="230"/>
                </a:cubicBezTo>
                <a:cubicBezTo>
                  <a:pt x="564" y="158"/>
                  <a:pt x="505" y="100"/>
                  <a:pt x="433" y="100"/>
                </a:cubicBezTo>
                <a:cubicBezTo>
                  <a:pt x="383" y="100"/>
                  <a:pt x="383" y="100"/>
                  <a:pt x="383" y="100"/>
                </a:cubicBezTo>
                <a:cubicBezTo>
                  <a:pt x="311" y="100"/>
                  <a:pt x="252" y="158"/>
                  <a:pt x="252" y="230"/>
                </a:cubicBezTo>
                <a:cubicBezTo>
                  <a:pt x="252" y="297"/>
                  <a:pt x="252" y="297"/>
                  <a:pt x="252" y="297"/>
                </a:cubicBezTo>
                <a:cubicBezTo>
                  <a:pt x="249" y="297"/>
                  <a:pt x="246" y="297"/>
                  <a:pt x="242" y="297"/>
                </a:cubicBezTo>
                <a:close/>
              </a:path>
            </a:pathLst>
          </a:cu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TextBox 90">
            <a:extLst>
              <a:ext uri="{FF2B5EF4-FFF2-40B4-BE49-F238E27FC236}">
                <a16:creationId xmlns:a16="http://schemas.microsoft.com/office/drawing/2014/main" id="{48D5EB9E-5837-4AE0-87EB-582F23BABEDF}"/>
              </a:ext>
            </a:extLst>
          </p:cNvPr>
          <p:cNvSpPr txBox="1"/>
          <p:nvPr/>
        </p:nvSpPr>
        <p:spPr>
          <a:xfrm>
            <a:off x="697254" y="2772596"/>
            <a:ext cx="992259" cy="498598"/>
          </a:xfrm>
          <a:prstGeom prst="rect">
            <a:avLst/>
          </a:prstGeom>
          <a:noFill/>
        </p:spPr>
        <p:txBody>
          <a:bodyPr wrap="none" lIns="0" tIns="0" rIns="0" bIns="0" rtlCol="0">
            <a:spAutoFit/>
          </a:bodyPr>
          <a:lstStyle/>
          <a:p>
            <a:pPr algn="ctr">
              <a:lnSpc>
                <a:spcPct val="90000"/>
              </a:lnSpc>
            </a:pPr>
            <a: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Very</a:t>
            </a:r>
            <a:b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expensive</a:t>
            </a:r>
          </a:p>
        </p:txBody>
      </p:sp>
      <p:sp>
        <p:nvSpPr>
          <p:cNvPr id="92" name="TextBox 91">
            <a:extLst>
              <a:ext uri="{FF2B5EF4-FFF2-40B4-BE49-F238E27FC236}">
                <a16:creationId xmlns:a16="http://schemas.microsoft.com/office/drawing/2014/main" id="{127671AB-2563-4D3D-ACBC-EFEDB637B551}"/>
              </a:ext>
            </a:extLst>
          </p:cNvPr>
          <p:cNvSpPr txBox="1"/>
          <p:nvPr/>
        </p:nvSpPr>
        <p:spPr>
          <a:xfrm>
            <a:off x="2322867" y="2772596"/>
            <a:ext cx="1123705" cy="249299"/>
          </a:xfrm>
          <a:prstGeom prst="rect">
            <a:avLst/>
          </a:prstGeom>
          <a:noFill/>
        </p:spPr>
        <p:txBody>
          <a:bodyPr wrap="none" lIns="0" tIns="0" rIns="0" bIns="0" rtlCol="0">
            <a:spAutoFit/>
          </a:bodyPr>
          <a:lstStyle/>
          <a:p>
            <a:pPr algn="ctr">
              <a:lnSpc>
                <a:spcPct val="90000"/>
              </a:lnSpc>
            </a:pPr>
            <a: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Proprietary</a:t>
            </a:r>
          </a:p>
        </p:txBody>
      </p:sp>
      <p:sp>
        <p:nvSpPr>
          <p:cNvPr id="93" name="TextBox 92">
            <a:extLst>
              <a:ext uri="{FF2B5EF4-FFF2-40B4-BE49-F238E27FC236}">
                <a16:creationId xmlns:a16="http://schemas.microsoft.com/office/drawing/2014/main" id="{703C10D3-16A5-4BBE-9CCB-E8859F3D50AE}"/>
              </a:ext>
            </a:extLst>
          </p:cNvPr>
          <p:cNvSpPr txBox="1"/>
          <p:nvPr/>
        </p:nvSpPr>
        <p:spPr>
          <a:xfrm>
            <a:off x="4182917" y="2772596"/>
            <a:ext cx="734175" cy="249299"/>
          </a:xfrm>
          <a:prstGeom prst="rect">
            <a:avLst/>
          </a:prstGeom>
          <a:noFill/>
        </p:spPr>
        <p:txBody>
          <a:bodyPr wrap="none" lIns="0" tIns="0" rIns="0" bIns="0" rtlCol="0">
            <a:spAutoFit/>
          </a:bodyPr>
          <a:lstStyle/>
          <a:p>
            <a:pPr algn="ctr">
              <a:lnSpc>
                <a:spcPct val="90000"/>
              </a:lnSpc>
            </a:pPr>
            <a: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Lock-in</a:t>
            </a:r>
          </a:p>
        </p:txBody>
      </p:sp>
      <p:sp>
        <p:nvSpPr>
          <p:cNvPr id="94" name="TextBox 93">
            <a:extLst>
              <a:ext uri="{FF2B5EF4-FFF2-40B4-BE49-F238E27FC236}">
                <a16:creationId xmlns:a16="http://schemas.microsoft.com/office/drawing/2014/main" id="{B48EBAB1-84FE-4754-97D4-0D93DA303693}"/>
              </a:ext>
            </a:extLst>
          </p:cNvPr>
          <p:cNvSpPr txBox="1"/>
          <p:nvPr/>
        </p:nvSpPr>
        <p:spPr>
          <a:xfrm>
            <a:off x="5828733" y="2772596"/>
            <a:ext cx="876842" cy="498598"/>
          </a:xfrm>
          <a:prstGeom prst="rect">
            <a:avLst/>
          </a:prstGeom>
          <a:noFill/>
        </p:spPr>
        <p:txBody>
          <a:bodyPr wrap="none" lIns="0" tIns="0" rIns="0" bIns="0" rtlCol="0">
            <a:spAutoFit/>
          </a:bodyPr>
          <a:lstStyle/>
          <a:p>
            <a:pPr algn="ctr">
              <a:lnSpc>
                <a:spcPct val="90000"/>
              </a:lnSpc>
            </a:pPr>
            <a: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Punitive</a:t>
            </a:r>
            <a:b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licensing</a:t>
            </a:r>
          </a:p>
        </p:txBody>
      </p:sp>
      <p:sp>
        <p:nvSpPr>
          <p:cNvPr id="95" name="TextBox 94">
            <a:extLst>
              <a:ext uri="{FF2B5EF4-FFF2-40B4-BE49-F238E27FC236}">
                <a16:creationId xmlns:a16="http://schemas.microsoft.com/office/drawing/2014/main" id="{D9F53DC8-1D66-4171-8D3C-C4604D839958}"/>
              </a:ext>
            </a:extLst>
          </p:cNvPr>
          <p:cNvSpPr txBox="1"/>
          <p:nvPr/>
        </p:nvSpPr>
        <p:spPr>
          <a:xfrm>
            <a:off x="7538715" y="2772596"/>
            <a:ext cx="835164" cy="498598"/>
          </a:xfrm>
          <a:prstGeom prst="rect">
            <a:avLst/>
          </a:prstGeom>
          <a:noFill/>
        </p:spPr>
        <p:txBody>
          <a:bodyPr wrap="none" lIns="0" tIns="0" rIns="0" bIns="0" rtlCol="0">
            <a:spAutoFit/>
          </a:bodyPr>
          <a:lstStyle/>
          <a:p>
            <a:pPr algn="ctr">
              <a:lnSpc>
                <a:spcPct val="90000"/>
              </a:lnSpc>
            </a:pPr>
            <a: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You’ve</a:t>
            </a:r>
            <a:b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got mail</a:t>
            </a:r>
          </a:p>
        </p:txBody>
      </p:sp>
      <p:grpSp>
        <p:nvGrpSpPr>
          <p:cNvPr id="97" name="Group 96">
            <a:extLst>
              <a:ext uri="{FF2B5EF4-FFF2-40B4-BE49-F238E27FC236}">
                <a16:creationId xmlns:a16="http://schemas.microsoft.com/office/drawing/2014/main" id="{07959282-83E9-4851-B3EB-E278B2A940CF}"/>
              </a:ext>
            </a:extLst>
          </p:cNvPr>
          <p:cNvGrpSpPr>
            <a:grpSpLocks noChangeAspect="1"/>
          </p:cNvGrpSpPr>
          <p:nvPr/>
        </p:nvGrpSpPr>
        <p:grpSpPr>
          <a:xfrm>
            <a:off x="1005496" y="1939296"/>
            <a:ext cx="365282" cy="685800"/>
            <a:chOff x="2501901" y="2875031"/>
            <a:chExt cx="184150" cy="345734"/>
          </a:xfrm>
        </p:grpSpPr>
        <p:sp>
          <p:nvSpPr>
            <p:cNvPr id="98" name="Freeform 10">
              <a:extLst>
                <a:ext uri="{FF2B5EF4-FFF2-40B4-BE49-F238E27FC236}">
                  <a16:creationId xmlns:a16="http://schemas.microsoft.com/office/drawing/2014/main" id="{55E96C93-0FF5-46A8-AA27-0E7BD80FF383}"/>
                </a:ext>
              </a:extLst>
            </p:cNvPr>
            <p:cNvSpPr>
              <a:spLocks/>
            </p:cNvSpPr>
            <p:nvPr/>
          </p:nvSpPr>
          <p:spPr bwMode="auto">
            <a:xfrm>
              <a:off x="2501901" y="2906713"/>
              <a:ext cx="184150" cy="279400"/>
            </a:xfrm>
            <a:custGeom>
              <a:avLst/>
              <a:gdLst>
                <a:gd name="T0" fmla="*/ 76 w 83"/>
                <a:gd name="T1" fmla="*/ 11 h 127"/>
                <a:gd name="T2" fmla="*/ 40 w 83"/>
                <a:gd name="T3" fmla="*/ 0 h 127"/>
                <a:gd name="T4" fmla="*/ 17 w 83"/>
                <a:gd name="T5" fmla="*/ 8 h 127"/>
                <a:gd name="T6" fmla="*/ 11 w 83"/>
                <a:gd name="T7" fmla="*/ 26 h 127"/>
                <a:gd name="T8" fmla="*/ 17 w 83"/>
                <a:gd name="T9" fmla="*/ 41 h 127"/>
                <a:gd name="T10" fmla="*/ 47 w 83"/>
                <a:gd name="T11" fmla="*/ 55 h 127"/>
                <a:gd name="T12" fmla="*/ 77 w 83"/>
                <a:gd name="T13" fmla="*/ 71 h 127"/>
                <a:gd name="T14" fmla="*/ 83 w 83"/>
                <a:gd name="T15" fmla="*/ 89 h 127"/>
                <a:gd name="T16" fmla="*/ 73 w 83"/>
                <a:gd name="T17" fmla="*/ 115 h 127"/>
                <a:gd name="T18" fmla="*/ 42 w 83"/>
                <a:gd name="T19" fmla="*/ 127 h 127"/>
                <a:gd name="T20" fmla="*/ 6 w 83"/>
                <a:gd name="T21" fmla="*/ 119 h 127"/>
                <a:gd name="T22" fmla="*/ 0 w 83"/>
                <a:gd name="T23" fmla="*/ 11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27">
                  <a:moveTo>
                    <a:pt x="76" y="11"/>
                  </a:moveTo>
                  <a:cubicBezTo>
                    <a:pt x="65" y="5"/>
                    <a:pt x="53" y="0"/>
                    <a:pt x="40" y="0"/>
                  </a:cubicBezTo>
                  <a:cubicBezTo>
                    <a:pt x="32" y="0"/>
                    <a:pt x="23" y="2"/>
                    <a:pt x="17" y="8"/>
                  </a:cubicBezTo>
                  <a:cubicBezTo>
                    <a:pt x="13" y="12"/>
                    <a:pt x="11" y="18"/>
                    <a:pt x="11" y="26"/>
                  </a:cubicBezTo>
                  <a:cubicBezTo>
                    <a:pt x="11" y="32"/>
                    <a:pt x="13" y="37"/>
                    <a:pt x="17" y="41"/>
                  </a:cubicBezTo>
                  <a:cubicBezTo>
                    <a:pt x="25" y="49"/>
                    <a:pt x="37" y="51"/>
                    <a:pt x="47" y="55"/>
                  </a:cubicBezTo>
                  <a:cubicBezTo>
                    <a:pt x="58" y="58"/>
                    <a:pt x="69" y="62"/>
                    <a:pt x="77" y="71"/>
                  </a:cubicBezTo>
                  <a:cubicBezTo>
                    <a:pt x="81" y="76"/>
                    <a:pt x="83" y="82"/>
                    <a:pt x="83" y="89"/>
                  </a:cubicBezTo>
                  <a:cubicBezTo>
                    <a:pt x="83" y="100"/>
                    <a:pt x="80" y="108"/>
                    <a:pt x="73" y="115"/>
                  </a:cubicBezTo>
                  <a:cubicBezTo>
                    <a:pt x="65" y="123"/>
                    <a:pt x="54" y="126"/>
                    <a:pt x="42" y="127"/>
                  </a:cubicBezTo>
                  <a:cubicBezTo>
                    <a:pt x="30" y="127"/>
                    <a:pt x="17" y="124"/>
                    <a:pt x="6" y="119"/>
                  </a:cubicBezTo>
                  <a:cubicBezTo>
                    <a:pt x="4" y="118"/>
                    <a:pt x="2" y="117"/>
                    <a:pt x="0" y="115"/>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99" name="Straight Connector 98">
              <a:extLst>
                <a:ext uri="{FF2B5EF4-FFF2-40B4-BE49-F238E27FC236}">
                  <a16:creationId xmlns:a16="http://schemas.microsoft.com/office/drawing/2014/main" id="{CB01322D-7359-43A7-8D20-EEA2A0EF450C}"/>
                </a:ext>
              </a:extLst>
            </p:cNvPr>
            <p:cNvCxnSpPr/>
            <p:nvPr/>
          </p:nvCxnSpPr>
          <p:spPr>
            <a:xfrm>
              <a:off x="2593976" y="2875031"/>
              <a:ext cx="0" cy="345734"/>
            </a:xfrm>
            <a:prstGeom prst="line">
              <a:avLst/>
            </a:prstGeom>
            <a:noFill/>
            <a:ln w="19050" cap="rnd">
              <a:solidFill>
                <a:schemeClr val="tx1"/>
              </a:solidFill>
              <a:prstDash val="solid"/>
              <a:round/>
              <a:headEnd/>
              <a:tailEnd/>
            </a:ln>
          </p:spPr>
        </p:cxnSp>
      </p:grpSp>
      <p:grpSp>
        <p:nvGrpSpPr>
          <p:cNvPr id="101" name="Graphic 99">
            <a:extLst>
              <a:ext uri="{FF2B5EF4-FFF2-40B4-BE49-F238E27FC236}">
                <a16:creationId xmlns:a16="http://schemas.microsoft.com/office/drawing/2014/main" id="{4DD2FB51-9CC4-4A90-A970-5BE4C7425F66}"/>
              </a:ext>
            </a:extLst>
          </p:cNvPr>
          <p:cNvGrpSpPr>
            <a:grpSpLocks noChangeAspect="1"/>
          </p:cNvGrpSpPr>
          <p:nvPr/>
        </p:nvGrpSpPr>
        <p:grpSpPr>
          <a:xfrm>
            <a:off x="5924907" y="1952656"/>
            <a:ext cx="685800" cy="659081"/>
            <a:chOff x="5757045" y="2058581"/>
            <a:chExt cx="685800" cy="659081"/>
          </a:xfrm>
        </p:grpSpPr>
        <p:sp>
          <p:nvSpPr>
            <p:cNvPr id="102" name="Freeform: Shape 101">
              <a:extLst>
                <a:ext uri="{FF2B5EF4-FFF2-40B4-BE49-F238E27FC236}">
                  <a16:creationId xmlns:a16="http://schemas.microsoft.com/office/drawing/2014/main" id="{4F111607-6678-4044-9A91-7DEEA05425A5}"/>
                </a:ext>
              </a:extLst>
            </p:cNvPr>
            <p:cNvSpPr/>
            <p:nvPr/>
          </p:nvSpPr>
          <p:spPr>
            <a:xfrm>
              <a:off x="6150612" y="2425726"/>
              <a:ext cx="222662" cy="222663"/>
            </a:xfrm>
            <a:custGeom>
              <a:avLst/>
              <a:gdLst>
                <a:gd name="connsiteX0" fmla="*/ 222762 w 222662"/>
                <a:gd name="connsiteY0" fmla="*/ 113510 h 222662"/>
                <a:gd name="connsiteX1" fmla="*/ 111728 w 222662"/>
                <a:gd name="connsiteY1" fmla="*/ 224841 h 222662"/>
                <a:gd name="connsiteX2" fmla="*/ 694 w 222662"/>
                <a:gd name="connsiteY2" fmla="*/ 113510 h 222662"/>
                <a:gd name="connsiteX3" fmla="*/ 111728 w 222662"/>
                <a:gd name="connsiteY3" fmla="*/ 694 h 222662"/>
                <a:gd name="connsiteX4" fmla="*/ 222762 w 222662"/>
                <a:gd name="connsiteY4" fmla="*/ 113510 h 222662"/>
                <a:gd name="connsiteX5" fmla="*/ 222762 w 222662"/>
                <a:gd name="connsiteY5" fmla="*/ 113510 h 22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662" h="222662">
                  <a:moveTo>
                    <a:pt x="222762" y="113510"/>
                  </a:moveTo>
                  <a:cubicBezTo>
                    <a:pt x="222762" y="174371"/>
                    <a:pt x="172589" y="224841"/>
                    <a:pt x="111728" y="224841"/>
                  </a:cubicBezTo>
                  <a:cubicBezTo>
                    <a:pt x="50867" y="224841"/>
                    <a:pt x="694" y="174371"/>
                    <a:pt x="694" y="113510"/>
                  </a:cubicBezTo>
                  <a:cubicBezTo>
                    <a:pt x="694" y="51164"/>
                    <a:pt x="50867" y="694"/>
                    <a:pt x="111728" y="694"/>
                  </a:cubicBezTo>
                  <a:cubicBezTo>
                    <a:pt x="172589" y="694"/>
                    <a:pt x="222762" y="51164"/>
                    <a:pt x="222762" y="113510"/>
                  </a:cubicBezTo>
                  <a:lnTo>
                    <a:pt x="222762" y="113510"/>
                  </a:lnTo>
                  <a:close/>
                </a:path>
              </a:pathLst>
            </a:custGeom>
            <a:noFill/>
            <a:ln w="19050" cap="flat">
              <a:solidFill>
                <a:schemeClr val="tx1"/>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4F80B90-7BCB-4F88-ACCF-7AA2F748B6EF}"/>
                </a:ext>
              </a:extLst>
            </p:cNvPr>
            <p:cNvSpPr/>
            <p:nvPr/>
          </p:nvSpPr>
          <p:spPr>
            <a:xfrm>
              <a:off x="6084407" y="2308457"/>
              <a:ext cx="356260" cy="406730"/>
            </a:xfrm>
            <a:custGeom>
              <a:avLst/>
              <a:gdLst>
                <a:gd name="connsiteX0" fmla="*/ 355766 w 356259"/>
                <a:gd name="connsiteY0" fmla="*/ 230778 h 406730"/>
                <a:gd name="connsiteX1" fmla="*/ 178230 w 356259"/>
                <a:gd name="connsiteY1" fmla="*/ 408908 h 406730"/>
                <a:gd name="connsiteX2" fmla="*/ 694 w 356259"/>
                <a:gd name="connsiteY2" fmla="*/ 230778 h 406730"/>
                <a:gd name="connsiteX3" fmla="*/ 93915 w 356259"/>
                <a:gd name="connsiteY3" fmla="*/ 73430 h 406730"/>
                <a:gd name="connsiteX4" fmla="*/ 93915 w 356259"/>
                <a:gd name="connsiteY4" fmla="*/ 24445 h 406730"/>
                <a:gd name="connsiteX5" fmla="*/ 117666 w 356259"/>
                <a:gd name="connsiteY5" fmla="*/ 694 h 406730"/>
                <a:gd name="connsiteX6" fmla="*/ 178230 w 356259"/>
                <a:gd name="connsiteY6" fmla="*/ 694 h 406730"/>
                <a:gd name="connsiteX7" fmla="*/ 238794 w 356259"/>
                <a:gd name="connsiteY7" fmla="*/ 694 h 406730"/>
                <a:gd name="connsiteX8" fmla="*/ 262545 w 356259"/>
                <a:gd name="connsiteY8" fmla="*/ 24445 h 406730"/>
                <a:gd name="connsiteX9" fmla="*/ 262545 w 356259"/>
                <a:gd name="connsiteY9" fmla="*/ 73430 h 406730"/>
                <a:gd name="connsiteX10" fmla="*/ 355766 w 356259"/>
                <a:gd name="connsiteY10" fmla="*/ 230778 h 406730"/>
                <a:gd name="connsiteX11" fmla="*/ 355766 w 356259"/>
                <a:gd name="connsiteY11" fmla="*/ 230778 h 4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259" h="406730">
                  <a:moveTo>
                    <a:pt x="355766" y="230778"/>
                  </a:moveTo>
                  <a:cubicBezTo>
                    <a:pt x="355766" y="327266"/>
                    <a:pt x="275905" y="408908"/>
                    <a:pt x="178230" y="408908"/>
                  </a:cubicBezTo>
                  <a:cubicBezTo>
                    <a:pt x="80555" y="408908"/>
                    <a:pt x="694" y="327266"/>
                    <a:pt x="694" y="230778"/>
                  </a:cubicBezTo>
                  <a:cubicBezTo>
                    <a:pt x="694" y="162495"/>
                    <a:pt x="38992" y="103119"/>
                    <a:pt x="93915" y="73430"/>
                  </a:cubicBezTo>
                  <a:lnTo>
                    <a:pt x="93915" y="24445"/>
                  </a:lnTo>
                  <a:cubicBezTo>
                    <a:pt x="93915" y="11085"/>
                    <a:pt x="104306" y="694"/>
                    <a:pt x="117666" y="694"/>
                  </a:cubicBezTo>
                  <a:lnTo>
                    <a:pt x="178230" y="694"/>
                  </a:lnTo>
                  <a:lnTo>
                    <a:pt x="238794" y="694"/>
                  </a:lnTo>
                  <a:cubicBezTo>
                    <a:pt x="250669" y="694"/>
                    <a:pt x="262545" y="11085"/>
                    <a:pt x="262545" y="24445"/>
                  </a:cubicBezTo>
                  <a:lnTo>
                    <a:pt x="262545" y="73430"/>
                  </a:lnTo>
                  <a:cubicBezTo>
                    <a:pt x="317171" y="103119"/>
                    <a:pt x="355766" y="162495"/>
                    <a:pt x="355766" y="230778"/>
                  </a:cubicBezTo>
                  <a:lnTo>
                    <a:pt x="355766" y="230778"/>
                  </a:lnTo>
                  <a:close/>
                </a:path>
              </a:pathLst>
            </a:custGeom>
            <a:noFill/>
            <a:ln w="19050" cap="flat">
              <a:solidFill>
                <a:schemeClr val="tx1"/>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A53B345-DEF2-4D1B-A7EA-8C629DCA29FF}"/>
                </a:ext>
              </a:extLst>
            </p:cNvPr>
            <p:cNvSpPr/>
            <p:nvPr/>
          </p:nvSpPr>
          <p:spPr>
            <a:xfrm>
              <a:off x="6196926" y="2201579"/>
              <a:ext cx="127660" cy="106878"/>
            </a:xfrm>
            <a:custGeom>
              <a:avLst/>
              <a:gdLst>
                <a:gd name="connsiteX0" fmla="*/ 17022 w 127659"/>
                <a:gd name="connsiteY0" fmla="*/ 107572 h 106878"/>
                <a:gd name="connsiteX1" fmla="*/ 694 w 127659"/>
                <a:gd name="connsiteY1" fmla="*/ 64524 h 106878"/>
                <a:gd name="connsiteX2" fmla="*/ 64227 w 127659"/>
                <a:gd name="connsiteY2" fmla="*/ 694 h 106878"/>
                <a:gd name="connsiteX3" fmla="*/ 127760 w 127659"/>
                <a:gd name="connsiteY3" fmla="*/ 64524 h 106878"/>
                <a:gd name="connsiteX4" fmla="*/ 111431 w 127659"/>
                <a:gd name="connsiteY4" fmla="*/ 107572 h 106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59" h="106878">
                  <a:moveTo>
                    <a:pt x="17022" y="107572"/>
                  </a:moveTo>
                  <a:cubicBezTo>
                    <a:pt x="6632" y="95697"/>
                    <a:pt x="694" y="80852"/>
                    <a:pt x="694" y="64524"/>
                  </a:cubicBezTo>
                  <a:cubicBezTo>
                    <a:pt x="694" y="28898"/>
                    <a:pt x="28898" y="694"/>
                    <a:pt x="64227" y="694"/>
                  </a:cubicBezTo>
                  <a:cubicBezTo>
                    <a:pt x="99853" y="694"/>
                    <a:pt x="127760" y="28898"/>
                    <a:pt x="127760" y="64524"/>
                  </a:cubicBezTo>
                  <a:cubicBezTo>
                    <a:pt x="127760" y="80852"/>
                    <a:pt x="121822" y="95697"/>
                    <a:pt x="111431" y="107572"/>
                  </a:cubicBezTo>
                </a:path>
              </a:pathLst>
            </a:custGeom>
            <a:noFill/>
            <a:ln w="19050" cap="flat">
              <a:solidFill>
                <a:schemeClr val="tx1"/>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6E089B2-5861-4AC1-B3CA-AE34391FD380}"/>
                </a:ext>
              </a:extLst>
            </p:cNvPr>
            <p:cNvSpPr/>
            <p:nvPr/>
          </p:nvSpPr>
          <p:spPr>
            <a:xfrm>
              <a:off x="5823919" y="2153190"/>
              <a:ext cx="222662" cy="222663"/>
            </a:xfrm>
            <a:custGeom>
              <a:avLst/>
              <a:gdLst>
                <a:gd name="connsiteX0" fmla="*/ 169445 w 222662"/>
                <a:gd name="connsiteY0" fmla="*/ 207915 h 222662"/>
                <a:gd name="connsiteX1" fmla="*/ 17144 w 222662"/>
                <a:gd name="connsiteY1" fmla="*/ 169320 h 222662"/>
                <a:gd name="connsiteX2" fmla="*/ 54254 w 222662"/>
                <a:gd name="connsiteY2" fmla="*/ 16425 h 222662"/>
                <a:gd name="connsiteX3" fmla="*/ 206555 w 222662"/>
                <a:gd name="connsiteY3" fmla="*/ 55020 h 222662"/>
                <a:gd name="connsiteX4" fmla="*/ 169445 w 222662"/>
                <a:gd name="connsiteY4" fmla="*/ 207915 h 222662"/>
                <a:gd name="connsiteX5" fmla="*/ 169445 w 222662"/>
                <a:gd name="connsiteY5" fmla="*/ 207915 h 22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662" h="222662">
                  <a:moveTo>
                    <a:pt x="169445" y="207915"/>
                  </a:moveTo>
                  <a:cubicBezTo>
                    <a:pt x="116303" y="239088"/>
                    <a:pt x="48316" y="222759"/>
                    <a:pt x="17144" y="169320"/>
                  </a:cubicBezTo>
                  <a:cubicBezTo>
                    <a:pt x="-15513" y="117365"/>
                    <a:pt x="2300" y="47598"/>
                    <a:pt x="54254" y="16425"/>
                  </a:cubicBezTo>
                  <a:cubicBezTo>
                    <a:pt x="107396" y="-14748"/>
                    <a:pt x="175382" y="1581"/>
                    <a:pt x="206555" y="55020"/>
                  </a:cubicBezTo>
                  <a:cubicBezTo>
                    <a:pt x="239212" y="106975"/>
                    <a:pt x="221399" y="176742"/>
                    <a:pt x="169445" y="207915"/>
                  </a:cubicBezTo>
                  <a:lnTo>
                    <a:pt x="169445" y="207915"/>
                  </a:lnTo>
                  <a:close/>
                </a:path>
              </a:pathLst>
            </a:custGeom>
            <a:noFill/>
            <a:ln w="19050" cap="flat">
              <a:solidFill>
                <a:schemeClr val="tx1"/>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71B0BB49-7796-4A80-ACC8-655B935A17E8}"/>
                </a:ext>
              </a:extLst>
            </p:cNvPr>
            <p:cNvSpPr/>
            <p:nvPr/>
          </p:nvSpPr>
          <p:spPr>
            <a:xfrm>
              <a:off x="5757832" y="2082825"/>
              <a:ext cx="406730" cy="359229"/>
            </a:xfrm>
            <a:custGeom>
              <a:avLst/>
              <a:gdLst>
                <a:gd name="connsiteX0" fmla="*/ 269674 w 406729"/>
                <a:gd name="connsiteY0" fmla="*/ 334688 h 359228"/>
                <a:gd name="connsiteX1" fmla="*/ 25636 w 406729"/>
                <a:gd name="connsiteY1" fmla="*/ 273827 h 359228"/>
                <a:gd name="connsiteX2" fmla="*/ 86200 w 406729"/>
                <a:gd name="connsiteY2" fmla="*/ 28898 h 359228"/>
                <a:gd name="connsiteX3" fmla="*/ 269674 w 406729"/>
                <a:gd name="connsiteY3" fmla="*/ 28898 h 359228"/>
                <a:gd name="connsiteX4" fmla="*/ 310941 w 406729"/>
                <a:gd name="connsiteY4" fmla="*/ 3663 h 359228"/>
                <a:gd name="connsiteX5" fmla="*/ 342113 w 406729"/>
                <a:gd name="connsiteY5" fmla="*/ 12569 h 359228"/>
                <a:gd name="connsiteX6" fmla="*/ 374770 w 406729"/>
                <a:gd name="connsiteY6" fmla="*/ 64524 h 359228"/>
                <a:gd name="connsiteX7" fmla="*/ 405943 w 406729"/>
                <a:gd name="connsiteY7" fmla="*/ 116478 h 359228"/>
                <a:gd name="connsiteX8" fmla="*/ 397037 w 406729"/>
                <a:gd name="connsiteY8" fmla="*/ 149136 h 359228"/>
                <a:gd name="connsiteX9" fmla="*/ 355770 w 406729"/>
                <a:gd name="connsiteY9" fmla="*/ 172886 h 359228"/>
                <a:gd name="connsiteX10" fmla="*/ 269674 w 406729"/>
                <a:gd name="connsiteY10" fmla="*/ 334688 h 359228"/>
                <a:gd name="connsiteX11" fmla="*/ 269674 w 406729"/>
                <a:gd name="connsiteY11" fmla="*/ 334688 h 35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729" h="359228">
                  <a:moveTo>
                    <a:pt x="269674" y="334688"/>
                  </a:moveTo>
                  <a:cubicBezTo>
                    <a:pt x="185359" y="385158"/>
                    <a:pt x="76106" y="358438"/>
                    <a:pt x="25636" y="273827"/>
                  </a:cubicBezTo>
                  <a:cubicBezTo>
                    <a:pt x="-24537" y="190699"/>
                    <a:pt x="3666" y="79368"/>
                    <a:pt x="86200" y="28898"/>
                  </a:cubicBezTo>
                  <a:cubicBezTo>
                    <a:pt x="143795" y="-5244"/>
                    <a:pt x="214750" y="-2275"/>
                    <a:pt x="269674" y="28898"/>
                  </a:cubicBezTo>
                  <a:lnTo>
                    <a:pt x="310941" y="3663"/>
                  </a:lnTo>
                  <a:cubicBezTo>
                    <a:pt x="321331" y="-2275"/>
                    <a:pt x="336176" y="694"/>
                    <a:pt x="342113" y="12569"/>
                  </a:cubicBezTo>
                  <a:lnTo>
                    <a:pt x="374770" y="64524"/>
                  </a:lnTo>
                  <a:lnTo>
                    <a:pt x="405943" y="116478"/>
                  </a:lnTo>
                  <a:cubicBezTo>
                    <a:pt x="411881" y="126869"/>
                    <a:pt x="408912" y="141713"/>
                    <a:pt x="397037" y="149136"/>
                  </a:cubicBezTo>
                  <a:lnTo>
                    <a:pt x="355770" y="172886"/>
                  </a:lnTo>
                  <a:cubicBezTo>
                    <a:pt x="358442" y="236716"/>
                    <a:pt x="327269" y="300546"/>
                    <a:pt x="269674" y="334688"/>
                  </a:cubicBezTo>
                  <a:lnTo>
                    <a:pt x="269674" y="334688"/>
                  </a:lnTo>
                  <a:close/>
                </a:path>
              </a:pathLst>
            </a:custGeom>
            <a:noFill/>
            <a:ln w="19050" cap="flat">
              <a:solidFill>
                <a:schemeClr val="tx1"/>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10A992C4-D2EC-498E-8804-7C65EC3FBEBA}"/>
                </a:ext>
              </a:extLst>
            </p:cNvPr>
            <p:cNvSpPr/>
            <p:nvPr/>
          </p:nvSpPr>
          <p:spPr>
            <a:xfrm>
              <a:off x="6106673" y="2059240"/>
              <a:ext cx="124691" cy="127660"/>
            </a:xfrm>
            <a:custGeom>
              <a:avLst/>
              <a:gdLst>
                <a:gd name="connsiteX0" fmla="*/ 694 w 124690"/>
                <a:gd name="connsiteY0" fmla="*/ 46546 h 127659"/>
                <a:gd name="connsiteX1" fmla="*/ 28898 w 124690"/>
                <a:gd name="connsiteY1" fmla="*/ 9435 h 127659"/>
                <a:gd name="connsiteX2" fmla="*/ 116181 w 124690"/>
                <a:gd name="connsiteY2" fmla="*/ 31702 h 127659"/>
                <a:gd name="connsiteX3" fmla="*/ 93915 w 124690"/>
                <a:gd name="connsiteY3" fmla="*/ 119282 h 127659"/>
                <a:gd name="connsiteX4" fmla="*/ 48195 w 124690"/>
                <a:gd name="connsiteY4" fmla="*/ 126704 h 12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90" h="127659">
                  <a:moveTo>
                    <a:pt x="694" y="46546"/>
                  </a:moveTo>
                  <a:cubicBezTo>
                    <a:pt x="5147" y="31702"/>
                    <a:pt x="14054" y="18342"/>
                    <a:pt x="28898" y="9435"/>
                  </a:cubicBezTo>
                  <a:cubicBezTo>
                    <a:pt x="58586" y="-8378"/>
                    <a:pt x="98368" y="2013"/>
                    <a:pt x="116181" y="31702"/>
                  </a:cubicBezTo>
                  <a:cubicBezTo>
                    <a:pt x="133994" y="61390"/>
                    <a:pt x="123603" y="101469"/>
                    <a:pt x="93915" y="119282"/>
                  </a:cubicBezTo>
                  <a:cubicBezTo>
                    <a:pt x="80555" y="128189"/>
                    <a:pt x="64227" y="129673"/>
                    <a:pt x="48195" y="126704"/>
                  </a:cubicBezTo>
                </a:path>
              </a:pathLst>
            </a:custGeom>
            <a:noFill/>
            <a:ln w="19050" cap="flat">
              <a:solidFill>
                <a:schemeClr val="tx1"/>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39A8B73-7D24-4AAA-8D29-601F613D6532}"/>
                </a:ext>
              </a:extLst>
            </p:cNvPr>
            <p:cNvSpPr/>
            <p:nvPr/>
          </p:nvSpPr>
          <p:spPr>
            <a:xfrm>
              <a:off x="6192472" y="2074216"/>
              <a:ext cx="163286" cy="160317"/>
            </a:xfrm>
            <a:custGeom>
              <a:avLst/>
              <a:gdLst>
                <a:gd name="connsiteX0" fmla="*/ 694 w 163285"/>
                <a:gd name="connsiteY0" fmla="*/ 81446 h 160317"/>
                <a:gd name="connsiteX1" fmla="*/ 82040 w 163285"/>
                <a:gd name="connsiteY1" fmla="*/ 694 h 160317"/>
                <a:gd name="connsiteX2" fmla="*/ 163386 w 163285"/>
                <a:gd name="connsiteY2" fmla="*/ 81446 h 160317"/>
                <a:gd name="connsiteX3" fmla="*/ 82040 w 163285"/>
                <a:gd name="connsiteY3" fmla="*/ 162198 h 160317"/>
                <a:gd name="connsiteX4" fmla="*/ 694 w 163285"/>
                <a:gd name="connsiteY4" fmla="*/ 81446 h 160317"/>
                <a:gd name="connsiteX5" fmla="*/ 694 w 163285"/>
                <a:gd name="connsiteY5" fmla="*/ 81446 h 16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285" h="160317">
                  <a:moveTo>
                    <a:pt x="694" y="81446"/>
                  </a:moveTo>
                  <a:cubicBezTo>
                    <a:pt x="694" y="36617"/>
                    <a:pt x="36914" y="694"/>
                    <a:pt x="82040" y="694"/>
                  </a:cubicBezTo>
                  <a:cubicBezTo>
                    <a:pt x="127166" y="694"/>
                    <a:pt x="163386" y="36617"/>
                    <a:pt x="163386" y="81446"/>
                  </a:cubicBezTo>
                  <a:cubicBezTo>
                    <a:pt x="163386" y="126276"/>
                    <a:pt x="127166" y="162198"/>
                    <a:pt x="82040" y="162198"/>
                  </a:cubicBezTo>
                  <a:cubicBezTo>
                    <a:pt x="36914" y="162198"/>
                    <a:pt x="694" y="126276"/>
                    <a:pt x="694" y="81446"/>
                  </a:cubicBezTo>
                  <a:lnTo>
                    <a:pt x="694" y="81446"/>
                  </a:lnTo>
                  <a:close/>
                </a:path>
              </a:pathLst>
            </a:custGeom>
            <a:noFill/>
            <a:ln w="19050" cap="flat">
              <a:solidFill>
                <a:schemeClr val="tx1"/>
              </a:solidFill>
              <a:prstDash val="solid"/>
              <a:miter/>
            </a:ln>
          </p:spPr>
          <p:txBody>
            <a:bodyPr rtlCol="0" anchor="ctr"/>
            <a:lstStyle/>
            <a:p>
              <a:endParaRPr lang="en-US"/>
            </a:p>
          </p:txBody>
        </p:sp>
      </p:grpSp>
      <p:grpSp>
        <p:nvGrpSpPr>
          <p:cNvPr id="109" name="Group 108">
            <a:extLst>
              <a:ext uri="{FF2B5EF4-FFF2-40B4-BE49-F238E27FC236}">
                <a16:creationId xmlns:a16="http://schemas.microsoft.com/office/drawing/2014/main" id="{BC0A558B-DC7C-4F51-BA42-21865E4B559A}"/>
              </a:ext>
            </a:extLst>
          </p:cNvPr>
          <p:cNvGrpSpPr>
            <a:grpSpLocks noChangeAspect="1"/>
          </p:cNvGrpSpPr>
          <p:nvPr/>
        </p:nvGrpSpPr>
        <p:grpSpPr>
          <a:xfrm>
            <a:off x="7538805" y="1959429"/>
            <a:ext cx="838797" cy="612029"/>
            <a:chOff x="7363138" y="3451746"/>
            <a:chExt cx="859108" cy="626848"/>
          </a:xfrm>
        </p:grpSpPr>
        <p:grpSp>
          <p:nvGrpSpPr>
            <p:cNvPr id="40" name="Graphic 292">
              <a:extLst>
                <a:ext uri="{FF2B5EF4-FFF2-40B4-BE49-F238E27FC236}">
                  <a16:creationId xmlns:a16="http://schemas.microsoft.com/office/drawing/2014/main" id="{2080325F-8C3E-4A1E-83D5-256FF4A9B3C3}"/>
                </a:ext>
              </a:extLst>
            </p:cNvPr>
            <p:cNvGrpSpPr/>
            <p:nvPr/>
          </p:nvGrpSpPr>
          <p:grpSpPr>
            <a:xfrm>
              <a:off x="7363138" y="3669018"/>
              <a:ext cx="619126" cy="409576"/>
              <a:chOff x="6805300" y="2807467"/>
              <a:chExt cx="566425" cy="374712"/>
            </a:xfrm>
          </p:grpSpPr>
          <p:sp>
            <p:nvSpPr>
              <p:cNvPr id="41" name="Freeform: Shape 40">
                <a:extLst>
                  <a:ext uri="{FF2B5EF4-FFF2-40B4-BE49-F238E27FC236}">
                    <a16:creationId xmlns:a16="http://schemas.microsoft.com/office/drawing/2014/main" id="{D14CBE4C-0B84-4A05-87E0-CBF5EA4FE591}"/>
                  </a:ext>
                </a:extLst>
              </p:cNvPr>
              <p:cNvSpPr/>
              <p:nvPr/>
            </p:nvSpPr>
            <p:spPr>
              <a:xfrm>
                <a:off x="6787905" y="2790072"/>
                <a:ext cx="592568" cy="400855"/>
              </a:xfrm>
              <a:custGeom>
                <a:avLst/>
                <a:gdLst>
                  <a:gd name="connsiteX0" fmla="*/ 21752 w 592567"/>
                  <a:gd name="connsiteY0" fmla="*/ 21752 h 400854"/>
                  <a:gd name="connsiteX1" fmla="*/ 575106 w 592567"/>
                  <a:gd name="connsiteY1" fmla="*/ 21752 h 400854"/>
                  <a:gd name="connsiteX2" fmla="*/ 575106 w 592567"/>
                  <a:gd name="connsiteY2" fmla="*/ 387750 h 400854"/>
                  <a:gd name="connsiteX3" fmla="*/ 21752 w 592567"/>
                  <a:gd name="connsiteY3" fmla="*/ 387750 h 400854"/>
                </a:gdLst>
                <a:ahLst/>
                <a:cxnLst>
                  <a:cxn ang="0">
                    <a:pos x="connsiteX0" y="connsiteY0"/>
                  </a:cxn>
                  <a:cxn ang="0">
                    <a:pos x="connsiteX1" y="connsiteY1"/>
                  </a:cxn>
                  <a:cxn ang="0">
                    <a:pos x="connsiteX2" y="connsiteY2"/>
                  </a:cxn>
                  <a:cxn ang="0">
                    <a:pos x="connsiteX3" y="connsiteY3"/>
                  </a:cxn>
                </a:cxnLst>
                <a:rect l="l" t="t" r="r" b="b"/>
                <a:pathLst>
                  <a:path w="592567" h="400854">
                    <a:moveTo>
                      <a:pt x="21752" y="21752"/>
                    </a:moveTo>
                    <a:lnTo>
                      <a:pt x="575106" y="21752"/>
                    </a:lnTo>
                    <a:lnTo>
                      <a:pt x="575106" y="387750"/>
                    </a:lnTo>
                    <a:lnTo>
                      <a:pt x="21752" y="387750"/>
                    </a:lnTo>
                    <a:close/>
                  </a:path>
                </a:pathLst>
              </a:custGeom>
              <a:grpFill/>
              <a:ln w="19050" cap="rnd">
                <a:solidFill>
                  <a:schemeClr val="tx1"/>
                </a:solidFill>
                <a:prstDash val="solid"/>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42" name="Freeform: Shape 41">
                <a:extLst>
                  <a:ext uri="{FF2B5EF4-FFF2-40B4-BE49-F238E27FC236}">
                    <a16:creationId xmlns:a16="http://schemas.microsoft.com/office/drawing/2014/main" id="{A994B102-78EC-4E1D-8139-9E94EC4B997D}"/>
                  </a:ext>
                </a:extLst>
              </p:cNvPr>
              <p:cNvSpPr/>
              <p:nvPr/>
            </p:nvSpPr>
            <p:spPr>
              <a:xfrm>
                <a:off x="6787905" y="2790072"/>
                <a:ext cx="592568" cy="235284"/>
              </a:xfrm>
              <a:custGeom>
                <a:avLst/>
                <a:gdLst>
                  <a:gd name="connsiteX0" fmla="*/ 575106 w 592567"/>
                  <a:gd name="connsiteY0" fmla="*/ 21752 h 235284"/>
                  <a:gd name="connsiteX1" fmla="*/ 367707 w 592567"/>
                  <a:gd name="connsiteY1" fmla="*/ 194294 h 235284"/>
                  <a:gd name="connsiteX2" fmla="*/ 230022 w 592567"/>
                  <a:gd name="connsiteY2" fmla="*/ 194294 h 235284"/>
                  <a:gd name="connsiteX3" fmla="*/ 21752 w 592567"/>
                  <a:gd name="connsiteY3" fmla="*/ 21752 h 235284"/>
                </a:gdLst>
                <a:ahLst/>
                <a:cxnLst>
                  <a:cxn ang="0">
                    <a:pos x="connsiteX0" y="connsiteY0"/>
                  </a:cxn>
                  <a:cxn ang="0">
                    <a:pos x="connsiteX1" y="connsiteY1"/>
                  </a:cxn>
                  <a:cxn ang="0">
                    <a:pos x="connsiteX2" y="connsiteY2"/>
                  </a:cxn>
                  <a:cxn ang="0">
                    <a:pos x="connsiteX3" y="connsiteY3"/>
                  </a:cxn>
                </a:cxnLst>
                <a:rect l="l" t="t" r="r" b="b"/>
                <a:pathLst>
                  <a:path w="592567" h="235284">
                    <a:moveTo>
                      <a:pt x="575106" y="21752"/>
                    </a:moveTo>
                    <a:lnTo>
                      <a:pt x="367707" y="194294"/>
                    </a:lnTo>
                    <a:cubicBezTo>
                      <a:pt x="327622" y="227408"/>
                      <a:pt x="270108" y="227408"/>
                      <a:pt x="230022" y="194294"/>
                    </a:cubicBezTo>
                    <a:lnTo>
                      <a:pt x="21752" y="21752"/>
                    </a:lnTo>
                  </a:path>
                </a:pathLst>
              </a:custGeom>
              <a:grpFill/>
              <a:ln w="19050" cap="rnd">
                <a:solidFill>
                  <a:schemeClr val="tx1"/>
                </a:solidFill>
                <a:prstDash val="solid"/>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43" name="Freeform: Shape 42">
                <a:extLst>
                  <a:ext uri="{FF2B5EF4-FFF2-40B4-BE49-F238E27FC236}">
                    <a16:creationId xmlns:a16="http://schemas.microsoft.com/office/drawing/2014/main" id="{544E825A-28B3-4817-971C-A4394B371C06}"/>
                  </a:ext>
                </a:extLst>
              </p:cNvPr>
              <p:cNvSpPr/>
              <p:nvPr/>
            </p:nvSpPr>
            <p:spPr>
              <a:xfrm>
                <a:off x="7140831" y="2956514"/>
                <a:ext cx="235284" cy="235284"/>
              </a:xfrm>
              <a:custGeom>
                <a:avLst/>
                <a:gdLst>
                  <a:gd name="connsiteX0" fmla="*/ 222179 w 235284"/>
                  <a:gd name="connsiteY0" fmla="*/ 221308 h 235284"/>
                  <a:gd name="connsiteX1" fmla="*/ 21752 w 235284"/>
                  <a:gd name="connsiteY1" fmla="*/ 21752 h 235284"/>
                </a:gdLst>
                <a:ahLst/>
                <a:cxnLst>
                  <a:cxn ang="0">
                    <a:pos x="connsiteX0" y="connsiteY0"/>
                  </a:cxn>
                  <a:cxn ang="0">
                    <a:pos x="connsiteX1" y="connsiteY1"/>
                  </a:cxn>
                </a:cxnLst>
                <a:rect l="l" t="t" r="r" b="b"/>
                <a:pathLst>
                  <a:path w="235284" h="235284">
                    <a:moveTo>
                      <a:pt x="222179" y="221308"/>
                    </a:moveTo>
                    <a:lnTo>
                      <a:pt x="21752" y="21752"/>
                    </a:lnTo>
                  </a:path>
                </a:pathLst>
              </a:custGeom>
              <a:grpFill/>
              <a:ln w="19050" cap="rnd">
                <a:solidFill>
                  <a:schemeClr val="tx1"/>
                </a:solidFill>
                <a:prstDash val="solid"/>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44" name="Freeform: Shape 43">
                <a:extLst>
                  <a:ext uri="{FF2B5EF4-FFF2-40B4-BE49-F238E27FC236}">
                    <a16:creationId xmlns:a16="http://schemas.microsoft.com/office/drawing/2014/main" id="{0A44A3A1-1268-4824-B28E-13E8EAB0C05C}"/>
                  </a:ext>
                </a:extLst>
              </p:cNvPr>
              <p:cNvSpPr/>
              <p:nvPr/>
            </p:nvSpPr>
            <p:spPr>
              <a:xfrm>
                <a:off x="6787905" y="2956514"/>
                <a:ext cx="235284" cy="235284"/>
              </a:xfrm>
              <a:custGeom>
                <a:avLst/>
                <a:gdLst>
                  <a:gd name="connsiteX0" fmla="*/ 21752 w 235284"/>
                  <a:gd name="connsiteY0" fmla="*/ 221308 h 235284"/>
                  <a:gd name="connsiteX1" fmla="*/ 221308 w 235284"/>
                  <a:gd name="connsiteY1" fmla="*/ 21752 h 235284"/>
                </a:gdLst>
                <a:ahLst/>
                <a:cxnLst>
                  <a:cxn ang="0">
                    <a:pos x="connsiteX0" y="connsiteY0"/>
                  </a:cxn>
                  <a:cxn ang="0">
                    <a:pos x="connsiteX1" y="connsiteY1"/>
                  </a:cxn>
                </a:cxnLst>
                <a:rect l="l" t="t" r="r" b="b"/>
                <a:pathLst>
                  <a:path w="235284" h="235284">
                    <a:moveTo>
                      <a:pt x="21752" y="221308"/>
                    </a:moveTo>
                    <a:lnTo>
                      <a:pt x="221308" y="21752"/>
                    </a:lnTo>
                  </a:path>
                </a:pathLst>
              </a:custGeom>
              <a:grpFill/>
              <a:ln w="19050" cap="rnd">
                <a:solidFill>
                  <a:schemeClr val="tx1"/>
                </a:solidFill>
                <a:prstDash val="solid"/>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grpSp>
        <p:grpSp>
          <p:nvGrpSpPr>
            <p:cNvPr id="73" name="Group 72">
              <a:extLst>
                <a:ext uri="{FF2B5EF4-FFF2-40B4-BE49-F238E27FC236}">
                  <a16:creationId xmlns:a16="http://schemas.microsoft.com/office/drawing/2014/main" id="{B42832E3-7520-41EB-B9E3-C1F358E64F0A}"/>
                </a:ext>
              </a:extLst>
            </p:cNvPr>
            <p:cNvGrpSpPr/>
            <p:nvPr/>
          </p:nvGrpSpPr>
          <p:grpSpPr>
            <a:xfrm>
              <a:off x="7744972" y="3451746"/>
              <a:ext cx="477274" cy="625640"/>
              <a:chOff x="2297537" y="135077"/>
              <a:chExt cx="581302" cy="762007"/>
            </a:xfrm>
          </p:grpSpPr>
          <p:sp>
            <p:nvSpPr>
              <p:cNvPr id="74" name="Freeform 44">
                <a:extLst>
                  <a:ext uri="{FF2B5EF4-FFF2-40B4-BE49-F238E27FC236}">
                    <a16:creationId xmlns:a16="http://schemas.microsoft.com/office/drawing/2014/main" id="{006E189D-9258-4969-AA0A-28BFD2BBF311}"/>
                  </a:ext>
                </a:extLst>
              </p:cNvPr>
              <p:cNvSpPr>
                <a:spLocks/>
              </p:cNvSpPr>
              <p:nvPr/>
            </p:nvSpPr>
            <p:spPr bwMode="auto">
              <a:xfrm>
                <a:off x="2297537" y="135077"/>
                <a:ext cx="581302" cy="762007"/>
              </a:xfrm>
              <a:custGeom>
                <a:avLst/>
                <a:gdLst>
                  <a:gd name="T0" fmla="*/ 218 w 225"/>
                  <a:gd name="T1" fmla="*/ 263 h 295"/>
                  <a:gd name="T2" fmla="*/ 178 w 225"/>
                  <a:gd name="T3" fmla="*/ 191 h 295"/>
                  <a:gd name="T4" fmla="*/ 201 w 225"/>
                  <a:gd name="T5" fmla="*/ 66 h 295"/>
                  <a:gd name="T6" fmla="*/ 65 w 225"/>
                  <a:gd name="T7" fmla="*/ 27 h 295"/>
                  <a:gd name="T8" fmla="*/ 26 w 225"/>
                  <a:gd name="T9" fmla="*/ 163 h 295"/>
                  <a:gd name="T10" fmla="*/ 143 w 225"/>
                  <a:gd name="T11" fmla="*/ 210 h 295"/>
                  <a:gd name="T12" fmla="*/ 184 w 225"/>
                  <a:gd name="T13" fmla="*/ 283 h 295"/>
                  <a:gd name="T14" fmla="*/ 210 w 225"/>
                  <a:gd name="T15" fmla="*/ 290 h 295"/>
                  <a:gd name="T16" fmla="*/ 218 w 225"/>
                  <a:gd name="T17" fmla="*/ 26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95">
                    <a:moveTo>
                      <a:pt x="218" y="263"/>
                    </a:moveTo>
                    <a:cubicBezTo>
                      <a:pt x="178" y="191"/>
                      <a:pt x="178" y="191"/>
                      <a:pt x="178" y="191"/>
                    </a:cubicBezTo>
                    <a:cubicBezTo>
                      <a:pt x="214" y="161"/>
                      <a:pt x="225" y="108"/>
                      <a:pt x="201" y="66"/>
                    </a:cubicBezTo>
                    <a:cubicBezTo>
                      <a:pt x="174" y="17"/>
                      <a:pt x="113" y="0"/>
                      <a:pt x="65" y="27"/>
                    </a:cubicBezTo>
                    <a:cubicBezTo>
                      <a:pt x="17" y="54"/>
                      <a:pt x="0" y="114"/>
                      <a:pt x="26" y="163"/>
                    </a:cubicBezTo>
                    <a:cubicBezTo>
                      <a:pt x="50" y="205"/>
                      <a:pt x="99" y="223"/>
                      <a:pt x="143" y="210"/>
                    </a:cubicBezTo>
                    <a:cubicBezTo>
                      <a:pt x="184" y="283"/>
                      <a:pt x="184" y="283"/>
                      <a:pt x="184" y="283"/>
                    </a:cubicBezTo>
                    <a:cubicBezTo>
                      <a:pt x="189" y="292"/>
                      <a:pt x="201" y="295"/>
                      <a:pt x="210" y="290"/>
                    </a:cubicBezTo>
                    <a:cubicBezTo>
                      <a:pt x="220" y="285"/>
                      <a:pt x="223" y="273"/>
                      <a:pt x="218" y="263"/>
                    </a:cubicBezTo>
                    <a:close/>
                  </a:path>
                </a:pathLst>
              </a:custGeom>
              <a:solidFill>
                <a:schemeClr val="bg1"/>
              </a:solidFill>
              <a:ln w="19050" cap="rnd">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22FF821C-8A39-4332-A765-AF79361642EF}"/>
                  </a:ext>
                </a:extLst>
              </p:cNvPr>
              <p:cNvSpPr>
                <a:spLocks/>
              </p:cNvSpPr>
              <p:nvPr/>
            </p:nvSpPr>
            <p:spPr bwMode="auto">
              <a:xfrm>
                <a:off x="2400951" y="238492"/>
                <a:ext cx="382094" cy="382091"/>
              </a:xfrm>
              <a:custGeom>
                <a:avLst/>
                <a:gdLst>
                  <a:gd name="T0" fmla="*/ 105 w 148"/>
                  <a:gd name="T1" fmla="*/ 131 h 148"/>
                  <a:gd name="T2" fmla="*/ 17 w 148"/>
                  <a:gd name="T3" fmla="*/ 106 h 148"/>
                  <a:gd name="T4" fmla="*/ 42 w 148"/>
                  <a:gd name="T5" fmla="*/ 17 h 148"/>
                  <a:gd name="T6" fmla="*/ 130 w 148"/>
                  <a:gd name="T7" fmla="*/ 43 h 148"/>
                  <a:gd name="T8" fmla="*/ 105 w 148"/>
                  <a:gd name="T9" fmla="*/ 131 h 148"/>
                </a:gdLst>
                <a:ahLst/>
                <a:cxnLst>
                  <a:cxn ang="0">
                    <a:pos x="T0" y="T1"/>
                  </a:cxn>
                  <a:cxn ang="0">
                    <a:pos x="T2" y="T3"/>
                  </a:cxn>
                  <a:cxn ang="0">
                    <a:pos x="T4" y="T5"/>
                  </a:cxn>
                  <a:cxn ang="0">
                    <a:pos x="T6" y="T7"/>
                  </a:cxn>
                  <a:cxn ang="0">
                    <a:pos x="T8" y="T9"/>
                  </a:cxn>
                </a:cxnLst>
                <a:rect l="0" t="0" r="r" b="b"/>
                <a:pathLst>
                  <a:path w="148" h="148">
                    <a:moveTo>
                      <a:pt x="105" y="131"/>
                    </a:moveTo>
                    <a:cubicBezTo>
                      <a:pt x="74" y="148"/>
                      <a:pt x="34" y="137"/>
                      <a:pt x="17" y="106"/>
                    </a:cubicBezTo>
                    <a:cubicBezTo>
                      <a:pt x="0" y="74"/>
                      <a:pt x="11" y="35"/>
                      <a:pt x="42" y="17"/>
                    </a:cubicBezTo>
                    <a:cubicBezTo>
                      <a:pt x="74" y="0"/>
                      <a:pt x="113" y="11"/>
                      <a:pt x="130" y="43"/>
                    </a:cubicBezTo>
                    <a:cubicBezTo>
                      <a:pt x="148" y="74"/>
                      <a:pt x="137" y="113"/>
                      <a:pt x="105" y="131"/>
                    </a:cubicBezTo>
                    <a:close/>
                  </a:path>
                </a:pathLst>
              </a:custGeom>
              <a:noFill/>
              <a:ln w="19050" cap="rnd">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cxnSp>
        <p:nvCxnSpPr>
          <p:cNvPr id="114" name="Straight Connector 113">
            <a:extLst>
              <a:ext uri="{FF2B5EF4-FFF2-40B4-BE49-F238E27FC236}">
                <a16:creationId xmlns:a16="http://schemas.microsoft.com/office/drawing/2014/main" id="{3ABC77DA-CDCF-4D94-9C63-DBAFF806ECE3}"/>
              </a:ext>
            </a:extLst>
          </p:cNvPr>
          <p:cNvCxnSpPr/>
          <p:nvPr/>
        </p:nvCxnSpPr>
        <p:spPr>
          <a:xfrm flipH="1">
            <a:off x="342900" y="1481138"/>
            <a:ext cx="8458200" cy="0"/>
          </a:xfrm>
          <a:prstGeom prst="line">
            <a:avLst/>
          </a:prstGeom>
          <a:noFill/>
          <a:ln w="12700" cap="rnd" cmpd="sng" algn="ctr">
            <a:solidFill>
              <a:schemeClr val="accent6">
                <a:lumMod val="20000"/>
                <a:lumOff val="80000"/>
              </a:schemeClr>
            </a:solidFill>
            <a:prstDash val="solid"/>
          </a:ln>
          <a:effectLst/>
        </p:spPr>
      </p:cxnSp>
      <p:cxnSp>
        <p:nvCxnSpPr>
          <p:cNvPr id="116" name="Straight Connector 115">
            <a:extLst>
              <a:ext uri="{FF2B5EF4-FFF2-40B4-BE49-F238E27FC236}">
                <a16:creationId xmlns:a16="http://schemas.microsoft.com/office/drawing/2014/main" id="{8D595E39-3BAE-4B90-B985-E68C8F7D8A50}"/>
              </a:ext>
            </a:extLst>
          </p:cNvPr>
          <p:cNvCxnSpPr/>
          <p:nvPr/>
        </p:nvCxnSpPr>
        <p:spPr>
          <a:xfrm flipH="1">
            <a:off x="342900" y="3662362"/>
            <a:ext cx="8458200" cy="0"/>
          </a:xfrm>
          <a:prstGeom prst="line">
            <a:avLst/>
          </a:prstGeom>
          <a:noFill/>
          <a:ln w="12700" cap="rnd" cmpd="sng" algn="ctr">
            <a:solidFill>
              <a:schemeClr val="accent6">
                <a:lumMod val="20000"/>
                <a:lumOff val="80000"/>
              </a:schemeClr>
            </a:solidFill>
            <a:prstDash val="solid"/>
          </a:ln>
          <a:effectLst/>
        </p:spPr>
      </p:cxnSp>
    </p:spTree>
    <p:extLst>
      <p:ext uri="{BB962C8B-B14F-4D97-AF65-F5344CB8AC3E}">
        <p14:creationId xmlns:p14="http://schemas.microsoft.com/office/powerpoint/2010/main" val="2913750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0-#ppt_w/2"/>
                                          </p:val>
                                        </p:tav>
                                        <p:tav tm="100000">
                                          <p:val>
                                            <p:strVal val="#ppt_x"/>
                                          </p:val>
                                        </p:tav>
                                      </p:tavLst>
                                    </p:anim>
                                    <p:anim calcmode="lin" valueType="num">
                                      <p:cBhvr additive="base">
                                        <p:cTn id="8" dur="500" fill="hold"/>
                                        <p:tgtEl>
                                          <p:spTgt spid="1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16"/>
                                        </p:tgtEl>
                                        <p:attrNameLst>
                                          <p:attrName>style.visibility</p:attrName>
                                        </p:attrNameLst>
                                      </p:cBhvr>
                                      <p:to>
                                        <p:strVal val="visible"/>
                                      </p:to>
                                    </p:set>
                                    <p:anim calcmode="lin" valueType="num">
                                      <p:cBhvr additive="base">
                                        <p:cTn id="11" dur="500" fill="hold"/>
                                        <p:tgtEl>
                                          <p:spTgt spid="116"/>
                                        </p:tgtEl>
                                        <p:attrNameLst>
                                          <p:attrName>ppt_x</p:attrName>
                                        </p:attrNameLst>
                                      </p:cBhvr>
                                      <p:tavLst>
                                        <p:tav tm="0">
                                          <p:val>
                                            <p:strVal val="1+#ppt_w/2"/>
                                          </p:val>
                                        </p:tav>
                                        <p:tav tm="100000">
                                          <p:val>
                                            <p:strVal val="#ppt_x"/>
                                          </p:val>
                                        </p:tav>
                                      </p:tavLst>
                                    </p:anim>
                                    <p:anim calcmode="lin" valueType="num">
                                      <p:cBhvr additive="base">
                                        <p:cTn id="12" dur="500" fill="hold"/>
                                        <p:tgtEl>
                                          <p:spTgt spid="11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0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par>
                                <p:cTn id="16" presetID="35" presetClass="path" presetSubtype="0" decel="100000" fill="hold" grpId="1" nodeType="withEffect">
                                  <p:stCondLst>
                                    <p:cond delay="200"/>
                                  </p:stCondLst>
                                  <p:childTnLst>
                                    <p:animMotion origin="layout" path="M -1.94444E-6 -4.32099E-6 L -1.94444E-6 0.01513 " pathEditMode="relative" rAng="0" ptsTypes="AA">
                                      <p:cBhvr>
                                        <p:cTn id="17" dur="500" spd="-100000" fill="hold"/>
                                        <p:tgtEl>
                                          <p:spTgt spid="91"/>
                                        </p:tgtEl>
                                        <p:attrNameLst>
                                          <p:attrName>ppt_x</p:attrName>
                                          <p:attrName>ppt_y</p:attrName>
                                        </p:attrNameLst>
                                      </p:cBhvr>
                                      <p:rCtr x="0" y="741"/>
                                    </p:animMotion>
                                  </p:childTnLst>
                                </p:cTn>
                              </p:par>
                              <p:par>
                                <p:cTn id="18" presetID="10" presetClass="entr" presetSubtype="0" fill="hold" grpId="0" nodeType="withEffect">
                                  <p:stCondLst>
                                    <p:cond delay="40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500"/>
                                        <p:tgtEl>
                                          <p:spTgt spid="92"/>
                                        </p:tgtEl>
                                      </p:cBhvr>
                                    </p:animEffect>
                                  </p:childTnLst>
                                </p:cTn>
                              </p:par>
                              <p:par>
                                <p:cTn id="21" presetID="35" presetClass="path" presetSubtype="0" decel="100000" fill="hold" grpId="1" nodeType="withEffect">
                                  <p:stCondLst>
                                    <p:cond delay="400"/>
                                  </p:stCondLst>
                                  <p:childTnLst>
                                    <p:animMotion origin="layout" path="M -1.38889E-6 -1.60494E-6 L -1.38889E-6 0.01513 " pathEditMode="relative" rAng="0" ptsTypes="AA">
                                      <p:cBhvr>
                                        <p:cTn id="22" dur="500" spd="-100000" fill="hold"/>
                                        <p:tgtEl>
                                          <p:spTgt spid="92"/>
                                        </p:tgtEl>
                                        <p:attrNameLst>
                                          <p:attrName>ppt_x</p:attrName>
                                          <p:attrName>ppt_y</p:attrName>
                                        </p:attrNameLst>
                                      </p:cBhvr>
                                      <p:rCtr x="0" y="741"/>
                                    </p:animMotion>
                                  </p:childTnLst>
                                </p:cTn>
                              </p:par>
                              <p:par>
                                <p:cTn id="23" presetID="10" presetClass="entr" presetSubtype="0" fill="hold" grpId="0" nodeType="withEffect">
                                  <p:stCondLst>
                                    <p:cond delay="600"/>
                                  </p:stCondLst>
                                  <p:childTnLst>
                                    <p:set>
                                      <p:cBhvr>
                                        <p:cTn id="24" dur="1" fill="hold">
                                          <p:stCondLst>
                                            <p:cond delay="0"/>
                                          </p:stCondLst>
                                        </p:cTn>
                                        <p:tgtEl>
                                          <p:spTgt spid="93"/>
                                        </p:tgtEl>
                                        <p:attrNameLst>
                                          <p:attrName>style.visibility</p:attrName>
                                        </p:attrNameLst>
                                      </p:cBhvr>
                                      <p:to>
                                        <p:strVal val="visible"/>
                                      </p:to>
                                    </p:set>
                                    <p:animEffect transition="in" filter="fade">
                                      <p:cBhvr>
                                        <p:cTn id="25" dur="500"/>
                                        <p:tgtEl>
                                          <p:spTgt spid="93"/>
                                        </p:tgtEl>
                                      </p:cBhvr>
                                    </p:animEffect>
                                  </p:childTnLst>
                                </p:cTn>
                              </p:par>
                              <p:par>
                                <p:cTn id="26" presetID="35" presetClass="path" presetSubtype="0" decel="100000" fill="hold" grpId="1" nodeType="withEffect">
                                  <p:stCondLst>
                                    <p:cond delay="600"/>
                                  </p:stCondLst>
                                  <p:childTnLst>
                                    <p:animMotion origin="layout" path="M 5.55556E-7 -1.60494E-6 L 5.55556E-7 0.01513 " pathEditMode="relative" rAng="0" ptsTypes="AA">
                                      <p:cBhvr>
                                        <p:cTn id="27" dur="500" spd="-100000" fill="hold"/>
                                        <p:tgtEl>
                                          <p:spTgt spid="93"/>
                                        </p:tgtEl>
                                        <p:attrNameLst>
                                          <p:attrName>ppt_x</p:attrName>
                                          <p:attrName>ppt_y</p:attrName>
                                        </p:attrNameLst>
                                      </p:cBhvr>
                                      <p:rCtr x="0" y="741"/>
                                    </p:animMotion>
                                  </p:childTnLst>
                                </p:cTn>
                              </p:par>
                              <p:par>
                                <p:cTn id="28" presetID="10" presetClass="entr" presetSubtype="0" fill="hold" grpId="0" nodeType="withEffect">
                                  <p:stCondLst>
                                    <p:cond delay="800"/>
                                  </p:stCondLst>
                                  <p:childTnLst>
                                    <p:set>
                                      <p:cBhvr>
                                        <p:cTn id="29" dur="1" fill="hold">
                                          <p:stCondLst>
                                            <p:cond delay="0"/>
                                          </p:stCondLst>
                                        </p:cTn>
                                        <p:tgtEl>
                                          <p:spTgt spid="94"/>
                                        </p:tgtEl>
                                        <p:attrNameLst>
                                          <p:attrName>style.visibility</p:attrName>
                                        </p:attrNameLst>
                                      </p:cBhvr>
                                      <p:to>
                                        <p:strVal val="visible"/>
                                      </p:to>
                                    </p:set>
                                    <p:animEffect transition="in" filter="fade">
                                      <p:cBhvr>
                                        <p:cTn id="30" dur="500"/>
                                        <p:tgtEl>
                                          <p:spTgt spid="94"/>
                                        </p:tgtEl>
                                      </p:cBhvr>
                                    </p:animEffect>
                                  </p:childTnLst>
                                </p:cTn>
                              </p:par>
                              <p:par>
                                <p:cTn id="31" presetID="35" presetClass="path" presetSubtype="0" decel="100000" fill="hold" grpId="1" nodeType="withEffect">
                                  <p:stCondLst>
                                    <p:cond delay="800"/>
                                  </p:stCondLst>
                                  <p:childTnLst>
                                    <p:animMotion origin="layout" path="M 3.33333E-6 -4.32099E-6 L 3.33333E-6 0.01513 " pathEditMode="relative" rAng="0" ptsTypes="AA">
                                      <p:cBhvr>
                                        <p:cTn id="32" dur="500" spd="-100000" fill="hold"/>
                                        <p:tgtEl>
                                          <p:spTgt spid="94"/>
                                        </p:tgtEl>
                                        <p:attrNameLst>
                                          <p:attrName>ppt_x</p:attrName>
                                          <p:attrName>ppt_y</p:attrName>
                                        </p:attrNameLst>
                                      </p:cBhvr>
                                      <p:rCtr x="0" y="741"/>
                                    </p:animMotion>
                                  </p:childTnLst>
                                </p:cTn>
                              </p:par>
                              <p:par>
                                <p:cTn id="33" presetID="10" presetClass="entr" presetSubtype="0" fill="hold" grpId="0" nodeType="withEffect">
                                  <p:stCondLst>
                                    <p:cond delay="100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500"/>
                                        <p:tgtEl>
                                          <p:spTgt spid="95"/>
                                        </p:tgtEl>
                                      </p:cBhvr>
                                    </p:animEffect>
                                  </p:childTnLst>
                                </p:cTn>
                              </p:par>
                              <p:par>
                                <p:cTn id="36" presetID="35" presetClass="path" presetSubtype="0" decel="100000" fill="hold" grpId="1" nodeType="withEffect">
                                  <p:stCondLst>
                                    <p:cond delay="1000"/>
                                  </p:stCondLst>
                                  <p:childTnLst>
                                    <p:animMotion origin="layout" path="M 1.11111E-6 -4.32099E-6 L 1.11111E-6 0.01513 " pathEditMode="relative" rAng="0" ptsTypes="AA">
                                      <p:cBhvr>
                                        <p:cTn id="37" dur="500" spd="-100000" fill="hold"/>
                                        <p:tgtEl>
                                          <p:spTgt spid="95"/>
                                        </p:tgtEl>
                                        <p:attrNameLst>
                                          <p:attrName>ppt_x</p:attrName>
                                          <p:attrName>ppt_y</p:attrName>
                                        </p:attrNameLst>
                                      </p:cBhvr>
                                      <p:rCtr x="0" y="741"/>
                                    </p:animMotion>
                                  </p:childTnLst>
                                </p:cTn>
                              </p:par>
                              <p:par>
                                <p:cTn id="38" presetID="23" presetClass="entr" presetSubtype="16" fill="hold" nodeType="withEffect">
                                  <p:stCondLst>
                                    <p:cond delay="20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childTnLst>
                                </p:cTn>
                              </p:par>
                              <p:par>
                                <p:cTn id="42" presetID="6" presetClass="emph" presetSubtype="0" decel="100000" autoRev="1" fill="hold" nodeType="withEffect">
                                  <p:stCondLst>
                                    <p:cond delay="700"/>
                                  </p:stCondLst>
                                  <p:childTnLst>
                                    <p:animScale>
                                      <p:cBhvr>
                                        <p:cTn id="43" dur="100" fill="hold"/>
                                        <p:tgtEl>
                                          <p:spTgt spid="97"/>
                                        </p:tgtEl>
                                      </p:cBhvr>
                                      <p:by x="110000" y="110000"/>
                                    </p:animScale>
                                  </p:childTnLst>
                                </p:cTn>
                              </p:par>
                              <p:par>
                                <p:cTn id="44" presetID="23" presetClass="entr" presetSubtype="16" fill="hold" nodeType="withEffect">
                                  <p:stCondLst>
                                    <p:cond delay="400"/>
                                  </p:stCondLst>
                                  <p:childTnLst>
                                    <p:set>
                                      <p:cBhvr>
                                        <p:cTn id="45" dur="1" fill="hold">
                                          <p:stCondLst>
                                            <p:cond delay="0"/>
                                          </p:stCondLst>
                                        </p:cTn>
                                        <p:tgtEl>
                                          <p:spTgt spid="32"/>
                                        </p:tgtEl>
                                        <p:attrNameLst>
                                          <p:attrName>style.visibility</p:attrName>
                                        </p:attrNameLst>
                                      </p:cBhvr>
                                      <p:to>
                                        <p:strVal val="visible"/>
                                      </p:to>
                                    </p:set>
                                    <p:anim calcmode="lin" valueType="num">
                                      <p:cBhvr>
                                        <p:cTn id="46" dur="500" fill="hold"/>
                                        <p:tgtEl>
                                          <p:spTgt spid="32"/>
                                        </p:tgtEl>
                                        <p:attrNameLst>
                                          <p:attrName>ppt_w</p:attrName>
                                        </p:attrNameLst>
                                      </p:cBhvr>
                                      <p:tavLst>
                                        <p:tav tm="0">
                                          <p:val>
                                            <p:fltVal val="0"/>
                                          </p:val>
                                        </p:tav>
                                        <p:tav tm="100000">
                                          <p:val>
                                            <p:strVal val="#ppt_w"/>
                                          </p:val>
                                        </p:tav>
                                      </p:tavLst>
                                    </p:anim>
                                    <p:anim calcmode="lin" valueType="num">
                                      <p:cBhvr>
                                        <p:cTn id="47" dur="500" fill="hold"/>
                                        <p:tgtEl>
                                          <p:spTgt spid="32"/>
                                        </p:tgtEl>
                                        <p:attrNameLst>
                                          <p:attrName>ppt_h</p:attrName>
                                        </p:attrNameLst>
                                      </p:cBhvr>
                                      <p:tavLst>
                                        <p:tav tm="0">
                                          <p:val>
                                            <p:fltVal val="0"/>
                                          </p:val>
                                        </p:tav>
                                        <p:tav tm="100000">
                                          <p:val>
                                            <p:strVal val="#ppt_h"/>
                                          </p:val>
                                        </p:tav>
                                      </p:tavLst>
                                    </p:anim>
                                  </p:childTnLst>
                                </p:cTn>
                              </p:par>
                              <p:par>
                                <p:cTn id="48" presetID="6" presetClass="emph" presetSubtype="0" decel="100000" autoRev="1" fill="hold" nodeType="withEffect">
                                  <p:stCondLst>
                                    <p:cond delay="900"/>
                                  </p:stCondLst>
                                  <p:childTnLst>
                                    <p:animScale>
                                      <p:cBhvr>
                                        <p:cTn id="49" dur="100" fill="hold"/>
                                        <p:tgtEl>
                                          <p:spTgt spid="32"/>
                                        </p:tgtEl>
                                      </p:cBhvr>
                                      <p:by x="110000" y="110000"/>
                                    </p:animScale>
                                  </p:childTnLst>
                                </p:cTn>
                              </p:par>
                              <p:par>
                                <p:cTn id="50" presetID="23" presetClass="entr" presetSubtype="16" fill="hold" grpId="0" nodeType="withEffect">
                                  <p:stCondLst>
                                    <p:cond delay="60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childTnLst>
                                </p:cTn>
                              </p:par>
                              <p:par>
                                <p:cTn id="54" presetID="6" presetClass="emph" presetSubtype="0" decel="100000" autoRev="1" fill="hold" grpId="1" nodeType="withEffect">
                                  <p:stCondLst>
                                    <p:cond delay="1100"/>
                                  </p:stCondLst>
                                  <p:childTnLst>
                                    <p:animScale>
                                      <p:cBhvr>
                                        <p:cTn id="55" dur="100" fill="hold"/>
                                        <p:tgtEl>
                                          <p:spTgt spid="39"/>
                                        </p:tgtEl>
                                      </p:cBhvr>
                                      <p:by x="110000" y="110000"/>
                                    </p:animScale>
                                  </p:childTnLst>
                                </p:cTn>
                              </p:par>
                              <p:par>
                                <p:cTn id="56" presetID="23" presetClass="entr" presetSubtype="16" fill="hold" nodeType="withEffect">
                                  <p:stCondLst>
                                    <p:cond delay="800"/>
                                  </p:stCondLst>
                                  <p:childTnLst>
                                    <p:set>
                                      <p:cBhvr>
                                        <p:cTn id="57" dur="1" fill="hold">
                                          <p:stCondLst>
                                            <p:cond delay="0"/>
                                          </p:stCondLst>
                                        </p:cTn>
                                        <p:tgtEl>
                                          <p:spTgt spid="101"/>
                                        </p:tgtEl>
                                        <p:attrNameLst>
                                          <p:attrName>style.visibility</p:attrName>
                                        </p:attrNameLst>
                                      </p:cBhvr>
                                      <p:to>
                                        <p:strVal val="visible"/>
                                      </p:to>
                                    </p:set>
                                    <p:anim calcmode="lin" valueType="num">
                                      <p:cBhvr>
                                        <p:cTn id="58" dur="500" fill="hold"/>
                                        <p:tgtEl>
                                          <p:spTgt spid="101"/>
                                        </p:tgtEl>
                                        <p:attrNameLst>
                                          <p:attrName>ppt_w</p:attrName>
                                        </p:attrNameLst>
                                      </p:cBhvr>
                                      <p:tavLst>
                                        <p:tav tm="0">
                                          <p:val>
                                            <p:fltVal val="0"/>
                                          </p:val>
                                        </p:tav>
                                        <p:tav tm="100000">
                                          <p:val>
                                            <p:strVal val="#ppt_w"/>
                                          </p:val>
                                        </p:tav>
                                      </p:tavLst>
                                    </p:anim>
                                    <p:anim calcmode="lin" valueType="num">
                                      <p:cBhvr>
                                        <p:cTn id="59" dur="500" fill="hold"/>
                                        <p:tgtEl>
                                          <p:spTgt spid="101"/>
                                        </p:tgtEl>
                                        <p:attrNameLst>
                                          <p:attrName>ppt_h</p:attrName>
                                        </p:attrNameLst>
                                      </p:cBhvr>
                                      <p:tavLst>
                                        <p:tav tm="0">
                                          <p:val>
                                            <p:fltVal val="0"/>
                                          </p:val>
                                        </p:tav>
                                        <p:tav tm="100000">
                                          <p:val>
                                            <p:strVal val="#ppt_h"/>
                                          </p:val>
                                        </p:tav>
                                      </p:tavLst>
                                    </p:anim>
                                  </p:childTnLst>
                                </p:cTn>
                              </p:par>
                              <p:par>
                                <p:cTn id="60" presetID="6" presetClass="emph" presetSubtype="0" decel="100000" autoRev="1" fill="hold" nodeType="withEffect">
                                  <p:stCondLst>
                                    <p:cond delay="1300"/>
                                  </p:stCondLst>
                                  <p:childTnLst>
                                    <p:animScale>
                                      <p:cBhvr>
                                        <p:cTn id="61" dur="100" fill="hold"/>
                                        <p:tgtEl>
                                          <p:spTgt spid="101"/>
                                        </p:tgtEl>
                                      </p:cBhvr>
                                      <p:by x="110000" y="110000"/>
                                    </p:animScale>
                                  </p:childTnLst>
                                </p:cTn>
                              </p:par>
                              <p:par>
                                <p:cTn id="62" presetID="23" presetClass="entr" presetSubtype="16" fill="hold" nodeType="withEffect">
                                  <p:stCondLst>
                                    <p:cond delay="1000"/>
                                  </p:stCondLst>
                                  <p:childTnLst>
                                    <p:set>
                                      <p:cBhvr>
                                        <p:cTn id="63" dur="1" fill="hold">
                                          <p:stCondLst>
                                            <p:cond delay="0"/>
                                          </p:stCondLst>
                                        </p:cTn>
                                        <p:tgtEl>
                                          <p:spTgt spid="109"/>
                                        </p:tgtEl>
                                        <p:attrNameLst>
                                          <p:attrName>style.visibility</p:attrName>
                                        </p:attrNameLst>
                                      </p:cBhvr>
                                      <p:to>
                                        <p:strVal val="visible"/>
                                      </p:to>
                                    </p:set>
                                    <p:anim calcmode="lin" valueType="num">
                                      <p:cBhvr>
                                        <p:cTn id="64" dur="500" fill="hold"/>
                                        <p:tgtEl>
                                          <p:spTgt spid="109"/>
                                        </p:tgtEl>
                                        <p:attrNameLst>
                                          <p:attrName>ppt_w</p:attrName>
                                        </p:attrNameLst>
                                      </p:cBhvr>
                                      <p:tavLst>
                                        <p:tav tm="0">
                                          <p:val>
                                            <p:fltVal val="0"/>
                                          </p:val>
                                        </p:tav>
                                        <p:tav tm="100000">
                                          <p:val>
                                            <p:strVal val="#ppt_w"/>
                                          </p:val>
                                        </p:tav>
                                      </p:tavLst>
                                    </p:anim>
                                    <p:anim calcmode="lin" valueType="num">
                                      <p:cBhvr>
                                        <p:cTn id="65" dur="500" fill="hold"/>
                                        <p:tgtEl>
                                          <p:spTgt spid="109"/>
                                        </p:tgtEl>
                                        <p:attrNameLst>
                                          <p:attrName>ppt_h</p:attrName>
                                        </p:attrNameLst>
                                      </p:cBhvr>
                                      <p:tavLst>
                                        <p:tav tm="0">
                                          <p:val>
                                            <p:fltVal val="0"/>
                                          </p:val>
                                        </p:tav>
                                        <p:tav tm="100000">
                                          <p:val>
                                            <p:strVal val="#ppt_h"/>
                                          </p:val>
                                        </p:tav>
                                      </p:tavLst>
                                    </p:anim>
                                  </p:childTnLst>
                                </p:cTn>
                              </p:par>
                              <p:par>
                                <p:cTn id="66" presetID="6" presetClass="emph" presetSubtype="0" decel="100000" autoRev="1" fill="hold" nodeType="withEffect">
                                  <p:stCondLst>
                                    <p:cond delay="1500"/>
                                  </p:stCondLst>
                                  <p:childTnLst>
                                    <p:animScale>
                                      <p:cBhvr>
                                        <p:cTn id="67" dur="100" fill="hold"/>
                                        <p:tgtEl>
                                          <p:spTgt spid="10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91" grpId="0"/>
      <p:bldP spid="91" grpId="1"/>
      <p:bldP spid="92" grpId="0"/>
      <p:bldP spid="92" grpId="1"/>
      <p:bldP spid="93" grpId="0"/>
      <p:bldP spid="93" grpId="1"/>
      <p:bldP spid="94" grpId="0"/>
      <p:bldP spid="94" grpId="1"/>
      <p:bldP spid="95" grpId="0"/>
      <p:bldP spid="9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Moving to Open Source Database Engines</a:t>
            </a:r>
            <a:endParaRPr lang="en-US" dirty="0"/>
          </a:p>
        </p:txBody>
      </p:sp>
      <p:pic>
        <p:nvPicPr>
          <p:cNvPr id="17" name="Graphic 16">
            <a:extLst>
              <a:ext uri="{FF2B5EF4-FFF2-40B4-BE49-F238E27FC236}">
                <a16:creationId xmlns:a16="http://schemas.microsoft.com/office/drawing/2014/main" id="{25E0F879-14E8-4B13-AD95-141ABFEDF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1836" y="2261165"/>
            <a:ext cx="2041071" cy="685800"/>
          </a:xfrm>
          <a:prstGeom prst="rect">
            <a:avLst/>
          </a:prstGeom>
        </p:spPr>
      </p:pic>
      <p:pic>
        <p:nvPicPr>
          <p:cNvPr id="23" name="Graphic 22">
            <a:extLst>
              <a:ext uri="{FF2B5EF4-FFF2-40B4-BE49-F238E27FC236}">
                <a16:creationId xmlns:a16="http://schemas.microsoft.com/office/drawing/2014/main" id="{1B32AFB6-8651-4BFD-BA76-5D781E65DB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2525" y="2261165"/>
            <a:ext cx="1330656" cy="685800"/>
          </a:xfrm>
          <a:prstGeom prst="rect">
            <a:avLst/>
          </a:prstGeom>
        </p:spPr>
      </p:pic>
      <p:pic>
        <p:nvPicPr>
          <p:cNvPr id="25" name="Picture 24">
            <a:extLst>
              <a:ext uri="{FF2B5EF4-FFF2-40B4-BE49-F238E27FC236}">
                <a16:creationId xmlns:a16="http://schemas.microsoft.com/office/drawing/2014/main" id="{2A081D2F-7865-4A50-BEBD-D746A7041A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8878" y="2305206"/>
            <a:ext cx="2011680" cy="597719"/>
          </a:xfrm>
          <a:prstGeom prst="rect">
            <a:avLst/>
          </a:prstGeom>
        </p:spPr>
      </p:pic>
      <p:cxnSp>
        <p:nvCxnSpPr>
          <p:cNvPr id="26" name="Straight Connector 25">
            <a:extLst>
              <a:ext uri="{FF2B5EF4-FFF2-40B4-BE49-F238E27FC236}">
                <a16:creationId xmlns:a16="http://schemas.microsoft.com/office/drawing/2014/main" id="{88AAA074-8331-49B2-AED0-47B26567426D}"/>
              </a:ext>
            </a:extLst>
          </p:cNvPr>
          <p:cNvCxnSpPr/>
          <p:nvPr/>
        </p:nvCxnSpPr>
        <p:spPr>
          <a:xfrm flipH="1">
            <a:off x="342900" y="1481138"/>
            <a:ext cx="8458200" cy="0"/>
          </a:xfrm>
          <a:prstGeom prst="line">
            <a:avLst/>
          </a:prstGeom>
          <a:noFill/>
          <a:ln w="12700" cap="rnd" cmpd="sng" algn="ctr">
            <a:solidFill>
              <a:schemeClr val="accent6">
                <a:lumMod val="20000"/>
                <a:lumOff val="80000"/>
              </a:schemeClr>
            </a:solidFill>
            <a:prstDash val="solid"/>
          </a:ln>
          <a:effectLst/>
        </p:spPr>
      </p:cxnSp>
      <p:cxnSp>
        <p:nvCxnSpPr>
          <p:cNvPr id="27" name="Straight Connector 26">
            <a:extLst>
              <a:ext uri="{FF2B5EF4-FFF2-40B4-BE49-F238E27FC236}">
                <a16:creationId xmlns:a16="http://schemas.microsoft.com/office/drawing/2014/main" id="{2D4DA137-EDA0-4278-B218-DF248B7E1B07}"/>
              </a:ext>
            </a:extLst>
          </p:cNvPr>
          <p:cNvCxnSpPr/>
          <p:nvPr/>
        </p:nvCxnSpPr>
        <p:spPr>
          <a:xfrm flipH="1">
            <a:off x="342900" y="3662362"/>
            <a:ext cx="8458200" cy="0"/>
          </a:xfrm>
          <a:prstGeom prst="line">
            <a:avLst/>
          </a:prstGeom>
          <a:noFill/>
          <a:ln w="12700" cap="rnd" cmpd="sng" algn="ctr">
            <a:solidFill>
              <a:schemeClr val="accent6">
                <a:lumMod val="20000"/>
                <a:lumOff val="80000"/>
              </a:schemeClr>
            </a:solidFill>
            <a:prstDash val="solid"/>
          </a:ln>
          <a:effectLst/>
        </p:spPr>
      </p:cxnSp>
    </p:spTree>
    <p:extLst>
      <p:ext uri="{BB962C8B-B14F-4D97-AF65-F5344CB8AC3E}">
        <p14:creationId xmlns:p14="http://schemas.microsoft.com/office/powerpoint/2010/main" val="444439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20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par>
                                <p:cTn id="9" presetID="6" presetClass="emph" presetSubtype="0" decel="100000" autoRev="1" fill="hold" nodeType="withEffect">
                                  <p:stCondLst>
                                    <p:cond delay="700"/>
                                  </p:stCondLst>
                                  <p:childTnLst>
                                    <p:animScale>
                                      <p:cBhvr>
                                        <p:cTn id="10" dur="100" fill="hold"/>
                                        <p:tgtEl>
                                          <p:spTgt spid="23"/>
                                        </p:tgtEl>
                                      </p:cBhvr>
                                      <p:by x="110000" y="110000"/>
                                    </p:animScale>
                                  </p:childTnLst>
                                </p:cTn>
                              </p:par>
                              <p:par>
                                <p:cTn id="11" presetID="23" presetClass="entr" presetSubtype="16" fill="hold" nodeType="withEffect">
                                  <p:stCondLst>
                                    <p:cond delay="40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childTnLst>
                                </p:cTn>
                              </p:par>
                              <p:par>
                                <p:cTn id="15" presetID="6" presetClass="emph" presetSubtype="0" decel="100000" autoRev="1" fill="hold" nodeType="withEffect">
                                  <p:stCondLst>
                                    <p:cond delay="900"/>
                                  </p:stCondLst>
                                  <p:childTnLst>
                                    <p:animScale>
                                      <p:cBhvr>
                                        <p:cTn id="16" dur="100" fill="hold"/>
                                        <p:tgtEl>
                                          <p:spTgt spid="17"/>
                                        </p:tgtEl>
                                      </p:cBhvr>
                                      <p:by x="110000" y="110000"/>
                                    </p:animScale>
                                  </p:childTnLst>
                                </p:cTn>
                              </p:par>
                              <p:par>
                                <p:cTn id="17" presetID="23" presetClass="entr" presetSubtype="16"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childTnLst>
                                </p:cTn>
                              </p:par>
                              <p:par>
                                <p:cTn id="21" presetID="6" presetClass="emph" presetSubtype="0" decel="100000" autoRev="1" fill="hold" nodeType="withEffect">
                                  <p:stCondLst>
                                    <p:cond delay="1100"/>
                                  </p:stCondLst>
                                  <p:childTnLst>
                                    <p:animScale>
                                      <p:cBhvr>
                                        <p:cTn id="22" dur="100" fill="hold"/>
                                        <p:tgtEl>
                                          <p:spTgt spid="2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to Open Source Database Engines</a:t>
            </a:r>
          </a:p>
        </p:txBody>
      </p:sp>
      <p:sp>
        <p:nvSpPr>
          <p:cNvPr id="8" name="TextBox 7"/>
          <p:cNvSpPr txBox="1"/>
          <p:nvPr/>
        </p:nvSpPr>
        <p:spPr>
          <a:xfrm>
            <a:off x="1734525" y="2562810"/>
            <a:ext cx="5674950" cy="923330"/>
          </a:xfrm>
          <a:prstGeom prst="rect">
            <a:avLst/>
          </a:prstGeom>
          <a:noFill/>
        </p:spPr>
        <p:txBody>
          <a:bodyPr wrap="non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ea typeface="Amazon Ember" panose="020B0603020204020204" pitchFamily="34" charset="0"/>
                <a:cs typeface="Amazon Ember" panose="020B0603020204020204" pitchFamily="34" charset="0"/>
              </a:rPr>
              <a:t>+</a:t>
            </a:r>
          </a:p>
          <a:p>
            <a:pPr marL="0" marR="0" lvl="0" indent="0" algn="ctr" defTabSz="457200" rtl="0" eaLnBrk="1" fontAlgn="auto" latinLnBrk="0" hangingPunct="1">
              <a:lnSpc>
                <a:spcPct val="90000"/>
              </a:lnSpc>
              <a:spcBef>
                <a:spcPts val="0"/>
              </a:spcBef>
              <a:spcAft>
                <a:spcPts val="0"/>
              </a:spcAft>
              <a:buClrTx/>
              <a:buSzTx/>
              <a:buFontTx/>
              <a:buNone/>
              <a:tabLst/>
              <a:defRPr/>
            </a:pPr>
            <a:r>
              <a:rPr lang="en-US" sz="2000" dirty="0">
                <a:ea typeface="Amazon Ember" panose="020B0603020204020204" pitchFamily="34" charset="0"/>
                <a:cs typeface="Amazon Ember" panose="020B0603020204020204" pitchFamily="34" charset="0"/>
              </a:rPr>
              <a:t>Commercial</a:t>
            </a:r>
            <a:r>
              <a:rPr kumimoji="0" lang="en-US" sz="2000" b="0" i="0" strike="noStrike" kern="1200" cap="none" spc="0" normalizeH="0" baseline="0" noProof="0" dirty="0">
                <a:ln>
                  <a:noFill/>
                </a:ln>
                <a:effectLst/>
                <a:uLnTx/>
                <a:uFillTx/>
                <a:ea typeface="Amazon Ember" panose="020B0603020204020204" pitchFamily="34" charset="0"/>
                <a:cs typeface="Amazon Ember" panose="020B0603020204020204" pitchFamily="34" charset="0"/>
              </a:rPr>
              <a:t>-grade</a:t>
            </a:r>
            <a:r>
              <a:rPr kumimoji="0" lang="en-US" sz="2000" b="0" i="0" u="none" strike="noStrike" kern="1200" cap="none" spc="0" normalizeH="0" baseline="0" noProof="0" dirty="0">
                <a:ln>
                  <a:noFill/>
                </a:ln>
                <a:effectLst/>
                <a:uLnTx/>
                <a:uFillTx/>
                <a:ea typeface="Amazon Ember" panose="020B0603020204020204" pitchFamily="34" charset="0"/>
                <a:cs typeface="Amazon Ember" panose="020B0603020204020204" pitchFamily="34" charset="0"/>
              </a:rPr>
              <a:t> performance and reliability?</a:t>
            </a:r>
          </a:p>
        </p:txBody>
      </p:sp>
      <p:cxnSp>
        <p:nvCxnSpPr>
          <p:cNvPr id="12" name="Straight Connector 11">
            <a:extLst>
              <a:ext uri="{FF2B5EF4-FFF2-40B4-BE49-F238E27FC236}">
                <a16:creationId xmlns:a16="http://schemas.microsoft.com/office/drawing/2014/main" id="{8D6CDC8D-0C18-4237-B5B2-54339DEA819F}"/>
              </a:ext>
            </a:extLst>
          </p:cNvPr>
          <p:cNvCxnSpPr/>
          <p:nvPr/>
        </p:nvCxnSpPr>
        <p:spPr>
          <a:xfrm flipH="1">
            <a:off x="342900" y="1481138"/>
            <a:ext cx="8458200" cy="0"/>
          </a:xfrm>
          <a:prstGeom prst="line">
            <a:avLst/>
          </a:prstGeom>
          <a:noFill/>
          <a:ln w="12700" cap="rnd" cmpd="sng" algn="ctr">
            <a:solidFill>
              <a:schemeClr val="accent6">
                <a:lumMod val="20000"/>
                <a:lumOff val="80000"/>
              </a:schemeClr>
            </a:solidFill>
            <a:prstDash val="solid"/>
          </a:ln>
          <a:effectLst/>
        </p:spPr>
      </p:cxnSp>
      <p:cxnSp>
        <p:nvCxnSpPr>
          <p:cNvPr id="13" name="Straight Connector 12">
            <a:extLst>
              <a:ext uri="{FF2B5EF4-FFF2-40B4-BE49-F238E27FC236}">
                <a16:creationId xmlns:a16="http://schemas.microsoft.com/office/drawing/2014/main" id="{AAAA5BF9-6C8B-41CA-B333-0277A50FF7FC}"/>
              </a:ext>
            </a:extLst>
          </p:cNvPr>
          <p:cNvCxnSpPr/>
          <p:nvPr/>
        </p:nvCxnSpPr>
        <p:spPr>
          <a:xfrm flipH="1">
            <a:off x="342900" y="3662362"/>
            <a:ext cx="8458200" cy="0"/>
          </a:xfrm>
          <a:prstGeom prst="line">
            <a:avLst/>
          </a:prstGeom>
          <a:noFill/>
          <a:ln w="12700" cap="rnd" cmpd="sng" algn="ctr">
            <a:solidFill>
              <a:schemeClr val="accent6">
                <a:lumMod val="20000"/>
                <a:lumOff val="80000"/>
              </a:schemeClr>
            </a:solidFill>
            <a:prstDash val="solid"/>
          </a:ln>
          <a:effectLst/>
        </p:spPr>
      </p:cxnSp>
      <p:pic>
        <p:nvPicPr>
          <p:cNvPr id="14" name="Graphic 16">
            <a:extLst>
              <a:ext uri="{FF2B5EF4-FFF2-40B4-BE49-F238E27FC236}">
                <a16:creationId xmlns:a16="http://schemas.microsoft.com/office/drawing/2014/main" id="{A5E32DF8-D3E3-4081-A8C4-08911BC76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1836" y="2261165"/>
            <a:ext cx="2041071" cy="685800"/>
          </a:xfrm>
          <a:prstGeom prst="rect">
            <a:avLst/>
          </a:prstGeom>
        </p:spPr>
      </p:pic>
      <p:pic>
        <p:nvPicPr>
          <p:cNvPr id="15" name="Graphic 14">
            <a:extLst>
              <a:ext uri="{FF2B5EF4-FFF2-40B4-BE49-F238E27FC236}">
                <a16:creationId xmlns:a16="http://schemas.microsoft.com/office/drawing/2014/main" id="{4F53A6ED-B962-43D8-ADD7-62619E7975B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2525" y="2261165"/>
            <a:ext cx="1330656" cy="685800"/>
          </a:xfrm>
          <a:prstGeom prst="rect">
            <a:avLst/>
          </a:prstGeom>
        </p:spPr>
      </p:pic>
      <p:pic>
        <p:nvPicPr>
          <p:cNvPr id="16" name="Picture 15">
            <a:extLst>
              <a:ext uri="{FF2B5EF4-FFF2-40B4-BE49-F238E27FC236}">
                <a16:creationId xmlns:a16="http://schemas.microsoft.com/office/drawing/2014/main" id="{6B704D0E-158A-4A08-8A32-A2EB141819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8878" y="2305206"/>
            <a:ext cx="2011680" cy="597719"/>
          </a:xfrm>
          <a:prstGeom prst="rect">
            <a:avLst/>
          </a:prstGeom>
        </p:spPr>
      </p:pic>
    </p:spTree>
    <p:extLst>
      <p:ext uri="{BB962C8B-B14F-4D97-AF65-F5344CB8AC3E}">
        <p14:creationId xmlns:p14="http://schemas.microsoft.com/office/powerpoint/2010/main" val="2900765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5E-6 0 L -2.5E-6 -0.09414 " pathEditMode="relative" rAng="0" ptsTypes="AA">
                                      <p:cBhvr>
                                        <p:cTn id="6" dur="500" fill="hold"/>
                                        <p:tgtEl>
                                          <p:spTgt spid="15"/>
                                        </p:tgtEl>
                                        <p:attrNameLst>
                                          <p:attrName>ppt_x</p:attrName>
                                          <p:attrName>ppt_y</p:attrName>
                                        </p:attrNameLst>
                                      </p:cBhvr>
                                      <p:rCtr x="0" y="-4722"/>
                                    </p:animMotion>
                                  </p:childTnLst>
                                </p:cTn>
                              </p:par>
                              <p:par>
                                <p:cTn id="7" presetID="64" presetClass="path" presetSubtype="0" accel="50000" decel="50000" fill="hold" nodeType="withEffect">
                                  <p:stCondLst>
                                    <p:cond delay="200"/>
                                  </p:stCondLst>
                                  <p:childTnLst>
                                    <p:animMotion origin="layout" path="M 1.66667E-6 0 L 1.66667E-6 -0.09414 " pathEditMode="relative" rAng="0" ptsTypes="AA">
                                      <p:cBhvr>
                                        <p:cTn id="8" dur="500" fill="hold"/>
                                        <p:tgtEl>
                                          <p:spTgt spid="14"/>
                                        </p:tgtEl>
                                        <p:attrNameLst>
                                          <p:attrName>ppt_x</p:attrName>
                                          <p:attrName>ppt_y</p:attrName>
                                        </p:attrNameLst>
                                      </p:cBhvr>
                                      <p:rCtr x="0" y="-4722"/>
                                    </p:animMotion>
                                  </p:childTnLst>
                                </p:cTn>
                              </p:par>
                              <p:par>
                                <p:cTn id="9" presetID="64" presetClass="path" presetSubtype="0" accel="50000" decel="50000" fill="hold" nodeType="withEffect">
                                  <p:stCondLst>
                                    <p:cond delay="400"/>
                                  </p:stCondLst>
                                  <p:childTnLst>
                                    <p:animMotion origin="layout" path="M -2.77778E-6 0 L -2.77778E-6 -0.09414 " pathEditMode="relative" rAng="0" ptsTypes="AA">
                                      <p:cBhvr>
                                        <p:cTn id="10" dur="500" fill="hold"/>
                                        <p:tgtEl>
                                          <p:spTgt spid="16"/>
                                        </p:tgtEl>
                                        <p:attrNameLst>
                                          <p:attrName>ppt_x</p:attrName>
                                          <p:attrName>ppt_y</p:attrName>
                                        </p:attrNameLst>
                                      </p:cBhvr>
                                      <p:rCtr x="0" y="-4722"/>
                                    </p:animMotion>
                                  </p:childTnLst>
                                </p:cTn>
                              </p:par>
                              <p:par>
                                <p:cTn id="11" presetID="10" presetClass="entr" presetSubtype="0" fill="hold" grpId="0" nodeType="withEffect">
                                  <p:stCondLst>
                                    <p:cond delay="6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35" presetClass="path" presetSubtype="0" decel="100000" fill="hold" grpId="1" nodeType="withEffect">
                                  <p:stCondLst>
                                    <p:cond delay="600"/>
                                  </p:stCondLst>
                                  <p:childTnLst>
                                    <p:animMotion origin="layout" path="M 2.77556E-17 -3.7037E-6 L 2.77556E-17 0.02616 " pathEditMode="relative" rAng="0" ptsTypes="AA">
                                      <p:cBhvr>
                                        <p:cTn id="15" dur="500" spd="-100000" fill="hold"/>
                                        <p:tgtEl>
                                          <p:spTgt spid="8"/>
                                        </p:tgtEl>
                                        <p:attrNameLst>
                                          <p:attrName>ppt_x</p:attrName>
                                          <p:attrName>ppt_y</p:attrName>
                                        </p:attrNameLst>
                                      </p:cBhvr>
                                      <p:rCtr x="0"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Amazon Aurora</a:t>
            </a:r>
            <a:endParaRPr lang="en-US" dirty="0"/>
          </a:p>
        </p:txBody>
      </p:sp>
      <p:sp>
        <p:nvSpPr>
          <p:cNvPr id="51" name="TextBox 50">
            <a:extLst>
              <a:ext uri="{FF2B5EF4-FFF2-40B4-BE49-F238E27FC236}">
                <a16:creationId xmlns:a16="http://schemas.microsoft.com/office/drawing/2014/main" id="{3088F69A-EF9D-4890-99D2-C801E1E34F0B}"/>
              </a:ext>
            </a:extLst>
          </p:cNvPr>
          <p:cNvSpPr txBox="1"/>
          <p:nvPr/>
        </p:nvSpPr>
        <p:spPr>
          <a:xfrm>
            <a:off x="342900" y="1100138"/>
            <a:ext cx="8449606" cy="614014"/>
          </a:xfrm>
          <a:prstGeom prst="rect">
            <a:avLst/>
          </a:prstGeom>
          <a:noFill/>
        </p:spPr>
        <p:txBody>
          <a:bodyPr wrap="square" lIns="0" tIns="0" rIns="0" bIns="0" rtlCol="0">
            <a:spAutoFit/>
          </a:bodyPr>
          <a:lstStyle/>
          <a:p>
            <a:pPr>
              <a:lnSpc>
                <a:spcPct val="90000"/>
              </a:lnSpc>
              <a:spcBef>
                <a:spcPts val="864"/>
              </a:spcBef>
            </a:pPr>
            <a:r>
              <a:rPr lang="en-US" dirty="0"/>
              <a:t>MySQL and PostgreSQL compatible relational database built for the cloud</a:t>
            </a:r>
          </a:p>
          <a:p>
            <a:pPr>
              <a:lnSpc>
                <a:spcPct val="90000"/>
              </a:lnSpc>
              <a:spcBef>
                <a:spcPts val="864"/>
              </a:spcBef>
            </a:pPr>
            <a:r>
              <a:rPr lang="en-US" dirty="0"/>
              <a:t>Performance and availability of commercial-grade databases at 1/10th the cost</a:t>
            </a:r>
          </a:p>
        </p:txBody>
      </p:sp>
      <p:sp>
        <p:nvSpPr>
          <p:cNvPr id="57" name="TextBox 56">
            <a:extLst>
              <a:ext uri="{FF2B5EF4-FFF2-40B4-BE49-F238E27FC236}">
                <a16:creationId xmlns:a16="http://schemas.microsoft.com/office/drawing/2014/main" id="{2EEBCBAB-E6D5-4A1A-A836-0E7F8CE232AC}"/>
              </a:ext>
            </a:extLst>
          </p:cNvPr>
          <p:cNvSpPr txBox="1"/>
          <p:nvPr/>
        </p:nvSpPr>
        <p:spPr>
          <a:xfrm>
            <a:off x="439753" y="3061392"/>
            <a:ext cx="1952459" cy="1240340"/>
          </a:xfrm>
          <a:prstGeom prst="rect">
            <a:avLst/>
          </a:prstGeom>
          <a:noFill/>
        </p:spPr>
        <p:txBody>
          <a:bodyPr wrap="none" lIns="0" tIns="0" rIns="0" bIns="0" rtlCol="0">
            <a:spAutoFit/>
          </a:bodyPr>
          <a:lstStyle>
            <a:defPPr>
              <a:defRPr lang="en-US"/>
            </a:defPPr>
            <a:lvl1pPr algn="ctr">
              <a:lnSpc>
                <a:spcPct val="90000"/>
              </a:lnSpc>
              <a:defRPr>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dirty="0"/>
              <a:t>Performance</a:t>
            </a:r>
            <a:br>
              <a:rPr lang="en-US" dirty="0"/>
            </a:br>
            <a:r>
              <a:rPr lang="en-US" dirty="0"/>
              <a:t>&amp; scalability</a:t>
            </a:r>
          </a:p>
          <a:p>
            <a:pPr>
              <a:spcBef>
                <a:spcPts val="576"/>
              </a:spcBef>
            </a:pPr>
            <a:r>
              <a:rPr lang="en-US" sz="1200" dirty="0">
                <a:solidFill>
                  <a:schemeClr val="tx1"/>
                </a:solidFill>
                <a:latin typeface="Amazon Ember" panose="02000000000000000000" pitchFamily="2" charset="0"/>
                <a:ea typeface="Amazon Ember" panose="02000000000000000000" pitchFamily="2" charset="0"/>
                <a:cs typeface="+mn-cs"/>
              </a:rPr>
              <a:t>5x throughput of standard</a:t>
            </a:r>
            <a:br>
              <a:rPr lang="en-US" sz="1200" dirty="0">
                <a:solidFill>
                  <a:schemeClr val="tx1"/>
                </a:solidFill>
                <a:latin typeface="Amazon Ember" panose="02000000000000000000" pitchFamily="2" charset="0"/>
                <a:ea typeface="Amazon Ember" panose="02000000000000000000" pitchFamily="2" charset="0"/>
                <a:cs typeface="+mn-cs"/>
              </a:rPr>
            </a:br>
            <a:r>
              <a:rPr lang="en-US" sz="1200" dirty="0">
                <a:solidFill>
                  <a:schemeClr val="tx1"/>
                </a:solidFill>
                <a:latin typeface="Amazon Ember" panose="02000000000000000000" pitchFamily="2" charset="0"/>
                <a:ea typeface="Amazon Ember" panose="02000000000000000000" pitchFamily="2" charset="0"/>
                <a:cs typeface="+mn-cs"/>
              </a:rPr>
              <a:t>MySQL and 3x of standard</a:t>
            </a:r>
            <a:br>
              <a:rPr lang="en-US" sz="1200" dirty="0">
                <a:solidFill>
                  <a:schemeClr val="tx1"/>
                </a:solidFill>
                <a:latin typeface="Amazon Ember" panose="02000000000000000000" pitchFamily="2" charset="0"/>
                <a:ea typeface="Amazon Ember" panose="02000000000000000000" pitchFamily="2" charset="0"/>
                <a:cs typeface="+mn-cs"/>
              </a:rPr>
            </a:br>
            <a:r>
              <a:rPr lang="en-US" sz="1200" dirty="0">
                <a:solidFill>
                  <a:schemeClr val="tx1"/>
                </a:solidFill>
                <a:latin typeface="Amazon Ember" panose="02000000000000000000" pitchFamily="2" charset="0"/>
                <a:ea typeface="Amazon Ember" panose="02000000000000000000" pitchFamily="2" charset="0"/>
                <a:cs typeface="+mn-cs"/>
              </a:rPr>
              <a:t>PostgreSQL; scale-out up to</a:t>
            </a:r>
            <a:br>
              <a:rPr lang="en-US" sz="1200" dirty="0">
                <a:solidFill>
                  <a:schemeClr val="tx1"/>
                </a:solidFill>
                <a:latin typeface="Amazon Ember" panose="02000000000000000000" pitchFamily="2" charset="0"/>
                <a:ea typeface="Amazon Ember" panose="02000000000000000000" pitchFamily="2" charset="0"/>
                <a:cs typeface="+mn-cs"/>
              </a:rPr>
            </a:br>
            <a:r>
              <a:rPr lang="en-US" sz="1200" dirty="0">
                <a:solidFill>
                  <a:schemeClr val="tx1"/>
                </a:solidFill>
                <a:latin typeface="Amazon Ember" panose="02000000000000000000" pitchFamily="2" charset="0"/>
                <a:ea typeface="Amazon Ember" panose="02000000000000000000" pitchFamily="2" charset="0"/>
                <a:cs typeface="+mn-cs"/>
              </a:rPr>
              <a:t>15 read replicas</a:t>
            </a:r>
          </a:p>
        </p:txBody>
      </p:sp>
      <p:sp>
        <p:nvSpPr>
          <p:cNvPr id="58" name="TextBox 57">
            <a:extLst>
              <a:ext uri="{FF2B5EF4-FFF2-40B4-BE49-F238E27FC236}">
                <a16:creationId xmlns:a16="http://schemas.microsoft.com/office/drawing/2014/main" id="{AE9CE9D4-11C0-490F-A67B-D64649D02472}"/>
              </a:ext>
            </a:extLst>
          </p:cNvPr>
          <p:cNvSpPr txBox="1"/>
          <p:nvPr/>
        </p:nvSpPr>
        <p:spPr>
          <a:xfrm>
            <a:off x="2533499" y="3061392"/>
            <a:ext cx="1984519" cy="1240340"/>
          </a:xfrm>
          <a:prstGeom prst="rect">
            <a:avLst/>
          </a:prstGeom>
          <a:noFill/>
        </p:spPr>
        <p:txBody>
          <a:bodyPr wrap="none" lIns="0" tIns="0" rIns="0" bIns="0" rtlCol="0">
            <a:spAutoFit/>
          </a:bodyPr>
          <a:lstStyle>
            <a:defPPr>
              <a:defRPr lang="en-US"/>
            </a:defPPr>
            <a:lvl1pPr algn="ctr">
              <a:lnSpc>
                <a:spcPct val="90000"/>
              </a:lnSpc>
              <a:defRPr>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dirty="0"/>
              <a:t>Availability</a:t>
            </a:r>
            <a:br>
              <a:rPr lang="en-US" dirty="0"/>
            </a:br>
            <a:r>
              <a:rPr lang="en-US" dirty="0"/>
              <a:t>&amp; durability</a:t>
            </a:r>
          </a:p>
          <a:p>
            <a:pPr>
              <a:spcBef>
                <a:spcPts val="576"/>
              </a:spcBef>
            </a:pPr>
            <a:r>
              <a:rPr lang="en-US" sz="1200" dirty="0">
                <a:solidFill>
                  <a:schemeClr val="tx1"/>
                </a:solidFill>
                <a:latin typeface="Amazon Ember" panose="02000000000000000000" pitchFamily="2" charset="0"/>
                <a:ea typeface="Amazon Ember" panose="02000000000000000000" pitchFamily="2" charset="0"/>
                <a:cs typeface="+mn-cs"/>
              </a:rPr>
              <a:t>Fault-tolerant, self-healing</a:t>
            </a:r>
            <a:br>
              <a:rPr lang="en-US" sz="1200" dirty="0">
                <a:solidFill>
                  <a:schemeClr val="tx1"/>
                </a:solidFill>
                <a:latin typeface="Amazon Ember" panose="02000000000000000000" pitchFamily="2" charset="0"/>
                <a:ea typeface="Amazon Ember" panose="02000000000000000000" pitchFamily="2" charset="0"/>
                <a:cs typeface="+mn-cs"/>
              </a:rPr>
            </a:br>
            <a:r>
              <a:rPr lang="en-US" sz="1200" dirty="0">
                <a:solidFill>
                  <a:schemeClr val="tx1"/>
                </a:solidFill>
                <a:latin typeface="Amazon Ember" panose="02000000000000000000" pitchFamily="2" charset="0"/>
                <a:ea typeface="Amazon Ember" panose="02000000000000000000" pitchFamily="2" charset="0"/>
                <a:cs typeface="+mn-cs"/>
              </a:rPr>
              <a:t>storage; six copies of data</a:t>
            </a:r>
            <a:br>
              <a:rPr lang="en-US" sz="1200" dirty="0">
                <a:solidFill>
                  <a:schemeClr val="tx1"/>
                </a:solidFill>
                <a:latin typeface="Amazon Ember" panose="02000000000000000000" pitchFamily="2" charset="0"/>
                <a:ea typeface="Amazon Ember" panose="02000000000000000000" pitchFamily="2" charset="0"/>
                <a:cs typeface="+mn-cs"/>
              </a:rPr>
            </a:br>
            <a:r>
              <a:rPr lang="en-US" sz="1200" dirty="0">
                <a:solidFill>
                  <a:schemeClr val="tx1"/>
                </a:solidFill>
                <a:latin typeface="Amazon Ember" panose="02000000000000000000" pitchFamily="2" charset="0"/>
                <a:ea typeface="Amazon Ember" panose="02000000000000000000" pitchFamily="2" charset="0"/>
                <a:cs typeface="+mn-cs"/>
              </a:rPr>
              <a:t>across three AZs; continuous</a:t>
            </a:r>
            <a:br>
              <a:rPr lang="en-US" sz="1200" dirty="0">
                <a:solidFill>
                  <a:schemeClr val="tx1"/>
                </a:solidFill>
                <a:latin typeface="Amazon Ember" panose="02000000000000000000" pitchFamily="2" charset="0"/>
                <a:ea typeface="Amazon Ember" panose="02000000000000000000" pitchFamily="2" charset="0"/>
                <a:cs typeface="+mn-cs"/>
              </a:rPr>
            </a:br>
            <a:r>
              <a:rPr lang="en-US" sz="1200" dirty="0">
                <a:solidFill>
                  <a:schemeClr val="tx1"/>
                </a:solidFill>
                <a:latin typeface="Amazon Ember" panose="02000000000000000000" pitchFamily="2" charset="0"/>
                <a:ea typeface="Amazon Ember" panose="02000000000000000000" pitchFamily="2" charset="0"/>
                <a:cs typeface="+mn-cs"/>
              </a:rPr>
              <a:t>backup to S3</a:t>
            </a:r>
          </a:p>
        </p:txBody>
      </p:sp>
      <p:sp>
        <p:nvSpPr>
          <p:cNvPr id="59" name="TextBox 58">
            <a:extLst>
              <a:ext uri="{FF2B5EF4-FFF2-40B4-BE49-F238E27FC236}">
                <a16:creationId xmlns:a16="http://schemas.microsoft.com/office/drawing/2014/main" id="{5BE1B800-8AF2-4F3C-B2DA-D00B35C5D979}"/>
              </a:ext>
            </a:extLst>
          </p:cNvPr>
          <p:cNvSpPr txBox="1"/>
          <p:nvPr/>
        </p:nvSpPr>
        <p:spPr>
          <a:xfrm>
            <a:off x="4954118" y="3061392"/>
            <a:ext cx="1357744" cy="824841"/>
          </a:xfrm>
          <a:prstGeom prst="rect">
            <a:avLst/>
          </a:prstGeom>
          <a:noFill/>
        </p:spPr>
        <p:txBody>
          <a:bodyPr wrap="none" lIns="0" tIns="0" rIns="0" bIns="0" rtlCol="0">
            <a:spAutoFit/>
          </a:bodyPr>
          <a:lstStyle>
            <a:defPPr>
              <a:defRPr lang="en-US"/>
            </a:defPPr>
            <a:lvl1pPr algn="ctr">
              <a:lnSpc>
                <a:spcPct val="90000"/>
              </a:lnSpc>
              <a:defRPr>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dirty="0"/>
              <a:t>Highly secure</a:t>
            </a:r>
          </a:p>
          <a:p>
            <a:pPr>
              <a:spcBef>
                <a:spcPts val="576"/>
              </a:spcBef>
            </a:pPr>
            <a:r>
              <a:rPr lang="en-US" sz="1200" dirty="0">
                <a:solidFill>
                  <a:schemeClr val="tx1"/>
                </a:solidFill>
                <a:latin typeface="Amazon Ember" panose="02000000000000000000" pitchFamily="2" charset="0"/>
                <a:ea typeface="Amazon Ember" panose="02000000000000000000" pitchFamily="2" charset="0"/>
                <a:cs typeface="+mn-cs"/>
              </a:rPr>
              <a:t>Network isolation,</a:t>
            </a:r>
            <a:br>
              <a:rPr lang="en-US" sz="1200" dirty="0">
                <a:solidFill>
                  <a:schemeClr val="tx1"/>
                </a:solidFill>
                <a:latin typeface="Amazon Ember" panose="02000000000000000000" pitchFamily="2" charset="0"/>
                <a:ea typeface="Amazon Ember" panose="02000000000000000000" pitchFamily="2" charset="0"/>
                <a:cs typeface="+mn-cs"/>
              </a:rPr>
            </a:br>
            <a:r>
              <a:rPr lang="en-US" sz="1200" dirty="0">
                <a:solidFill>
                  <a:schemeClr val="tx1"/>
                </a:solidFill>
                <a:latin typeface="Amazon Ember" panose="02000000000000000000" pitchFamily="2" charset="0"/>
                <a:ea typeface="Amazon Ember" panose="02000000000000000000" pitchFamily="2" charset="0"/>
                <a:cs typeface="+mn-cs"/>
              </a:rPr>
              <a:t>encryption at</a:t>
            </a:r>
            <a:br>
              <a:rPr lang="en-US" sz="1200" dirty="0">
                <a:solidFill>
                  <a:schemeClr val="tx1"/>
                </a:solidFill>
                <a:latin typeface="Amazon Ember" panose="02000000000000000000" pitchFamily="2" charset="0"/>
                <a:ea typeface="Amazon Ember" panose="02000000000000000000" pitchFamily="2" charset="0"/>
                <a:cs typeface="+mn-cs"/>
              </a:rPr>
            </a:br>
            <a:r>
              <a:rPr lang="en-US" sz="1200" dirty="0">
                <a:solidFill>
                  <a:schemeClr val="tx1"/>
                </a:solidFill>
                <a:latin typeface="Amazon Ember" panose="02000000000000000000" pitchFamily="2" charset="0"/>
                <a:ea typeface="Amazon Ember" panose="02000000000000000000" pitchFamily="2" charset="0"/>
                <a:cs typeface="+mn-cs"/>
              </a:rPr>
              <a:t>rest/transit </a:t>
            </a:r>
          </a:p>
        </p:txBody>
      </p:sp>
      <p:sp>
        <p:nvSpPr>
          <p:cNvPr id="60" name="TextBox 59">
            <a:extLst>
              <a:ext uri="{FF2B5EF4-FFF2-40B4-BE49-F238E27FC236}">
                <a16:creationId xmlns:a16="http://schemas.microsoft.com/office/drawing/2014/main" id="{07581455-7C4E-4413-B8DA-5550ABA04617}"/>
              </a:ext>
            </a:extLst>
          </p:cNvPr>
          <p:cNvSpPr txBox="1"/>
          <p:nvPr/>
        </p:nvSpPr>
        <p:spPr>
          <a:xfrm>
            <a:off x="6867661" y="3061392"/>
            <a:ext cx="1776127" cy="991041"/>
          </a:xfrm>
          <a:prstGeom prst="rect">
            <a:avLst/>
          </a:prstGeom>
          <a:noFill/>
        </p:spPr>
        <p:txBody>
          <a:bodyPr wrap="none" lIns="0" tIns="0" rIns="0" bIns="0" rtlCol="0">
            <a:spAutoFit/>
          </a:bodyPr>
          <a:lstStyle>
            <a:defPPr>
              <a:defRPr lang="en-US"/>
            </a:defPPr>
            <a:lvl1pPr algn="ctr">
              <a:lnSpc>
                <a:spcPct val="90000"/>
              </a:lnSpc>
              <a:defRPr>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dirty="0"/>
              <a:t>Fully managed</a:t>
            </a:r>
          </a:p>
          <a:p>
            <a:pPr>
              <a:spcBef>
                <a:spcPts val="576"/>
              </a:spcBef>
            </a:pPr>
            <a:r>
              <a:rPr lang="en-US" sz="1200" dirty="0">
                <a:solidFill>
                  <a:schemeClr val="tx1"/>
                </a:solidFill>
                <a:latin typeface="Amazon Ember" panose="02000000000000000000" pitchFamily="2" charset="0"/>
                <a:ea typeface="Amazon Ember" panose="02000000000000000000" pitchFamily="2" charset="0"/>
                <a:cs typeface="+mn-cs"/>
              </a:rPr>
              <a:t>Managed by RDS: no</a:t>
            </a:r>
            <a:br>
              <a:rPr lang="en-US" sz="1200" dirty="0">
                <a:solidFill>
                  <a:schemeClr val="tx1"/>
                </a:solidFill>
                <a:latin typeface="Amazon Ember" panose="02000000000000000000" pitchFamily="2" charset="0"/>
                <a:ea typeface="Amazon Ember" panose="02000000000000000000" pitchFamily="2" charset="0"/>
                <a:cs typeface="+mn-cs"/>
              </a:rPr>
            </a:br>
            <a:r>
              <a:rPr lang="en-US" sz="1200" dirty="0">
                <a:solidFill>
                  <a:schemeClr val="tx1"/>
                </a:solidFill>
                <a:latin typeface="Amazon Ember" panose="02000000000000000000" pitchFamily="2" charset="0"/>
                <a:ea typeface="Amazon Ember" panose="02000000000000000000" pitchFamily="2" charset="0"/>
                <a:cs typeface="+mn-cs"/>
              </a:rPr>
              <a:t>hardware provisioning,</a:t>
            </a:r>
            <a:br>
              <a:rPr lang="en-US" sz="1200" dirty="0">
                <a:solidFill>
                  <a:schemeClr val="tx1"/>
                </a:solidFill>
                <a:latin typeface="Amazon Ember" panose="02000000000000000000" pitchFamily="2" charset="0"/>
                <a:ea typeface="Amazon Ember" panose="02000000000000000000" pitchFamily="2" charset="0"/>
                <a:cs typeface="+mn-cs"/>
              </a:rPr>
            </a:br>
            <a:r>
              <a:rPr lang="en-US" sz="1200" dirty="0">
                <a:solidFill>
                  <a:schemeClr val="tx1"/>
                </a:solidFill>
                <a:latin typeface="Amazon Ember" panose="02000000000000000000" pitchFamily="2" charset="0"/>
                <a:ea typeface="Amazon Ember" panose="02000000000000000000" pitchFamily="2" charset="0"/>
                <a:cs typeface="+mn-cs"/>
              </a:rPr>
              <a:t>software patching, setup,</a:t>
            </a:r>
            <a:br>
              <a:rPr lang="en-US" sz="1200" dirty="0">
                <a:solidFill>
                  <a:schemeClr val="tx1"/>
                </a:solidFill>
                <a:latin typeface="Amazon Ember" panose="02000000000000000000" pitchFamily="2" charset="0"/>
                <a:ea typeface="Amazon Ember" panose="02000000000000000000" pitchFamily="2" charset="0"/>
                <a:cs typeface="+mn-cs"/>
              </a:rPr>
            </a:br>
            <a:r>
              <a:rPr lang="en-US" sz="1200" dirty="0">
                <a:solidFill>
                  <a:schemeClr val="tx1"/>
                </a:solidFill>
                <a:latin typeface="Amazon Ember" panose="02000000000000000000" pitchFamily="2" charset="0"/>
                <a:ea typeface="Amazon Ember" panose="02000000000000000000" pitchFamily="2" charset="0"/>
                <a:cs typeface="+mn-cs"/>
              </a:rPr>
              <a:t>configuration, or backups</a:t>
            </a:r>
          </a:p>
        </p:txBody>
      </p:sp>
      <p:grpSp>
        <p:nvGrpSpPr>
          <p:cNvPr id="61" name="Group 12">
            <a:extLst>
              <a:ext uri="{FF2B5EF4-FFF2-40B4-BE49-F238E27FC236}">
                <a16:creationId xmlns:a16="http://schemas.microsoft.com/office/drawing/2014/main" id="{59104644-15DF-4613-B6FD-B84D79D7E301}"/>
              </a:ext>
            </a:extLst>
          </p:cNvPr>
          <p:cNvGrpSpPr>
            <a:grpSpLocks noChangeAspect="1"/>
          </p:cNvGrpSpPr>
          <p:nvPr/>
        </p:nvGrpSpPr>
        <p:grpSpPr bwMode="auto">
          <a:xfrm>
            <a:off x="3141149" y="2331009"/>
            <a:ext cx="771525" cy="463550"/>
            <a:chOff x="2637" y="1473"/>
            <a:chExt cx="486" cy="292"/>
          </a:xfrm>
        </p:grpSpPr>
        <p:sp>
          <p:nvSpPr>
            <p:cNvPr id="62" name="Freeform 13">
              <a:extLst>
                <a:ext uri="{FF2B5EF4-FFF2-40B4-BE49-F238E27FC236}">
                  <a16:creationId xmlns:a16="http://schemas.microsoft.com/office/drawing/2014/main" id="{202517CA-72AA-45E0-BE89-EE4F96BB51FB}"/>
                </a:ext>
              </a:extLst>
            </p:cNvPr>
            <p:cNvSpPr>
              <a:spLocks/>
            </p:cNvSpPr>
            <p:nvPr/>
          </p:nvSpPr>
          <p:spPr bwMode="auto">
            <a:xfrm>
              <a:off x="2637" y="1473"/>
              <a:ext cx="407" cy="292"/>
            </a:xfrm>
            <a:custGeom>
              <a:avLst/>
              <a:gdLst>
                <a:gd name="T0" fmla="*/ 407 w 407"/>
                <a:gd name="T1" fmla="*/ 266 h 292"/>
                <a:gd name="T2" fmla="*/ 407 w 407"/>
                <a:gd name="T3" fmla="*/ 292 h 292"/>
                <a:gd name="T4" fmla="*/ 0 w 407"/>
                <a:gd name="T5" fmla="*/ 292 h 292"/>
                <a:gd name="T6" fmla="*/ 0 w 407"/>
                <a:gd name="T7" fmla="*/ 0 h 292"/>
                <a:gd name="T8" fmla="*/ 407 w 407"/>
                <a:gd name="T9" fmla="*/ 0 h 292"/>
                <a:gd name="T10" fmla="*/ 407 w 407"/>
                <a:gd name="T11" fmla="*/ 153 h 292"/>
              </a:gdLst>
              <a:ahLst/>
              <a:cxnLst>
                <a:cxn ang="0">
                  <a:pos x="T0" y="T1"/>
                </a:cxn>
                <a:cxn ang="0">
                  <a:pos x="T2" y="T3"/>
                </a:cxn>
                <a:cxn ang="0">
                  <a:pos x="T4" y="T5"/>
                </a:cxn>
                <a:cxn ang="0">
                  <a:pos x="T6" y="T7"/>
                </a:cxn>
                <a:cxn ang="0">
                  <a:pos x="T8" y="T9"/>
                </a:cxn>
                <a:cxn ang="0">
                  <a:pos x="T10" y="T11"/>
                </a:cxn>
              </a:cxnLst>
              <a:rect l="0" t="0" r="r" b="b"/>
              <a:pathLst>
                <a:path w="407" h="292">
                  <a:moveTo>
                    <a:pt x="407" y="266"/>
                  </a:moveTo>
                  <a:lnTo>
                    <a:pt x="407" y="292"/>
                  </a:lnTo>
                  <a:lnTo>
                    <a:pt x="0" y="292"/>
                  </a:lnTo>
                  <a:lnTo>
                    <a:pt x="0" y="0"/>
                  </a:lnTo>
                  <a:lnTo>
                    <a:pt x="407" y="0"/>
                  </a:lnTo>
                  <a:lnTo>
                    <a:pt x="407" y="153"/>
                  </a:lnTo>
                </a:path>
              </a:pathLst>
            </a:cu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Oval 14">
              <a:extLst>
                <a:ext uri="{FF2B5EF4-FFF2-40B4-BE49-F238E27FC236}">
                  <a16:creationId xmlns:a16="http://schemas.microsoft.com/office/drawing/2014/main" id="{60EB9E6D-87B0-4A3B-B1C4-0211ED9EED23}"/>
                </a:ext>
              </a:extLst>
            </p:cNvPr>
            <p:cNvSpPr>
              <a:spLocks noChangeArrowheads="1"/>
            </p:cNvSpPr>
            <p:nvPr/>
          </p:nvSpPr>
          <p:spPr bwMode="auto">
            <a:xfrm>
              <a:off x="2743" y="1521"/>
              <a:ext cx="195" cy="195"/>
            </a:xfrm>
            <a:prstGeom prst="ellipse">
              <a:avLst/>
            </a:pr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15">
              <a:extLst>
                <a:ext uri="{FF2B5EF4-FFF2-40B4-BE49-F238E27FC236}">
                  <a16:creationId xmlns:a16="http://schemas.microsoft.com/office/drawing/2014/main" id="{92C273B0-6960-405F-8A74-C1F14AEDFD53}"/>
                </a:ext>
              </a:extLst>
            </p:cNvPr>
            <p:cNvSpPr>
              <a:spLocks/>
            </p:cNvSpPr>
            <p:nvPr/>
          </p:nvSpPr>
          <p:spPr bwMode="auto">
            <a:xfrm>
              <a:off x="2841" y="1561"/>
              <a:ext cx="33" cy="92"/>
            </a:xfrm>
            <a:custGeom>
              <a:avLst/>
              <a:gdLst>
                <a:gd name="T0" fmla="*/ 0 w 33"/>
                <a:gd name="T1" fmla="*/ 0 h 92"/>
                <a:gd name="T2" fmla="*/ 0 w 33"/>
                <a:gd name="T3" fmla="*/ 57 h 92"/>
                <a:gd name="T4" fmla="*/ 33 w 33"/>
                <a:gd name="T5" fmla="*/ 92 h 92"/>
              </a:gdLst>
              <a:ahLst/>
              <a:cxnLst>
                <a:cxn ang="0">
                  <a:pos x="T0" y="T1"/>
                </a:cxn>
                <a:cxn ang="0">
                  <a:pos x="T2" y="T3"/>
                </a:cxn>
                <a:cxn ang="0">
                  <a:pos x="T4" y="T5"/>
                </a:cxn>
              </a:cxnLst>
              <a:rect l="0" t="0" r="r" b="b"/>
              <a:pathLst>
                <a:path w="33" h="92">
                  <a:moveTo>
                    <a:pt x="0" y="0"/>
                  </a:moveTo>
                  <a:lnTo>
                    <a:pt x="0" y="57"/>
                  </a:lnTo>
                  <a:lnTo>
                    <a:pt x="33" y="92"/>
                  </a:lnTo>
                </a:path>
              </a:pathLst>
            </a:cu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16">
              <a:extLst>
                <a:ext uri="{FF2B5EF4-FFF2-40B4-BE49-F238E27FC236}">
                  <a16:creationId xmlns:a16="http://schemas.microsoft.com/office/drawing/2014/main" id="{38921063-2234-491B-A71B-7A898ED0FC57}"/>
                </a:ext>
              </a:extLst>
            </p:cNvPr>
            <p:cNvSpPr>
              <a:spLocks/>
            </p:cNvSpPr>
            <p:nvPr/>
          </p:nvSpPr>
          <p:spPr bwMode="auto">
            <a:xfrm>
              <a:off x="2963" y="1626"/>
              <a:ext cx="160" cy="113"/>
            </a:xfrm>
            <a:custGeom>
              <a:avLst/>
              <a:gdLst>
                <a:gd name="T0" fmla="*/ 160 w 160"/>
                <a:gd name="T1" fmla="*/ 32 h 113"/>
                <a:gd name="T2" fmla="*/ 81 w 160"/>
                <a:gd name="T3" fmla="*/ 113 h 113"/>
                <a:gd name="T4" fmla="*/ 0 w 160"/>
                <a:gd name="T5" fmla="*/ 32 h 113"/>
                <a:gd name="T6" fmla="*/ 21 w 160"/>
                <a:gd name="T7" fmla="*/ 0 h 113"/>
                <a:gd name="T8" fmla="*/ 139 w 160"/>
                <a:gd name="T9" fmla="*/ 0 h 113"/>
                <a:gd name="T10" fmla="*/ 160 w 160"/>
                <a:gd name="T11" fmla="*/ 32 h 113"/>
              </a:gdLst>
              <a:ahLst/>
              <a:cxnLst>
                <a:cxn ang="0">
                  <a:pos x="T0" y="T1"/>
                </a:cxn>
                <a:cxn ang="0">
                  <a:pos x="T2" y="T3"/>
                </a:cxn>
                <a:cxn ang="0">
                  <a:pos x="T4" y="T5"/>
                </a:cxn>
                <a:cxn ang="0">
                  <a:pos x="T6" y="T7"/>
                </a:cxn>
                <a:cxn ang="0">
                  <a:pos x="T8" y="T9"/>
                </a:cxn>
                <a:cxn ang="0">
                  <a:pos x="T10" y="T11"/>
                </a:cxn>
              </a:cxnLst>
              <a:rect l="0" t="0" r="r" b="b"/>
              <a:pathLst>
                <a:path w="160" h="113">
                  <a:moveTo>
                    <a:pt x="160" y="32"/>
                  </a:moveTo>
                  <a:lnTo>
                    <a:pt x="81" y="113"/>
                  </a:lnTo>
                  <a:lnTo>
                    <a:pt x="0" y="32"/>
                  </a:lnTo>
                  <a:lnTo>
                    <a:pt x="21" y="0"/>
                  </a:lnTo>
                  <a:lnTo>
                    <a:pt x="139" y="0"/>
                  </a:lnTo>
                  <a:lnTo>
                    <a:pt x="160" y="32"/>
                  </a:lnTo>
                  <a:close/>
                </a:path>
              </a:pathLst>
            </a:cu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17">
              <a:extLst>
                <a:ext uri="{FF2B5EF4-FFF2-40B4-BE49-F238E27FC236}">
                  <a16:creationId xmlns:a16="http://schemas.microsoft.com/office/drawing/2014/main" id="{AEDDBCD2-DAFA-48B2-B234-4A924C458457}"/>
                </a:ext>
              </a:extLst>
            </p:cNvPr>
            <p:cNvSpPr>
              <a:spLocks noChangeShapeType="1"/>
            </p:cNvSpPr>
            <p:nvPr/>
          </p:nvSpPr>
          <p:spPr bwMode="auto">
            <a:xfrm>
              <a:off x="2963" y="1658"/>
              <a:ext cx="160" cy="0"/>
            </a:xfrm>
            <a:prstGeom prst="line">
              <a:avLst/>
            </a:pr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18">
              <a:extLst>
                <a:ext uri="{FF2B5EF4-FFF2-40B4-BE49-F238E27FC236}">
                  <a16:creationId xmlns:a16="http://schemas.microsoft.com/office/drawing/2014/main" id="{E864A977-AA95-4531-A7DA-8EFA5BA71474}"/>
                </a:ext>
              </a:extLst>
            </p:cNvPr>
            <p:cNvSpPr>
              <a:spLocks/>
            </p:cNvSpPr>
            <p:nvPr/>
          </p:nvSpPr>
          <p:spPr bwMode="auto">
            <a:xfrm>
              <a:off x="3044" y="1626"/>
              <a:ext cx="48" cy="113"/>
            </a:xfrm>
            <a:custGeom>
              <a:avLst/>
              <a:gdLst>
                <a:gd name="T0" fmla="*/ 33 w 48"/>
                <a:gd name="T1" fmla="*/ 0 h 113"/>
                <a:gd name="T2" fmla="*/ 48 w 48"/>
                <a:gd name="T3" fmla="*/ 32 h 113"/>
                <a:gd name="T4" fmla="*/ 0 w 48"/>
                <a:gd name="T5" fmla="*/ 113 h 113"/>
              </a:gdLst>
              <a:ahLst/>
              <a:cxnLst>
                <a:cxn ang="0">
                  <a:pos x="T0" y="T1"/>
                </a:cxn>
                <a:cxn ang="0">
                  <a:pos x="T2" y="T3"/>
                </a:cxn>
                <a:cxn ang="0">
                  <a:pos x="T4" y="T5"/>
                </a:cxn>
              </a:cxnLst>
              <a:rect l="0" t="0" r="r" b="b"/>
              <a:pathLst>
                <a:path w="48" h="113">
                  <a:moveTo>
                    <a:pt x="33" y="0"/>
                  </a:moveTo>
                  <a:lnTo>
                    <a:pt x="48" y="32"/>
                  </a:lnTo>
                  <a:lnTo>
                    <a:pt x="0" y="113"/>
                  </a:lnTo>
                </a:path>
              </a:pathLst>
            </a:cu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19">
              <a:extLst>
                <a:ext uri="{FF2B5EF4-FFF2-40B4-BE49-F238E27FC236}">
                  <a16:creationId xmlns:a16="http://schemas.microsoft.com/office/drawing/2014/main" id="{442E4DAA-E629-464F-B0CB-B57FE75376F8}"/>
                </a:ext>
              </a:extLst>
            </p:cNvPr>
            <p:cNvSpPr>
              <a:spLocks/>
            </p:cNvSpPr>
            <p:nvPr/>
          </p:nvSpPr>
          <p:spPr bwMode="auto">
            <a:xfrm>
              <a:off x="2996" y="1626"/>
              <a:ext cx="48" cy="113"/>
            </a:xfrm>
            <a:custGeom>
              <a:avLst/>
              <a:gdLst>
                <a:gd name="T0" fmla="*/ 15 w 48"/>
                <a:gd name="T1" fmla="*/ 0 h 113"/>
                <a:gd name="T2" fmla="*/ 0 w 48"/>
                <a:gd name="T3" fmla="*/ 32 h 113"/>
                <a:gd name="T4" fmla="*/ 48 w 48"/>
                <a:gd name="T5" fmla="*/ 113 h 113"/>
              </a:gdLst>
              <a:ahLst/>
              <a:cxnLst>
                <a:cxn ang="0">
                  <a:pos x="T0" y="T1"/>
                </a:cxn>
                <a:cxn ang="0">
                  <a:pos x="T2" y="T3"/>
                </a:cxn>
                <a:cxn ang="0">
                  <a:pos x="T4" y="T5"/>
                </a:cxn>
              </a:cxnLst>
              <a:rect l="0" t="0" r="r" b="b"/>
              <a:pathLst>
                <a:path w="48" h="113">
                  <a:moveTo>
                    <a:pt x="15" y="0"/>
                  </a:moveTo>
                  <a:lnTo>
                    <a:pt x="0" y="32"/>
                  </a:lnTo>
                  <a:lnTo>
                    <a:pt x="48" y="113"/>
                  </a:lnTo>
                </a:path>
              </a:pathLst>
            </a:cu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9" name="Group 68">
            <a:extLst>
              <a:ext uri="{FF2B5EF4-FFF2-40B4-BE49-F238E27FC236}">
                <a16:creationId xmlns:a16="http://schemas.microsoft.com/office/drawing/2014/main" id="{F3114B08-76BC-4BBF-80FE-AC148BA71417}"/>
              </a:ext>
            </a:extLst>
          </p:cNvPr>
          <p:cNvGrpSpPr>
            <a:grpSpLocks noChangeAspect="1"/>
          </p:cNvGrpSpPr>
          <p:nvPr/>
        </p:nvGrpSpPr>
        <p:grpSpPr>
          <a:xfrm>
            <a:off x="1076664" y="2250981"/>
            <a:ext cx="685800" cy="623607"/>
            <a:chOff x="1623194" y="1566321"/>
            <a:chExt cx="736401" cy="669618"/>
          </a:xfrm>
        </p:grpSpPr>
        <p:grpSp>
          <p:nvGrpSpPr>
            <p:cNvPr id="70" name="Group 69">
              <a:extLst>
                <a:ext uri="{FF2B5EF4-FFF2-40B4-BE49-F238E27FC236}">
                  <a16:creationId xmlns:a16="http://schemas.microsoft.com/office/drawing/2014/main" id="{F66E83E1-4637-47B5-ACA8-FAA7B51640B3}"/>
                </a:ext>
              </a:extLst>
            </p:cNvPr>
            <p:cNvGrpSpPr/>
            <p:nvPr/>
          </p:nvGrpSpPr>
          <p:grpSpPr>
            <a:xfrm>
              <a:off x="1623194" y="1566321"/>
              <a:ext cx="540980" cy="622432"/>
              <a:chOff x="786472" y="4572218"/>
              <a:chExt cx="459449" cy="528625"/>
            </a:xfrm>
          </p:grpSpPr>
          <p:sp>
            <p:nvSpPr>
              <p:cNvPr id="76" name="Freeform 33">
                <a:extLst>
                  <a:ext uri="{FF2B5EF4-FFF2-40B4-BE49-F238E27FC236}">
                    <a16:creationId xmlns:a16="http://schemas.microsoft.com/office/drawing/2014/main" id="{49B568F1-C8B7-4C14-B56A-91FF923A9EF3}"/>
                  </a:ext>
                </a:extLst>
              </p:cNvPr>
              <p:cNvSpPr>
                <a:spLocks/>
              </p:cNvSpPr>
              <p:nvPr/>
            </p:nvSpPr>
            <p:spPr bwMode="auto">
              <a:xfrm>
                <a:off x="786472" y="4642426"/>
                <a:ext cx="459449" cy="458417"/>
              </a:xfrm>
              <a:custGeom>
                <a:avLst/>
                <a:gdLst>
                  <a:gd name="T0" fmla="*/ 426 w 426"/>
                  <a:gd name="T1" fmla="*/ 0 h 425"/>
                  <a:gd name="T2" fmla="*/ 426 w 426"/>
                  <a:gd name="T3" fmla="*/ 360 h 425"/>
                  <a:gd name="T4" fmla="*/ 213 w 426"/>
                  <a:gd name="T5" fmla="*/ 425 h 425"/>
                  <a:gd name="T6" fmla="*/ 0 w 426"/>
                  <a:gd name="T7" fmla="*/ 360 h 425"/>
                  <a:gd name="T8" fmla="*/ 0 w 426"/>
                  <a:gd name="T9" fmla="*/ 0 h 425"/>
                </a:gdLst>
                <a:ahLst/>
                <a:cxnLst>
                  <a:cxn ang="0">
                    <a:pos x="T0" y="T1"/>
                  </a:cxn>
                  <a:cxn ang="0">
                    <a:pos x="T2" y="T3"/>
                  </a:cxn>
                  <a:cxn ang="0">
                    <a:pos x="T4" y="T5"/>
                  </a:cxn>
                  <a:cxn ang="0">
                    <a:pos x="T6" y="T7"/>
                  </a:cxn>
                  <a:cxn ang="0">
                    <a:pos x="T8" y="T9"/>
                  </a:cxn>
                </a:cxnLst>
                <a:rect l="0" t="0" r="r" b="b"/>
                <a:pathLst>
                  <a:path w="426" h="425">
                    <a:moveTo>
                      <a:pt x="426" y="0"/>
                    </a:moveTo>
                    <a:cubicBezTo>
                      <a:pt x="426" y="360"/>
                      <a:pt x="426" y="360"/>
                      <a:pt x="426" y="360"/>
                    </a:cubicBezTo>
                    <a:cubicBezTo>
                      <a:pt x="426" y="396"/>
                      <a:pt x="331" y="425"/>
                      <a:pt x="213" y="425"/>
                    </a:cubicBezTo>
                    <a:cubicBezTo>
                      <a:pt x="95" y="425"/>
                      <a:pt x="0" y="396"/>
                      <a:pt x="0" y="360"/>
                    </a:cubicBezTo>
                    <a:cubicBezTo>
                      <a:pt x="0" y="0"/>
                      <a:pt x="0" y="0"/>
                      <a:pt x="0" y="0"/>
                    </a:cubicBezTo>
                  </a:path>
                </a:pathLst>
              </a:custGeom>
              <a:no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Arial"/>
                </a:endParaRPr>
              </a:p>
            </p:txBody>
          </p:sp>
          <p:sp>
            <p:nvSpPr>
              <p:cNvPr id="77" name="Oval 30">
                <a:extLst>
                  <a:ext uri="{FF2B5EF4-FFF2-40B4-BE49-F238E27FC236}">
                    <a16:creationId xmlns:a16="http://schemas.microsoft.com/office/drawing/2014/main" id="{D9CA29BB-F4D4-48A3-AEE8-E53FFA1EF3BE}"/>
                  </a:ext>
                </a:extLst>
              </p:cNvPr>
              <p:cNvSpPr>
                <a:spLocks noChangeArrowheads="1"/>
              </p:cNvSpPr>
              <p:nvPr/>
            </p:nvSpPr>
            <p:spPr bwMode="auto">
              <a:xfrm>
                <a:off x="786472" y="4572218"/>
                <a:ext cx="459449" cy="139898"/>
              </a:xfrm>
              <a:prstGeom prst="ellips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Arial"/>
                </a:endParaRPr>
              </a:p>
            </p:txBody>
          </p:sp>
          <p:sp>
            <p:nvSpPr>
              <p:cNvPr id="78" name="Freeform 31">
                <a:extLst>
                  <a:ext uri="{FF2B5EF4-FFF2-40B4-BE49-F238E27FC236}">
                    <a16:creationId xmlns:a16="http://schemas.microsoft.com/office/drawing/2014/main" id="{A3834F63-8DDF-4B4B-8339-F0ACBE2B513F}"/>
                  </a:ext>
                </a:extLst>
              </p:cNvPr>
              <p:cNvSpPr>
                <a:spLocks/>
              </p:cNvSpPr>
              <p:nvPr/>
            </p:nvSpPr>
            <p:spPr bwMode="auto">
              <a:xfrm>
                <a:off x="786472" y="4771484"/>
                <a:ext cx="459449" cy="70209"/>
              </a:xfrm>
              <a:custGeom>
                <a:avLst/>
                <a:gdLst>
                  <a:gd name="T0" fmla="*/ 0 w 426"/>
                  <a:gd name="T1" fmla="*/ 0 h 65"/>
                  <a:gd name="T2" fmla="*/ 213 w 426"/>
                  <a:gd name="T3" fmla="*/ 65 h 65"/>
                  <a:gd name="T4" fmla="*/ 426 w 426"/>
                  <a:gd name="T5" fmla="*/ 0 h 65"/>
                </a:gdLst>
                <a:ahLst/>
                <a:cxnLst>
                  <a:cxn ang="0">
                    <a:pos x="T0" y="T1"/>
                  </a:cxn>
                  <a:cxn ang="0">
                    <a:pos x="T2" y="T3"/>
                  </a:cxn>
                  <a:cxn ang="0">
                    <a:pos x="T4" y="T5"/>
                  </a:cxn>
                </a:cxnLst>
                <a:rect l="0" t="0" r="r" b="b"/>
                <a:pathLst>
                  <a:path w="426" h="65">
                    <a:moveTo>
                      <a:pt x="0" y="0"/>
                    </a:moveTo>
                    <a:cubicBezTo>
                      <a:pt x="0" y="36"/>
                      <a:pt x="95" y="65"/>
                      <a:pt x="213" y="65"/>
                    </a:cubicBezTo>
                    <a:cubicBezTo>
                      <a:pt x="331" y="65"/>
                      <a:pt x="426" y="36"/>
                      <a:pt x="426" y="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Arial"/>
                </a:endParaRPr>
              </a:p>
            </p:txBody>
          </p:sp>
          <p:sp>
            <p:nvSpPr>
              <p:cNvPr id="79" name="Freeform 32">
                <a:extLst>
                  <a:ext uri="{FF2B5EF4-FFF2-40B4-BE49-F238E27FC236}">
                    <a16:creationId xmlns:a16="http://schemas.microsoft.com/office/drawing/2014/main" id="{1AE3BB37-09F6-4581-822E-E4A21BCDF753}"/>
                  </a:ext>
                </a:extLst>
              </p:cNvPr>
              <p:cNvSpPr>
                <a:spLocks/>
              </p:cNvSpPr>
              <p:nvPr/>
            </p:nvSpPr>
            <p:spPr bwMode="auto">
              <a:xfrm>
                <a:off x="786472" y="4896931"/>
                <a:ext cx="459449" cy="70209"/>
              </a:xfrm>
              <a:custGeom>
                <a:avLst/>
                <a:gdLst>
                  <a:gd name="T0" fmla="*/ 0 w 426"/>
                  <a:gd name="T1" fmla="*/ 0 h 65"/>
                  <a:gd name="T2" fmla="*/ 213 w 426"/>
                  <a:gd name="T3" fmla="*/ 65 h 65"/>
                  <a:gd name="T4" fmla="*/ 426 w 426"/>
                  <a:gd name="T5" fmla="*/ 0 h 65"/>
                </a:gdLst>
                <a:ahLst/>
                <a:cxnLst>
                  <a:cxn ang="0">
                    <a:pos x="T0" y="T1"/>
                  </a:cxn>
                  <a:cxn ang="0">
                    <a:pos x="T2" y="T3"/>
                  </a:cxn>
                  <a:cxn ang="0">
                    <a:pos x="T4" y="T5"/>
                  </a:cxn>
                </a:cxnLst>
                <a:rect l="0" t="0" r="r" b="b"/>
                <a:pathLst>
                  <a:path w="426" h="65">
                    <a:moveTo>
                      <a:pt x="0" y="0"/>
                    </a:moveTo>
                    <a:cubicBezTo>
                      <a:pt x="0" y="36"/>
                      <a:pt x="95" y="65"/>
                      <a:pt x="213" y="65"/>
                    </a:cubicBezTo>
                    <a:cubicBezTo>
                      <a:pt x="331" y="65"/>
                      <a:pt x="426" y="36"/>
                      <a:pt x="426" y="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Arial"/>
                </a:endParaRPr>
              </a:p>
            </p:txBody>
          </p:sp>
        </p:grpSp>
        <p:grpSp>
          <p:nvGrpSpPr>
            <p:cNvPr id="71" name="Group 70">
              <a:extLst>
                <a:ext uri="{FF2B5EF4-FFF2-40B4-BE49-F238E27FC236}">
                  <a16:creationId xmlns:a16="http://schemas.microsoft.com/office/drawing/2014/main" id="{3FD76499-B4DA-4C9D-A5C2-36E189F9A50B}"/>
                </a:ext>
              </a:extLst>
            </p:cNvPr>
            <p:cNvGrpSpPr/>
            <p:nvPr/>
          </p:nvGrpSpPr>
          <p:grpSpPr>
            <a:xfrm>
              <a:off x="1967695" y="1934155"/>
              <a:ext cx="391900" cy="301784"/>
              <a:chOff x="1230000" y="2386799"/>
              <a:chExt cx="418514" cy="322278"/>
            </a:xfrm>
          </p:grpSpPr>
          <p:sp>
            <p:nvSpPr>
              <p:cNvPr id="72" name="Freeform 9">
                <a:extLst>
                  <a:ext uri="{FF2B5EF4-FFF2-40B4-BE49-F238E27FC236}">
                    <a16:creationId xmlns:a16="http://schemas.microsoft.com/office/drawing/2014/main" id="{675877BB-9D84-446D-9C49-7B1F0B212695}"/>
                  </a:ext>
                </a:extLst>
              </p:cNvPr>
              <p:cNvSpPr>
                <a:spLocks/>
              </p:cNvSpPr>
              <p:nvPr/>
            </p:nvSpPr>
            <p:spPr bwMode="auto">
              <a:xfrm>
                <a:off x="1230000" y="2386799"/>
                <a:ext cx="418514" cy="322278"/>
              </a:xfrm>
              <a:custGeom>
                <a:avLst/>
                <a:gdLst>
                  <a:gd name="T0" fmla="*/ 126 w 136"/>
                  <a:gd name="T1" fmla="*/ 104 h 104"/>
                  <a:gd name="T2" fmla="*/ 136 w 136"/>
                  <a:gd name="T3" fmla="*/ 68 h 104"/>
                  <a:gd name="T4" fmla="*/ 68 w 136"/>
                  <a:gd name="T5" fmla="*/ 0 h 104"/>
                  <a:gd name="T6" fmla="*/ 0 w 136"/>
                  <a:gd name="T7" fmla="*/ 68 h 104"/>
                  <a:gd name="T8" fmla="*/ 10 w 136"/>
                  <a:gd name="T9" fmla="*/ 104 h 104"/>
                  <a:gd name="T10" fmla="*/ 126 w 136"/>
                  <a:gd name="T11" fmla="*/ 104 h 104"/>
                </a:gdLst>
                <a:ahLst/>
                <a:cxnLst>
                  <a:cxn ang="0">
                    <a:pos x="T0" y="T1"/>
                  </a:cxn>
                  <a:cxn ang="0">
                    <a:pos x="T2" y="T3"/>
                  </a:cxn>
                  <a:cxn ang="0">
                    <a:pos x="T4" y="T5"/>
                  </a:cxn>
                  <a:cxn ang="0">
                    <a:pos x="T6" y="T7"/>
                  </a:cxn>
                  <a:cxn ang="0">
                    <a:pos x="T8" y="T9"/>
                  </a:cxn>
                  <a:cxn ang="0">
                    <a:pos x="T10" y="T11"/>
                  </a:cxn>
                </a:cxnLst>
                <a:rect l="0" t="0" r="r" b="b"/>
                <a:pathLst>
                  <a:path w="136" h="104">
                    <a:moveTo>
                      <a:pt x="126" y="104"/>
                    </a:moveTo>
                    <a:cubicBezTo>
                      <a:pt x="132" y="94"/>
                      <a:pt x="136" y="81"/>
                      <a:pt x="136" y="68"/>
                    </a:cubicBezTo>
                    <a:cubicBezTo>
                      <a:pt x="136" y="30"/>
                      <a:pt x="106" y="0"/>
                      <a:pt x="68" y="0"/>
                    </a:cubicBezTo>
                    <a:cubicBezTo>
                      <a:pt x="30" y="0"/>
                      <a:pt x="0" y="30"/>
                      <a:pt x="0" y="68"/>
                    </a:cubicBezTo>
                    <a:cubicBezTo>
                      <a:pt x="0" y="81"/>
                      <a:pt x="4" y="94"/>
                      <a:pt x="10" y="104"/>
                    </a:cubicBezTo>
                    <a:lnTo>
                      <a:pt x="126" y="104"/>
                    </a:lnTo>
                    <a:close/>
                  </a:path>
                </a:pathLst>
              </a:custGeom>
              <a:solidFill>
                <a:srgbClr val="FFFFFF"/>
              </a:solidFill>
              <a:ln w="1905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2">
                <a:extLst>
                  <a:ext uri="{FF2B5EF4-FFF2-40B4-BE49-F238E27FC236}">
                    <a16:creationId xmlns:a16="http://schemas.microsoft.com/office/drawing/2014/main" id="{3EE295C3-90EF-4EE1-8D29-FEF5B38DAE1A}"/>
                  </a:ext>
                </a:extLst>
              </p:cNvPr>
              <p:cNvSpPr>
                <a:spLocks/>
              </p:cNvSpPr>
              <p:nvPr/>
            </p:nvSpPr>
            <p:spPr bwMode="auto">
              <a:xfrm>
                <a:off x="1279237" y="2436036"/>
                <a:ext cx="248423" cy="210376"/>
              </a:xfrm>
              <a:custGeom>
                <a:avLst/>
                <a:gdLst>
                  <a:gd name="T0" fmla="*/ 81 w 81"/>
                  <a:gd name="T1" fmla="*/ 9 h 68"/>
                  <a:gd name="T2" fmla="*/ 52 w 81"/>
                  <a:gd name="T3" fmla="*/ 0 h 68"/>
                  <a:gd name="T4" fmla="*/ 0 w 81"/>
                  <a:gd name="T5" fmla="*/ 52 h 68"/>
                  <a:gd name="T6" fmla="*/ 3 w 81"/>
                  <a:gd name="T7" fmla="*/ 68 h 68"/>
                </a:gdLst>
                <a:ahLst/>
                <a:cxnLst>
                  <a:cxn ang="0">
                    <a:pos x="T0" y="T1"/>
                  </a:cxn>
                  <a:cxn ang="0">
                    <a:pos x="T2" y="T3"/>
                  </a:cxn>
                  <a:cxn ang="0">
                    <a:pos x="T4" y="T5"/>
                  </a:cxn>
                  <a:cxn ang="0">
                    <a:pos x="T6" y="T7"/>
                  </a:cxn>
                </a:cxnLst>
                <a:rect l="0" t="0" r="r" b="b"/>
                <a:pathLst>
                  <a:path w="81" h="68">
                    <a:moveTo>
                      <a:pt x="81" y="9"/>
                    </a:moveTo>
                    <a:cubicBezTo>
                      <a:pt x="72" y="3"/>
                      <a:pt x="63" y="0"/>
                      <a:pt x="52" y="0"/>
                    </a:cubicBezTo>
                    <a:cubicBezTo>
                      <a:pt x="23" y="0"/>
                      <a:pt x="0" y="23"/>
                      <a:pt x="0" y="52"/>
                    </a:cubicBezTo>
                    <a:cubicBezTo>
                      <a:pt x="0" y="58"/>
                      <a:pt x="1" y="63"/>
                      <a:pt x="3" y="68"/>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Oval 10">
                <a:extLst>
                  <a:ext uri="{FF2B5EF4-FFF2-40B4-BE49-F238E27FC236}">
                    <a16:creationId xmlns:a16="http://schemas.microsoft.com/office/drawing/2014/main" id="{135FB694-ECBA-4E1D-BA12-8BCAB58DE3DC}"/>
                  </a:ext>
                </a:extLst>
              </p:cNvPr>
              <p:cNvSpPr>
                <a:spLocks noChangeArrowheads="1"/>
              </p:cNvSpPr>
              <p:nvPr/>
            </p:nvSpPr>
            <p:spPr bwMode="auto">
              <a:xfrm>
                <a:off x="1402330" y="2585985"/>
                <a:ext cx="73855" cy="73855"/>
              </a:xfrm>
              <a:prstGeom prst="ellips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Line 11">
                <a:extLst>
                  <a:ext uri="{FF2B5EF4-FFF2-40B4-BE49-F238E27FC236}">
                    <a16:creationId xmlns:a16="http://schemas.microsoft.com/office/drawing/2014/main" id="{9BBA58BC-477C-4C29-96E4-E42C4D02BC26}"/>
                  </a:ext>
                </a:extLst>
              </p:cNvPr>
              <p:cNvSpPr>
                <a:spLocks noChangeShapeType="1"/>
              </p:cNvSpPr>
              <p:nvPr/>
            </p:nvSpPr>
            <p:spPr bwMode="auto">
              <a:xfrm flipV="1">
                <a:off x="1462757" y="2496463"/>
                <a:ext cx="102950" cy="100712"/>
              </a:xfrm>
              <a:prstGeom prst="lin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0" name="Group 79">
            <a:extLst>
              <a:ext uri="{FF2B5EF4-FFF2-40B4-BE49-F238E27FC236}">
                <a16:creationId xmlns:a16="http://schemas.microsoft.com/office/drawing/2014/main" id="{C2F81FB5-1DC0-40BF-B666-214EF1F3649A}"/>
              </a:ext>
            </a:extLst>
          </p:cNvPr>
          <p:cNvGrpSpPr>
            <a:grpSpLocks noChangeAspect="1"/>
          </p:cNvGrpSpPr>
          <p:nvPr/>
        </p:nvGrpSpPr>
        <p:grpSpPr>
          <a:xfrm>
            <a:off x="5297606" y="2288464"/>
            <a:ext cx="747356" cy="548640"/>
            <a:chOff x="508000" y="3884116"/>
            <a:chExt cx="871004" cy="639412"/>
          </a:xfrm>
        </p:grpSpPr>
        <p:cxnSp>
          <p:nvCxnSpPr>
            <p:cNvPr id="81" name="Straight Arrow Connector 80">
              <a:extLst>
                <a:ext uri="{FF2B5EF4-FFF2-40B4-BE49-F238E27FC236}">
                  <a16:creationId xmlns:a16="http://schemas.microsoft.com/office/drawing/2014/main" id="{8D9C745F-15C8-4B9F-936A-AAEE047FEB93}"/>
                </a:ext>
              </a:extLst>
            </p:cNvPr>
            <p:cNvCxnSpPr>
              <a:cxnSpLocks/>
            </p:cNvCxnSpPr>
            <p:nvPr/>
          </p:nvCxnSpPr>
          <p:spPr>
            <a:xfrm>
              <a:off x="508000" y="4126213"/>
              <a:ext cx="871004" cy="0"/>
            </a:xfrm>
            <a:prstGeom prst="straightConnector1">
              <a:avLst/>
            </a:prstGeom>
            <a:ln w="19050" cap="rnd">
              <a:solidFill>
                <a:schemeClr val="tx1"/>
              </a:solidFill>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D6786676-A49C-41AB-98BC-AC485BF10DA1}"/>
                </a:ext>
              </a:extLst>
            </p:cNvPr>
            <p:cNvCxnSpPr>
              <a:cxnSpLocks/>
            </p:cNvCxnSpPr>
            <p:nvPr/>
          </p:nvCxnSpPr>
          <p:spPr>
            <a:xfrm flipH="1">
              <a:off x="508000" y="4253213"/>
              <a:ext cx="871004" cy="0"/>
            </a:xfrm>
            <a:prstGeom prst="straightConnector1">
              <a:avLst/>
            </a:prstGeom>
            <a:ln w="19050" cap="rnd">
              <a:solidFill>
                <a:schemeClr val="tx1"/>
              </a:solidFill>
              <a:tailEnd type="arrow" w="med" len="sm"/>
            </a:ln>
            <a:effectLst/>
          </p:spPr>
          <p:style>
            <a:lnRef idx="2">
              <a:schemeClr val="accent1"/>
            </a:lnRef>
            <a:fillRef idx="0">
              <a:schemeClr val="accent1"/>
            </a:fillRef>
            <a:effectRef idx="1">
              <a:schemeClr val="accent1"/>
            </a:effectRef>
            <a:fontRef idx="minor">
              <a:schemeClr val="tx1"/>
            </a:fontRef>
          </p:style>
        </p:cxnSp>
        <p:sp>
          <p:nvSpPr>
            <p:cNvPr id="83" name="Freeform 5">
              <a:extLst>
                <a:ext uri="{FF2B5EF4-FFF2-40B4-BE49-F238E27FC236}">
                  <a16:creationId xmlns:a16="http://schemas.microsoft.com/office/drawing/2014/main" id="{98B81666-151D-416E-AB34-A13E3927BEEB}"/>
                </a:ext>
              </a:extLst>
            </p:cNvPr>
            <p:cNvSpPr>
              <a:spLocks/>
            </p:cNvSpPr>
            <p:nvPr/>
          </p:nvSpPr>
          <p:spPr bwMode="auto">
            <a:xfrm>
              <a:off x="703003" y="3884116"/>
              <a:ext cx="480998" cy="639412"/>
            </a:xfrm>
            <a:custGeom>
              <a:avLst/>
              <a:gdLst>
                <a:gd name="T0" fmla="*/ 119 w 120"/>
                <a:gd name="T1" fmla="*/ 8 h 161"/>
                <a:gd name="T2" fmla="*/ 118 w 120"/>
                <a:gd name="T3" fmla="*/ 9 h 161"/>
                <a:gd name="T4" fmla="*/ 109 w 120"/>
                <a:gd name="T5" fmla="*/ 14 h 161"/>
                <a:gd name="T6" fmla="*/ 91 w 120"/>
                <a:gd name="T7" fmla="*/ 19 h 161"/>
                <a:gd name="T8" fmla="*/ 76 w 120"/>
                <a:gd name="T9" fmla="*/ 15 h 161"/>
                <a:gd name="T10" fmla="*/ 63 w 120"/>
                <a:gd name="T11" fmla="*/ 1 h 161"/>
                <a:gd name="T12" fmla="*/ 61 w 120"/>
                <a:gd name="T13" fmla="*/ 0 h 161"/>
                <a:gd name="T14" fmla="*/ 60 w 120"/>
                <a:gd name="T15" fmla="*/ 1 h 161"/>
                <a:gd name="T16" fmla="*/ 46 w 120"/>
                <a:gd name="T17" fmla="*/ 15 h 161"/>
                <a:gd name="T18" fmla="*/ 32 w 120"/>
                <a:gd name="T19" fmla="*/ 19 h 161"/>
                <a:gd name="T20" fmla="*/ 12 w 120"/>
                <a:gd name="T21" fmla="*/ 14 h 161"/>
                <a:gd name="T22" fmla="*/ 5 w 120"/>
                <a:gd name="T23" fmla="*/ 9 h 161"/>
                <a:gd name="T24" fmla="*/ 3 w 120"/>
                <a:gd name="T25" fmla="*/ 8 h 161"/>
                <a:gd name="T26" fmla="*/ 1 w 120"/>
                <a:gd name="T27" fmla="*/ 13 h 161"/>
                <a:gd name="T28" fmla="*/ 1 w 120"/>
                <a:gd name="T29" fmla="*/ 20 h 161"/>
                <a:gd name="T30" fmla="*/ 1 w 120"/>
                <a:gd name="T31" fmla="*/ 34 h 161"/>
                <a:gd name="T32" fmla="*/ 1 w 120"/>
                <a:gd name="T33" fmla="*/ 59 h 161"/>
                <a:gd name="T34" fmla="*/ 1 w 120"/>
                <a:gd name="T35" fmla="*/ 94 h 161"/>
                <a:gd name="T36" fmla="*/ 1 w 120"/>
                <a:gd name="T37" fmla="*/ 114 h 161"/>
                <a:gd name="T38" fmla="*/ 1 w 120"/>
                <a:gd name="T39" fmla="*/ 124 h 161"/>
                <a:gd name="T40" fmla="*/ 1 w 120"/>
                <a:gd name="T41" fmla="*/ 128 h 161"/>
                <a:gd name="T42" fmla="*/ 1 w 120"/>
                <a:gd name="T43" fmla="*/ 128 h 161"/>
                <a:gd name="T44" fmla="*/ 2 w 120"/>
                <a:gd name="T45" fmla="*/ 129 h 161"/>
                <a:gd name="T46" fmla="*/ 61 w 120"/>
                <a:gd name="T47" fmla="*/ 160 h 161"/>
                <a:gd name="T48" fmla="*/ 62 w 120"/>
                <a:gd name="T49" fmla="*/ 160 h 161"/>
                <a:gd name="T50" fmla="*/ 119 w 120"/>
                <a:gd name="T51" fmla="*/ 129 h 161"/>
                <a:gd name="T52" fmla="*/ 120 w 120"/>
                <a:gd name="T53" fmla="*/ 128 h 161"/>
                <a:gd name="T54" fmla="*/ 120 w 120"/>
                <a:gd name="T55" fmla="*/ 9 h 161"/>
                <a:gd name="T56" fmla="*/ 119 w 120"/>
                <a:gd name="T57" fmla="*/ 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 h="161">
                  <a:moveTo>
                    <a:pt x="119" y="8"/>
                  </a:moveTo>
                  <a:cubicBezTo>
                    <a:pt x="119" y="8"/>
                    <a:pt x="118" y="8"/>
                    <a:pt x="118" y="9"/>
                  </a:cubicBezTo>
                  <a:cubicBezTo>
                    <a:pt x="117" y="9"/>
                    <a:pt x="114" y="11"/>
                    <a:pt x="109" y="14"/>
                  </a:cubicBezTo>
                  <a:cubicBezTo>
                    <a:pt x="104" y="16"/>
                    <a:pt x="98" y="19"/>
                    <a:pt x="91" y="19"/>
                  </a:cubicBezTo>
                  <a:cubicBezTo>
                    <a:pt x="86" y="19"/>
                    <a:pt x="81" y="18"/>
                    <a:pt x="76" y="15"/>
                  </a:cubicBezTo>
                  <a:cubicBezTo>
                    <a:pt x="72" y="12"/>
                    <a:pt x="67" y="8"/>
                    <a:pt x="63" y="1"/>
                  </a:cubicBezTo>
                  <a:cubicBezTo>
                    <a:pt x="62" y="1"/>
                    <a:pt x="62" y="0"/>
                    <a:pt x="61" y="0"/>
                  </a:cubicBezTo>
                  <a:cubicBezTo>
                    <a:pt x="61" y="0"/>
                    <a:pt x="60" y="1"/>
                    <a:pt x="60" y="1"/>
                  </a:cubicBezTo>
                  <a:cubicBezTo>
                    <a:pt x="56" y="8"/>
                    <a:pt x="51" y="12"/>
                    <a:pt x="46" y="15"/>
                  </a:cubicBezTo>
                  <a:cubicBezTo>
                    <a:pt x="41" y="18"/>
                    <a:pt x="36" y="19"/>
                    <a:pt x="32" y="19"/>
                  </a:cubicBezTo>
                  <a:cubicBezTo>
                    <a:pt x="24" y="19"/>
                    <a:pt x="17" y="16"/>
                    <a:pt x="12" y="14"/>
                  </a:cubicBezTo>
                  <a:cubicBezTo>
                    <a:pt x="10" y="12"/>
                    <a:pt x="7" y="11"/>
                    <a:pt x="5" y="9"/>
                  </a:cubicBezTo>
                  <a:cubicBezTo>
                    <a:pt x="4" y="9"/>
                    <a:pt x="4" y="8"/>
                    <a:pt x="3" y="8"/>
                  </a:cubicBezTo>
                  <a:cubicBezTo>
                    <a:pt x="0" y="8"/>
                    <a:pt x="1" y="11"/>
                    <a:pt x="1" y="13"/>
                  </a:cubicBezTo>
                  <a:cubicBezTo>
                    <a:pt x="1" y="15"/>
                    <a:pt x="1" y="18"/>
                    <a:pt x="1" y="20"/>
                  </a:cubicBezTo>
                  <a:cubicBezTo>
                    <a:pt x="1" y="25"/>
                    <a:pt x="1" y="30"/>
                    <a:pt x="1" y="34"/>
                  </a:cubicBezTo>
                  <a:cubicBezTo>
                    <a:pt x="1" y="42"/>
                    <a:pt x="1" y="50"/>
                    <a:pt x="1" y="59"/>
                  </a:cubicBezTo>
                  <a:cubicBezTo>
                    <a:pt x="1" y="70"/>
                    <a:pt x="1" y="82"/>
                    <a:pt x="1" y="94"/>
                  </a:cubicBezTo>
                  <a:cubicBezTo>
                    <a:pt x="1" y="101"/>
                    <a:pt x="1" y="108"/>
                    <a:pt x="1" y="114"/>
                  </a:cubicBezTo>
                  <a:cubicBezTo>
                    <a:pt x="1" y="118"/>
                    <a:pt x="1" y="121"/>
                    <a:pt x="1" y="124"/>
                  </a:cubicBezTo>
                  <a:cubicBezTo>
                    <a:pt x="1" y="125"/>
                    <a:pt x="1" y="126"/>
                    <a:pt x="1" y="128"/>
                  </a:cubicBezTo>
                  <a:cubicBezTo>
                    <a:pt x="1" y="128"/>
                    <a:pt x="1" y="128"/>
                    <a:pt x="1" y="128"/>
                  </a:cubicBezTo>
                  <a:cubicBezTo>
                    <a:pt x="1" y="129"/>
                    <a:pt x="1" y="129"/>
                    <a:pt x="2" y="129"/>
                  </a:cubicBezTo>
                  <a:cubicBezTo>
                    <a:pt x="61" y="160"/>
                    <a:pt x="61" y="160"/>
                    <a:pt x="61" y="160"/>
                  </a:cubicBezTo>
                  <a:cubicBezTo>
                    <a:pt x="61" y="161"/>
                    <a:pt x="62" y="161"/>
                    <a:pt x="62" y="160"/>
                  </a:cubicBezTo>
                  <a:cubicBezTo>
                    <a:pt x="119" y="129"/>
                    <a:pt x="119" y="129"/>
                    <a:pt x="119" y="129"/>
                  </a:cubicBezTo>
                  <a:cubicBezTo>
                    <a:pt x="120" y="129"/>
                    <a:pt x="120" y="129"/>
                    <a:pt x="120" y="128"/>
                  </a:cubicBezTo>
                  <a:cubicBezTo>
                    <a:pt x="120" y="9"/>
                    <a:pt x="120" y="9"/>
                    <a:pt x="120" y="9"/>
                  </a:cubicBezTo>
                  <a:cubicBezTo>
                    <a:pt x="120" y="9"/>
                    <a:pt x="120" y="9"/>
                    <a:pt x="119" y="8"/>
                  </a:cubicBezTo>
                  <a:close/>
                </a:path>
              </a:pathLst>
            </a:custGeom>
            <a:solidFill>
              <a:schemeClr val="bg1"/>
            </a:solidFill>
            <a:ln w="19050" cap="rnd">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2412">
            <a:extLst>
              <a:ext uri="{FF2B5EF4-FFF2-40B4-BE49-F238E27FC236}">
                <a16:creationId xmlns:a16="http://schemas.microsoft.com/office/drawing/2014/main" id="{713CE122-B1D6-4705-A5BD-BDDCCD548B66}"/>
              </a:ext>
            </a:extLst>
          </p:cNvPr>
          <p:cNvGrpSpPr>
            <a:grpSpLocks noChangeAspect="1"/>
          </p:cNvGrpSpPr>
          <p:nvPr/>
        </p:nvGrpSpPr>
        <p:grpSpPr>
          <a:xfrm>
            <a:off x="7344666" y="2297171"/>
            <a:ext cx="822960" cy="531226"/>
            <a:chOff x="0" y="0"/>
            <a:chExt cx="2161285" cy="1395125"/>
          </a:xfrm>
        </p:grpSpPr>
        <p:grpSp>
          <p:nvGrpSpPr>
            <p:cNvPr id="85" name="Group 2408">
              <a:extLst>
                <a:ext uri="{FF2B5EF4-FFF2-40B4-BE49-F238E27FC236}">
                  <a16:creationId xmlns:a16="http://schemas.microsoft.com/office/drawing/2014/main" id="{F37D6B92-04C5-4B49-BE0B-BE38DEF160F2}"/>
                </a:ext>
              </a:extLst>
            </p:cNvPr>
            <p:cNvGrpSpPr/>
            <p:nvPr/>
          </p:nvGrpSpPr>
          <p:grpSpPr>
            <a:xfrm>
              <a:off x="327323" y="391273"/>
              <a:ext cx="1533301" cy="597887"/>
              <a:chOff x="0" y="28912"/>
              <a:chExt cx="1533299" cy="597885"/>
            </a:xfrm>
          </p:grpSpPr>
          <p:sp>
            <p:nvSpPr>
              <p:cNvPr id="89" name="Shape 2406">
                <a:extLst>
                  <a:ext uri="{FF2B5EF4-FFF2-40B4-BE49-F238E27FC236}">
                    <a16:creationId xmlns:a16="http://schemas.microsoft.com/office/drawing/2014/main" id="{2636CA86-B17E-4B7F-9644-B6E52A5AD6A4}"/>
                  </a:ext>
                </a:extLst>
              </p:cNvPr>
              <p:cNvSpPr/>
              <p:nvPr/>
            </p:nvSpPr>
            <p:spPr>
              <a:xfrm>
                <a:off x="784773" y="28912"/>
                <a:ext cx="748527" cy="588838"/>
              </a:xfrm>
              <a:custGeom>
                <a:avLst/>
                <a:gdLst/>
                <a:ahLst/>
                <a:cxnLst>
                  <a:cxn ang="0">
                    <a:pos x="wd2" y="hd2"/>
                  </a:cxn>
                  <a:cxn ang="5400000">
                    <a:pos x="wd2" y="hd2"/>
                  </a:cxn>
                  <a:cxn ang="10800000">
                    <a:pos x="wd2" y="hd2"/>
                  </a:cxn>
                  <a:cxn ang="16200000">
                    <a:pos x="wd2" y="hd2"/>
                  </a:cxn>
                </a:cxnLst>
                <a:rect l="0" t="0" r="r" b="b"/>
                <a:pathLst>
                  <a:path w="21600" h="21600" extrusionOk="0">
                    <a:moveTo>
                      <a:pt x="82" y="0"/>
                    </a:moveTo>
                    <a:lnTo>
                      <a:pt x="0" y="12482"/>
                    </a:lnTo>
                    <a:lnTo>
                      <a:pt x="21600" y="12482"/>
                    </a:lnTo>
                    <a:lnTo>
                      <a:pt x="21586" y="21600"/>
                    </a:lnTo>
                  </a:path>
                </a:pathLst>
              </a:cu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wrap="square" lIns="67677" tIns="67677" rIns="67677" bIns="67677" numCol="1" anchor="ctr">
                <a:noAutofit/>
              </a:bodyPr>
              <a:lstStyle/>
              <a:p>
                <a:pPr>
                  <a:defRPr sz="3600">
                    <a:latin typeface="+mn-lt"/>
                    <a:ea typeface="+mn-ea"/>
                    <a:cs typeface="+mn-cs"/>
                    <a:sym typeface="Helvetica Light"/>
                  </a:defRPr>
                </a:pPr>
                <a:endParaRPr/>
              </a:p>
            </p:txBody>
          </p:sp>
          <p:sp>
            <p:nvSpPr>
              <p:cNvPr id="90" name="Shape 2407">
                <a:extLst>
                  <a:ext uri="{FF2B5EF4-FFF2-40B4-BE49-F238E27FC236}">
                    <a16:creationId xmlns:a16="http://schemas.microsoft.com/office/drawing/2014/main" id="{AAE649B3-7230-4CAA-B64F-DCE22E1C3DD5}"/>
                  </a:ext>
                </a:extLst>
              </p:cNvPr>
              <p:cNvSpPr/>
              <p:nvPr/>
            </p:nvSpPr>
            <p:spPr>
              <a:xfrm>
                <a:off x="0" y="369595"/>
                <a:ext cx="804642" cy="2572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4" y="760"/>
                    </a:lnTo>
                    <a:lnTo>
                      <a:pt x="21600" y="0"/>
                    </a:lnTo>
                  </a:path>
                </a:pathLst>
              </a:cu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wrap="square" lIns="67677" tIns="67677" rIns="67677" bIns="67677" numCol="1" anchor="ctr">
                <a:noAutofit/>
              </a:bodyPr>
              <a:lstStyle/>
              <a:p>
                <a:pPr>
                  <a:defRPr sz="3600">
                    <a:latin typeface="+mn-lt"/>
                    <a:ea typeface="+mn-ea"/>
                    <a:cs typeface="+mn-cs"/>
                    <a:sym typeface="Helvetica Light"/>
                  </a:defRPr>
                </a:pPr>
                <a:endParaRPr/>
              </a:p>
            </p:txBody>
          </p:sp>
        </p:grpSp>
        <p:sp>
          <p:nvSpPr>
            <p:cNvPr id="86" name="Shape 2409">
              <a:extLst>
                <a:ext uri="{FF2B5EF4-FFF2-40B4-BE49-F238E27FC236}">
                  <a16:creationId xmlns:a16="http://schemas.microsoft.com/office/drawing/2014/main" id="{1AA50D5C-667D-4C51-B1D7-C2727ADEE5D6}"/>
                </a:ext>
              </a:extLst>
            </p:cNvPr>
            <p:cNvSpPr/>
            <p:nvPr/>
          </p:nvSpPr>
          <p:spPr>
            <a:xfrm>
              <a:off x="1542842" y="993523"/>
              <a:ext cx="618444" cy="401603"/>
            </a:xfrm>
            <a:prstGeom prst="roundRect">
              <a:avLst>
                <a:gd name="adj" fmla="val 12151"/>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wrap="square" lIns="67677" tIns="67677" rIns="67677" bIns="67677" numCol="1" anchor="ctr">
              <a:noAutofit/>
            </a:bodyPr>
            <a:lstStyle/>
            <a:p>
              <a:pPr>
                <a:defRPr sz="3600">
                  <a:latin typeface="+mn-lt"/>
                  <a:ea typeface="+mn-ea"/>
                  <a:cs typeface="+mn-cs"/>
                  <a:sym typeface="Helvetica Light"/>
                </a:defRPr>
              </a:pPr>
              <a:endParaRPr/>
            </a:p>
          </p:txBody>
        </p:sp>
        <p:sp>
          <p:nvSpPr>
            <p:cNvPr id="87" name="Shape 2410">
              <a:extLst>
                <a:ext uri="{FF2B5EF4-FFF2-40B4-BE49-F238E27FC236}">
                  <a16:creationId xmlns:a16="http://schemas.microsoft.com/office/drawing/2014/main" id="{9DCF9658-FBF6-406A-BB17-F6A4ED0371DE}"/>
                </a:ext>
              </a:extLst>
            </p:cNvPr>
            <p:cNvSpPr/>
            <p:nvPr/>
          </p:nvSpPr>
          <p:spPr>
            <a:xfrm>
              <a:off x="0" y="993523"/>
              <a:ext cx="618443" cy="401603"/>
            </a:xfrm>
            <a:prstGeom prst="roundRect">
              <a:avLst>
                <a:gd name="adj" fmla="val 12151"/>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wrap="square" lIns="67677" tIns="67677" rIns="67677" bIns="67677" numCol="1" anchor="ctr">
              <a:noAutofit/>
            </a:bodyPr>
            <a:lstStyle/>
            <a:p>
              <a:pPr>
                <a:defRPr sz="3600">
                  <a:latin typeface="+mn-lt"/>
                  <a:ea typeface="+mn-ea"/>
                  <a:cs typeface="+mn-cs"/>
                  <a:sym typeface="Helvetica Light"/>
                </a:defRPr>
              </a:pPr>
              <a:endParaRPr/>
            </a:p>
          </p:txBody>
        </p:sp>
        <p:sp>
          <p:nvSpPr>
            <p:cNvPr id="88" name="Shape 2411">
              <a:extLst>
                <a:ext uri="{FF2B5EF4-FFF2-40B4-BE49-F238E27FC236}">
                  <a16:creationId xmlns:a16="http://schemas.microsoft.com/office/drawing/2014/main" id="{011AC7EB-9088-47E7-8028-A870CD833AAC}"/>
                </a:ext>
              </a:extLst>
            </p:cNvPr>
            <p:cNvSpPr/>
            <p:nvPr/>
          </p:nvSpPr>
          <p:spPr>
            <a:xfrm>
              <a:off x="803635" y="0"/>
              <a:ext cx="618443" cy="401602"/>
            </a:xfrm>
            <a:prstGeom prst="roundRect">
              <a:avLst>
                <a:gd name="adj" fmla="val 12151"/>
              </a:avLst>
            </a:prstGeom>
            <a:noFill/>
            <a:ln w="19050"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wrap="square" lIns="67677" tIns="67677" rIns="67677" bIns="67677" numCol="1" anchor="ctr">
              <a:noAutofit/>
            </a:bodyPr>
            <a:lstStyle/>
            <a:p>
              <a:pPr>
                <a:defRPr sz="3600">
                  <a:latin typeface="+mn-lt"/>
                  <a:ea typeface="+mn-ea"/>
                  <a:cs typeface="+mn-cs"/>
                  <a:sym typeface="Helvetica Light"/>
                </a:defRPr>
              </a:pPr>
              <a:endParaRPr/>
            </a:p>
          </p:txBody>
        </p:sp>
      </p:grpSp>
    </p:spTree>
    <p:extLst>
      <p:ext uri="{BB962C8B-B14F-4D97-AF65-F5344CB8AC3E}">
        <p14:creationId xmlns:p14="http://schemas.microsoft.com/office/powerpoint/2010/main" val="583995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35" presetClass="path" presetSubtype="0" decel="100000" fill="hold" grpId="1" nodeType="withEffect">
                                  <p:stCondLst>
                                    <p:cond delay="400"/>
                                  </p:stCondLst>
                                  <p:childTnLst>
                                    <p:animMotion origin="layout" path="M 2.77556E-17 -3.7037E-6 L 2.77556E-17 0.02616 " pathEditMode="relative" rAng="0" ptsTypes="AA">
                                      <p:cBhvr>
                                        <p:cTn id="9" dur="500" spd="-100000" fill="hold"/>
                                        <p:tgtEl>
                                          <p:spTgt spid="51"/>
                                        </p:tgtEl>
                                        <p:attrNameLst>
                                          <p:attrName>ppt_x</p:attrName>
                                          <p:attrName>ppt_y</p:attrName>
                                        </p:attrNameLst>
                                      </p:cBhvr>
                                      <p:rCtr x="0" y="1296"/>
                                    </p:animMotion>
                                  </p:childTnLst>
                                </p:cTn>
                              </p:par>
                              <p:par>
                                <p:cTn id="10" presetID="23" presetClass="entr" presetSubtype="16" fill="hold" nodeType="withEffect">
                                  <p:stCondLst>
                                    <p:cond delay="600"/>
                                  </p:stCondLst>
                                  <p:childTnLst>
                                    <p:set>
                                      <p:cBhvr>
                                        <p:cTn id="11" dur="1" fill="hold">
                                          <p:stCondLst>
                                            <p:cond delay="0"/>
                                          </p:stCondLst>
                                        </p:cTn>
                                        <p:tgtEl>
                                          <p:spTgt spid="69"/>
                                        </p:tgtEl>
                                        <p:attrNameLst>
                                          <p:attrName>style.visibility</p:attrName>
                                        </p:attrNameLst>
                                      </p:cBhvr>
                                      <p:to>
                                        <p:strVal val="visible"/>
                                      </p:to>
                                    </p:set>
                                    <p:anim calcmode="lin" valueType="num">
                                      <p:cBhvr>
                                        <p:cTn id="12" dur="500" fill="hold"/>
                                        <p:tgtEl>
                                          <p:spTgt spid="69"/>
                                        </p:tgtEl>
                                        <p:attrNameLst>
                                          <p:attrName>ppt_w</p:attrName>
                                        </p:attrNameLst>
                                      </p:cBhvr>
                                      <p:tavLst>
                                        <p:tav tm="0">
                                          <p:val>
                                            <p:fltVal val="0"/>
                                          </p:val>
                                        </p:tav>
                                        <p:tav tm="100000">
                                          <p:val>
                                            <p:strVal val="#ppt_w"/>
                                          </p:val>
                                        </p:tav>
                                      </p:tavLst>
                                    </p:anim>
                                    <p:anim calcmode="lin" valueType="num">
                                      <p:cBhvr>
                                        <p:cTn id="13" dur="500" fill="hold"/>
                                        <p:tgtEl>
                                          <p:spTgt spid="69"/>
                                        </p:tgtEl>
                                        <p:attrNameLst>
                                          <p:attrName>ppt_h</p:attrName>
                                        </p:attrNameLst>
                                      </p:cBhvr>
                                      <p:tavLst>
                                        <p:tav tm="0">
                                          <p:val>
                                            <p:fltVal val="0"/>
                                          </p:val>
                                        </p:tav>
                                        <p:tav tm="100000">
                                          <p:val>
                                            <p:strVal val="#ppt_h"/>
                                          </p:val>
                                        </p:tav>
                                      </p:tavLst>
                                    </p:anim>
                                  </p:childTnLst>
                                </p:cTn>
                              </p:par>
                              <p:par>
                                <p:cTn id="14" presetID="6" presetClass="emph" presetSubtype="0" decel="100000" autoRev="1" fill="hold" nodeType="withEffect">
                                  <p:stCondLst>
                                    <p:cond delay="1100"/>
                                  </p:stCondLst>
                                  <p:childTnLst>
                                    <p:animScale>
                                      <p:cBhvr>
                                        <p:cTn id="15" dur="100" fill="hold"/>
                                        <p:tgtEl>
                                          <p:spTgt spid="69"/>
                                        </p:tgtEl>
                                      </p:cBhvr>
                                      <p:by x="110000" y="110000"/>
                                    </p:animScale>
                                  </p:childTnLst>
                                </p:cTn>
                              </p:par>
                              <p:par>
                                <p:cTn id="16" presetID="23" presetClass="entr" presetSubtype="16" fill="hold" nodeType="withEffect">
                                  <p:stCondLst>
                                    <p:cond delay="80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childTnLst>
                                </p:cTn>
                              </p:par>
                              <p:par>
                                <p:cTn id="20" presetID="6" presetClass="emph" presetSubtype="0" decel="100000" autoRev="1" fill="hold" nodeType="withEffect">
                                  <p:stCondLst>
                                    <p:cond delay="1300"/>
                                  </p:stCondLst>
                                  <p:childTnLst>
                                    <p:animScale>
                                      <p:cBhvr>
                                        <p:cTn id="21" dur="100" fill="hold"/>
                                        <p:tgtEl>
                                          <p:spTgt spid="61"/>
                                        </p:tgtEl>
                                      </p:cBhvr>
                                      <p:by x="110000" y="110000"/>
                                    </p:animScale>
                                  </p:childTnLst>
                                </p:cTn>
                              </p:par>
                              <p:par>
                                <p:cTn id="22" presetID="23" presetClass="entr" presetSubtype="16" fill="hold" nodeType="withEffect">
                                  <p:stCondLst>
                                    <p:cond delay="1000"/>
                                  </p:stCondLst>
                                  <p:childTnLst>
                                    <p:set>
                                      <p:cBhvr>
                                        <p:cTn id="23" dur="1" fill="hold">
                                          <p:stCondLst>
                                            <p:cond delay="0"/>
                                          </p:stCondLst>
                                        </p:cTn>
                                        <p:tgtEl>
                                          <p:spTgt spid="80"/>
                                        </p:tgtEl>
                                        <p:attrNameLst>
                                          <p:attrName>style.visibility</p:attrName>
                                        </p:attrNameLst>
                                      </p:cBhvr>
                                      <p:to>
                                        <p:strVal val="visible"/>
                                      </p:to>
                                    </p:set>
                                    <p:anim calcmode="lin" valueType="num">
                                      <p:cBhvr>
                                        <p:cTn id="24" dur="500" fill="hold"/>
                                        <p:tgtEl>
                                          <p:spTgt spid="80"/>
                                        </p:tgtEl>
                                        <p:attrNameLst>
                                          <p:attrName>ppt_w</p:attrName>
                                        </p:attrNameLst>
                                      </p:cBhvr>
                                      <p:tavLst>
                                        <p:tav tm="0">
                                          <p:val>
                                            <p:fltVal val="0"/>
                                          </p:val>
                                        </p:tav>
                                        <p:tav tm="100000">
                                          <p:val>
                                            <p:strVal val="#ppt_w"/>
                                          </p:val>
                                        </p:tav>
                                      </p:tavLst>
                                    </p:anim>
                                    <p:anim calcmode="lin" valueType="num">
                                      <p:cBhvr>
                                        <p:cTn id="25" dur="500" fill="hold"/>
                                        <p:tgtEl>
                                          <p:spTgt spid="80"/>
                                        </p:tgtEl>
                                        <p:attrNameLst>
                                          <p:attrName>ppt_h</p:attrName>
                                        </p:attrNameLst>
                                      </p:cBhvr>
                                      <p:tavLst>
                                        <p:tav tm="0">
                                          <p:val>
                                            <p:fltVal val="0"/>
                                          </p:val>
                                        </p:tav>
                                        <p:tav tm="100000">
                                          <p:val>
                                            <p:strVal val="#ppt_h"/>
                                          </p:val>
                                        </p:tav>
                                      </p:tavLst>
                                    </p:anim>
                                  </p:childTnLst>
                                </p:cTn>
                              </p:par>
                              <p:par>
                                <p:cTn id="26" presetID="6" presetClass="emph" presetSubtype="0" decel="100000" autoRev="1" fill="hold" nodeType="withEffect">
                                  <p:stCondLst>
                                    <p:cond delay="1500"/>
                                  </p:stCondLst>
                                  <p:childTnLst>
                                    <p:animScale>
                                      <p:cBhvr>
                                        <p:cTn id="27" dur="100" fill="hold"/>
                                        <p:tgtEl>
                                          <p:spTgt spid="80"/>
                                        </p:tgtEl>
                                      </p:cBhvr>
                                      <p:by x="110000" y="110000"/>
                                    </p:animScale>
                                  </p:childTnLst>
                                </p:cTn>
                              </p:par>
                              <p:par>
                                <p:cTn id="28" presetID="23" presetClass="entr" presetSubtype="16" fill="hold" nodeType="withEffect">
                                  <p:stCondLst>
                                    <p:cond delay="1200"/>
                                  </p:stCondLst>
                                  <p:childTnLst>
                                    <p:set>
                                      <p:cBhvr>
                                        <p:cTn id="29" dur="1" fill="hold">
                                          <p:stCondLst>
                                            <p:cond delay="0"/>
                                          </p:stCondLst>
                                        </p:cTn>
                                        <p:tgtEl>
                                          <p:spTgt spid="84"/>
                                        </p:tgtEl>
                                        <p:attrNameLst>
                                          <p:attrName>style.visibility</p:attrName>
                                        </p:attrNameLst>
                                      </p:cBhvr>
                                      <p:to>
                                        <p:strVal val="visible"/>
                                      </p:to>
                                    </p:set>
                                    <p:anim calcmode="lin" valueType="num">
                                      <p:cBhvr>
                                        <p:cTn id="30" dur="500" fill="hold"/>
                                        <p:tgtEl>
                                          <p:spTgt spid="84"/>
                                        </p:tgtEl>
                                        <p:attrNameLst>
                                          <p:attrName>ppt_w</p:attrName>
                                        </p:attrNameLst>
                                      </p:cBhvr>
                                      <p:tavLst>
                                        <p:tav tm="0">
                                          <p:val>
                                            <p:fltVal val="0"/>
                                          </p:val>
                                        </p:tav>
                                        <p:tav tm="100000">
                                          <p:val>
                                            <p:strVal val="#ppt_w"/>
                                          </p:val>
                                        </p:tav>
                                      </p:tavLst>
                                    </p:anim>
                                    <p:anim calcmode="lin" valueType="num">
                                      <p:cBhvr>
                                        <p:cTn id="31" dur="500" fill="hold"/>
                                        <p:tgtEl>
                                          <p:spTgt spid="84"/>
                                        </p:tgtEl>
                                        <p:attrNameLst>
                                          <p:attrName>ppt_h</p:attrName>
                                        </p:attrNameLst>
                                      </p:cBhvr>
                                      <p:tavLst>
                                        <p:tav tm="0">
                                          <p:val>
                                            <p:fltVal val="0"/>
                                          </p:val>
                                        </p:tav>
                                        <p:tav tm="100000">
                                          <p:val>
                                            <p:strVal val="#ppt_h"/>
                                          </p:val>
                                        </p:tav>
                                      </p:tavLst>
                                    </p:anim>
                                  </p:childTnLst>
                                </p:cTn>
                              </p:par>
                              <p:par>
                                <p:cTn id="32" presetID="6" presetClass="emph" presetSubtype="0" decel="100000" autoRev="1" fill="hold" nodeType="withEffect">
                                  <p:stCondLst>
                                    <p:cond delay="1700"/>
                                  </p:stCondLst>
                                  <p:childTnLst>
                                    <p:animScale>
                                      <p:cBhvr>
                                        <p:cTn id="33" dur="100" fill="hold"/>
                                        <p:tgtEl>
                                          <p:spTgt spid="84"/>
                                        </p:tgtEl>
                                      </p:cBhvr>
                                      <p:by x="110000" y="110000"/>
                                    </p:animScale>
                                  </p:childTnLst>
                                </p:cTn>
                              </p:par>
                              <p:par>
                                <p:cTn id="34" presetID="10" presetClass="entr" presetSubtype="0" fill="hold" grpId="0" nodeType="withEffect">
                                  <p:stCondLst>
                                    <p:cond delay="60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par>
                                <p:cTn id="37" presetID="35" presetClass="path" presetSubtype="0" decel="100000" fill="hold" grpId="1" nodeType="withEffect">
                                  <p:stCondLst>
                                    <p:cond delay="600"/>
                                  </p:stCondLst>
                                  <p:childTnLst>
                                    <p:animMotion origin="layout" path="M -1.94444E-6 -4.32099E-6 L -1.94444E-6 0.01513 " pathEditMode="relative" rAng="0" ptsTypes="AA">
                                      <p:cBhvr>
                                        <p:cTn id="38" dur="500" spd="-100000" fill="hold"/>
                                        <p:tgtEl>
                                          <p:spTgt spid="57"/>
                                        </p:tgtEl>
                                        <p:attrNameLst>
                                          <p:attrName>ppt_x</p:attrName>
                                          <p:attrName>ppt_y</p:attrName>
                                        </p:attrNameLst>
                                      </p:cBhvr>
                                      <p:rCtr x="0" y="741"/>
                                    </p:animMotion>
                                  </p:childTnLst>
                                </p:cTn>
                              </p:par>
                              <p:par>
                                <p:cTn id="39" presetID="10" presetClass="entr" presetSubtype="0" fill="hold" grpId="0" nodeType="withEffect">
                                  <p:stCondLst>
                                    <p:cond delay="80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par>
                                <p:cTn id="42" presetID="35" presetClass="path" presetSubtype="0" decel="100000" fill="hold" grpId="1" nodeType="withEffect">
                                  <p:stCondLst>
                                    <p:cond delay="800"/>
                                  </p:stCondLst>
                                  <p:childTnLst>
                                    <p:animMotion origin="layout" path="M -1.94444E-6 -4.32099E-6 L -1.94444E-6 0.01513 " pathEditMode="relative" rAng="0" ptsTypes="AA">
                                      <p:cBhvr>
                                        <p:cTn id="43" dur="500" spd="-100000" fill="hold"/>
                                        <p:tgtEl>
                                          <p:spTgt spid="58"/>
                                        </p:tgtEl>
                                        <p:attrNameLst>
                                          <p:attrName>ppt_x</p:attrName>
                                          <p:attrName>ppt_y</p:attrName>
                                        </p:attrNameLst>
                                      </p:cBhvr>
                                      <p:rCtr x="0" y="741"/>
                                    </p:animMotion>
                                  </p:childTnLst>
                                </p:cTn>
                              </p:par>
                              <p:par>
                                <p:cTn id="44" presetID="10" presetClass="entr" presetSubtype="0" fill="hold" grpId="0" nodeType="withEffect">
                                  <p:stCondLst>
                                    <p:cond delay="100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par>
                                <p:cTn id="47" presetID="35" presetClass="path" presetSubtype="0" decel="100000" fill="hold" grpId="1" nodeType="withEffect">
                                  <p:stCondLst>
                                    <p:cond delay="1000"/>
                                  </p:stCondLst>
                                  <p:childTnLst>
                                    <p:animMotion origin="layout" path="M -1.94444E-6 -4.32099E-6 L -1.94444E-6 0.01513 " pathEditMode="relative" rAng="0" ptsTypes="AA">
                                      <p:cBhvr>
                                        <p:cTn id="48" dur="500" spd="-100000" fill="hold"/>
                                        <p:tgtEl>
                                          <p:spTgt spid="59"/>
                                        </p:tgtEl>
                                        <p:attrNameLst>
                                          <p:attrName>ppt_x</p:attrName>
                                          <p:attrName>ppt_y</p:attrName>
                                        </p:attrNameLst>
                                      </p:cBhvr>
                                      <p:rCtr x="0" y="741"/>
                                    </p:animMotion>
                                  </p:childTnLst>
                                </p:cTn>
                              </p:par>
                              <p:par>
                                <p:cTn id="49" presetID="10" presetClass="entr" presetSubtype="0" fill="hold" grpId="0" nodeType="withEffect">
                                  <p:stCondLst>
                                    <p:cond delay="120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par>
                                <p:cTn id="52" presetID="35" presetClass="path" presetSubtype="0" decel="100000" fill="hold" grpId="1" nodeType="withEffect">
                                  <p:stCondLst>
                                    <p:cond delay="1200"/>
                                  </p:stCondLst>
                                  <p:childTnLst>
                                    <p:animMotion origin="layout" path="M -2.77778E-7 1.97531E-6 L -2.77778E-7 0.01512 " pathEditMode="relative" rAng="0" ptsTypes="AA">
                                      <p:cBhvr>
                                        <p:cTn id="53" dur="500" spd="-100000" fill="hold"/>
                                        <p:tgtEl>
                                          <p:spTgt spid="60"/>
                                        </p:tgtEl>
                                        <p:attrNameLst>
                                          <p:attrName>ppt_x</p:attrName>
                                          <p:attrName>ppt_y</p:attrName>
                                        </p:attrNameLst>
                                      </p:cBhvr>
                                      <p:rCtr x="0"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7" grpId="0"/>
      <p:bldP spid="57" grpId="1"/>
      <p:bldP spid="58" grpId="0"/>
      <p:bldP spid="58" grpId="1"/>
      <p:bldP spid="59" grpId="0"/>
      <p:bldP spid="59" grpId="1"/>
      <p:bldP spid="60" grpId="0"/>
      <p:bldP spid="6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54012"/>
            <a:ext cx="8458200" cy="637097"/>
          </a:xfrm>
        </p:spPr>
        <p:txBody>
          <a:bodyPr>
            <a:spAutoFit/>
          </a:bodyPr>
          <a:lstStyle/>
          <a:p>
            <a:r>
              <a:rPr lang="en-US" dirty="0"/>
              <a:t>Amazon Aurora—High Performance</a:t>
            </a:r>
            <a:br>
              <a:rPr lang="en-US" dirty="0"/>
            </a:br>
            <a:r>
              <a:rPr lang="en-US" sz="1800" dirty="0">
                <a:solidFill>
                  <a:schemeClr val="accent1"/>
                </a:solidFill>
              </a:rPr>
              <a:t>Scale out to millions of reads per second</a:t>
            </a:r>
          </a:p>
        </p:txBody>
      </p:sp>
      <p:sp>
        <p:nvSpPr>
          <p:cNvPr id="3" name="Rectangle: Top Corners Rounded 26">
            <a:extLst>
              <a:ext uri="{FF2B5EF4-FFF2-40B4-BE49-F238E27FC236}">
                <a16:creationId xmlns:a16="http://schemas.microsoft.com/office/drawing/2014/main" id="{D664AED2-5BAC-4095-9A85-0EA5C08270C3}"/>
              </a:ext>
            </a:extLst>
          </p:cNvPr>
          <p:cNvSpPr/>
          <p:nvPr/>
        </p:nvSpPr>
        <p:spPr>
          <a:xfrm rot="5400000">
            <a:off x="2401258" y="2178039"/>
            <a:ext cx="2546035" cy="11578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B6EDD3AA-8260-4CF1-9AB1-9511B2E0A51B}"/>
              </a:ext>
            </a:extLst>
          </p:cNvPr>
          <p:cNvSpPr/>
          <p:nvPr/>
        </p:nvSpPr>
        <p:spPr>
          <a:xfrm>
            <a:off x="1546860" y="1483954"/>
            <a:ext cx="1513942" cy="254603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Top Corners Rounded 15">
            <a:extLst>
              <a:ext uri="{FF2B5EF4-FFF2-40B4-BE49-F238E27FC236}">
                <a16:creationId xmlns:a16="http://schemas.microsoft.com/office/drawing/2014/main" id="{AD7AE4FB-FD22-48F6-83C0-113E7111B45C}"/>
              </a:ext>
            </a:extLst>
          </p:cNvPr>
          <p:cNvSpPr/>
          <p:nvPr/>
        </p:nvSpPr>
        <p:spPr>
          <a:xfrm rot="16200000">
            <a:off x="-337471" y="2178039"/>
            <a:ext cx="2546035" cy="11578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7" name="Straight Arrow Connector 6"/>
          <p:cNvCxnSpPr/>
          <p:nvPr/>
        </p:nvCxnSpPr>
        <p:spPr>
          <a:xfrm flipH="1">
            <a:off x="937035" y="2899295"/>
            <a:ext cx="1" cy="251489"/>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16281" y="3570501"/>
            <a:ext cx="84337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Amazon Ember" panose="020B0603020204020204" pitchFamily="34" charset="0"/>
                <a:cs typeface="Amazon Ember" panose="020B0603020204020204" pitchFamily="34" charset="0"/>
              </a:rPr>
              <a:t>Availability Zone 1</a:t>
            </a:r>
          </a:p>
        </p:txBody>
      </p:sp>
      <p:cxnSp>
        <p:nvCxnSpPr>
          <p:cNvPr id="9" name="Straight Arrow Connector 8"/>
          <p:cNvCxnSpPr>
            <a:cxnSpLocks/>
          </p:cNvCxnSpPr>
          <p:nvPr/>
        </p:nvCxnSpPr>
        <p:spPr>
          <a:xfrm>
            <a:off x="2306701" y="1958779"/>
            <a:ext cx="0" cy="412750"/>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306699" y="2899295"/>
            <a:ext cx="1" cy="251489"/>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661368" y="2899295"/>
            <a:ext cx="1" cy="251489"/>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a:off x="1407793" y="2625135"/>
            <a:ext cx="428625" cy="0"/>
          </a:xfrm>
          <a:prstGeom prst="straightConnector1">
            <a:avLst/>
          </a:prstGeom>
          <a:ln w="12700">
            <a:headEnd type="none"/>
            <a:tailEnd type="arrow" w="med" len="sm"/>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076049" y="1168361"/>
            <a:ext cx="2457724" cy="215444"/>
          </a:xfrm>
          <a:prstGeom prst="rect">
            <a:avLst/>
          </a:prstGeom>
          <a:noFill/>
        </p:spPr>
        <p:txBody>
          <a:bodyPr wrap="none"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ea typeface="Amazon Ember" panose="020B0603020204020204" pitchFamily="34" charset="0"/>
                <a:cs typeface="Amazon Ember" panose="020B0603020204020204" pitchFamily="34" charset="0"/>
              </a:rPr>
              <a:t>Scale-out read performance</a:t>
            </a:r>
          </a:p>
        </p:txBody>
      </p:sp>
      <p:sp>
        <p:nvSpPr>
          <p:cNvPr id="14" name="TextBox 13"/>
          <p:cNvSpPr txBox="1"/>
          <p:nvPr/>
        </p:nvSpPr>
        <p:spPr>
          <a:xfrm>
            <a:off x="1882149" y="3570501"/>
            <a:ext cx="84903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Amazon Ember" panose="020B0603020204020204" pitchFamily="34" charset="0"/>
                <a:cs typeface="Amazon Ember" panose="020B0603020204020204" pitchFamily="34" charset="0"/>
              </a:rPr>
              <a:t>Availability Zone 2</a:t>
            </a:r>
          </a:p>
        </p:txBody>
      </p:sp>
      <p:sp>
        <p:nvSpPr>
          <p:cNvPr id="15" name="TextBox 14"/>
          <p:cNvSpPr txBox="1"/>
          <p:nvPr/>
        </p:nvSpPr>
        <p:spPr>
          <a:xfrm>
            <a:off x="3236850" y="3570501"/>
            <a:ext cx="84903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Amazon Ember" panose="020B0603020204020204" pitchFamily="34" charset="0"/>
                <a:cs typeface="Amazon Ember" panose="020B0603020204020204" pitchFamily="34" charset="0"/>
              </a:rPr>
              <a:t>Availability Zone 3</a:t>
            </a:r>
          </a:p>
        </p:txBody>
      </p:sp>
      <p:sp>
        <p:nvSpPr>
          <p:cNvPr id="16" name="Rectangle: Rounded Corners 33">
            <a:extLst>
              <a:ext uri="{FF2B5EF4-FFF2-40B4-BE49-F238E27FC236}">
                <a16:creationId xmlns:a16="http://schemas.microsoft.com/office/drawing/2014/main" id="{C1851B44-827F-4D13-B966-56D4CB43E95F}"/>
              </a:ext>
            </a:extLst>
          </p:cNvPr>
          <p:cNvSpPr/>
          <p:nvPr/>
        </p:nvSpPr>
        <p:spPr>
          <a:xfrm>
            <a:off x="1683421" y="1650346"/>
            <a:ext cx="1246557" cy="262876"/>
          </a:xfrm>
          <a:prstGeom prst="rect">
            <a:avLst/>
          </a:prstGeom>
          <a:solidFill>
            <a:schemeClr val="bg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1"/>
                </a:solidFill>
                <a:effectLst/>
                <a:uLnTx/>
                <a:uFillTx/>
                <a:ea typeface="Amazon Ember" panose="020B0603020204020204" pitchFamily="34" charset="0"/>
                <a:cs typeface="Amazon Ember" panose="020B0603020204020204" pitchFamily="34" charset="0"/>
              </a:rPr>
              <a:t>Application</a:t>
            </a:r>
            <a:endParaRPr kumimoji="0" lang="en-US" sz="1050" b="0" i="0" u="none" strike="noStrike" kern="1200" cap="none" spc="0" normalizeH="0" baseline="0" noProof="0" dirty="0">
              <a:ln>
                <a:noFill/>
              </a:ln>
              <a:solidFill>
                <a:schemeClr val="accent1"/>
              </a:solidFill>
              <a:effectLst/>
              <a:uLnTx/>
              <a:uFillTx/>
              <a:ea typeface="Amazon Ember" panose="020B0603020204020204" pitchFamily="34" charset="0"/>
              <a:cs typeface="Amazon Ember" panose="020B0603020204020204" pitchFamily="34" charset="0"/>
            </a:endParaRPr>
          </a:p>
        </p:txBody>
      </p:sp>
      <p:sp>
        <p:nvSpPr>
          <p:cNvPr id="17" name="Rectangle: Rounded Corners 34">
            <a:extLst>
              <a:ext uri="{FF2B5EF4-FFF2-40B4-BE49-F238E27FC236}">
                <a16:creationId xmlns:a16="http://schemas.microsoft.com/office/drawing/2014/main" id="{35567AE0-0322-469F-8617-730ED905E8C7}"/>
              </a:ext>
            </a:extLst>
          </p:cNvPr>
          <p:cNvSpPr/>
          <p:nvPr/>
        </p:nvSpPr>
        <p:spPr>
          <a:xfrm>
            <a:off x="1882183" y="2410890"/>
            <a:ext cx="849032" cy="428491"/>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ea typeface="Amazon Ember" panose="020B0603020204020204" pitchFamily="34" charset="0"/>
                <a:cs typeface="Amazon Ember" panose="020B0603020204020204" pitchFamily="34" charset="0"/>
              </a:rPr>
              <a:t>Read Replica 1</a:t>
            </a:r>
          </a:p>
        </p:txBody>
      </p:sp>
      <p:sp>
        <p:nvSpPr>
          <p:cNvPr id="18" name="Rectangle: Rounded Corners 35">
            <a:extLst>
              <a:ext uri="{FF2B5EF4-FFF2-40B4-BE49-F238E27FC236}">
                <a16:creationId xmlns:a16="http://schemas.microsoft.com/office/drawing/2014/main" id="{26FA7668-6279-4697-B7DC-4BCC60BC184F}"/>
              </a:ext>
            </a:extLst>
          </p:cNvPr>
          <p:cNvSpPr/>
          <p:nvPr/>
        </p:nvSpPr>
        <p:spPr>
          <a:xfrm>
            <a:off x="3236852" y="2410890"/>
            <a:ext cx="849032" cy="428491"/>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ea typeface="Amazon Ember" panose="020B0603020204020204" pitchFamily="34" charset="0"/>
                <a:cs typeface="Amazon Ember" panose="020B0603020204020204" pitchFamily="34" charset="0"/>
              </a:rPr>
              <a:t>Read Replica 2</a:t>
            </a:r>
          </a:p>
        </p:txBody>
      </p:sp>
      <p:sp>
        <p:nvSpPr>
          <p:cNvPr id="19" name="Rectangle: Rounded Corners 36">
            <a:extLst>
              <a:ext uri="{FF2B5EF4-FFF2-40B4-BE49-F238E27FC236}">
                <a16:creationId xmlns:a16="http://schemas.microsoft.com/office/drawing/2014/main" id="{C95A02E6-F406-497B-8E14-8EA5F3396624}"/>
              </a:ext>
            </a:extLst>
          </p:cNvPr>
          <p:cNvSpPr/>
          <p:nvPr/>
        </p:nvSpPr>
        <p:spPr>
          <a:xfrm>
            <a:off x="516281" y="2410890"/>
            <a:ext cx="849032" cy="428491"/>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r>
              <a:rPr kumimoji="0" lang="en-US" sz="1000" b="0" i="0" strike="noStrike" kern="1200" cap="none" spc="0" normalizeH="0" baseline="0" noProof="0" dirty="0">
                <a:ln>
                  <a:noFill/>
                </a:ln>
                <a:solidFill>
                  <a:schemeClr val="tx1"/>
                </a:solidFill>
                <a:effectLst/>
                <a:uLnTx/>
                <a:uFillTx/>
                <a:ea typeface="Amazon Ember" panose="020B0603020204020204" pitchFamily="34" charset="0"/>
                <a:cs typeface="Amazon Ember" panose="020B0603020204020204" pitchFamily="34" charset="0"/>
              </a:rPr>
              <a:t>Master Node</a:t>
            </a:r>
            <a:endParaRPr kumimoji="0" lang="en-US" sz="1050" b="0" i="0" strike="noStrike" kern="1200" cap="none" spc="0" normalizeH="0" baseline="0" noProof="0" dirty="0">
              <a:ln>
                <a:noFill/>
              </a:ln>
              <a:solidFill>
                <a:schemeClr val="tx1"/>
              </a:solidFill>
              <a:effectLst/>
              <a:uLnTx/>
              <a:uFillTx/>
              <a:ea typeface="Amazon Ember" panose="020B0603020204020204" pitchFamily="34" charset="0"/>
              <a:cs typeface="Amazon Ember" panose="020B0603020204020204" pitchFamily="34" charset="0"/>
            </a:endParaRPr>
          </a:p>
        </p:txBody>
      </p:sp>
      <p:cxnSp>
        <p:nvCxnSpPr>
          <p:cNvPr id="20" name="Straight Arrow Connector 19">
            <a:extLst>
              <a:ext uri="{FF2B5EF4-FFF2-40B4-BE49-F238E27FC236}">
                <a16:creationId xmlns:a16="http://schemas.microsoft.com/office/drawing/2014/main" id="{360DD3AD-EE74-4C53-987F-3D5F828CEB3E}"/>
              </a:ext>
            </a:extLst>
          </p:cNvPr>
          <p:cNvCxnSpPr>
            <a:cxnSpLocks/>
          </p:cNvCxnSpPr>
          <p:nvPr/>
        </p:nvCxnSpPr>
        <p:spPr>
          <a:xfrm>
            <a:off x="2956683" y="1972529"/>
            <a:ext cx="248218" cy="394049"/>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07291" y="3210699"/>
            <a:ext cx="3578590" cy="276999"/>
          </a:xfrm>
          <a:prstGeom prst="rect">
            <a:avLst/>
          </a:prstGeom>
          <a:solidFill>
            <a:schemeClr val="bg1"/>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fontAlgn="auto">
              <a:lnSpc>
                <a:spcPct val="90000"/>
              </a:lnSpc>
              <a:spcBef>
                <a:spcPts val="0"/>
              </a:spcBef>
              <a:spcAft>
                <a:spcPts val="0"/>
              </a:spcAft>
              <a:buClrTx/>
              <a:buSzTx/>
              <a:buFontTx/>
              <a:buNone/>
              <a:tabLst/>
              <a:defRPr kumimoji="0" sz="1100" b="0" i="0" u="none" strike="noStrike" cap="none" spc="0" normalizeH="0" baseline="0">
                <a:ln>
                  <a:noFill/>
                </a:ln>
                <a:solidFill>
                  <a:schemeClr val="tx1"/>
                </a:solidFill>
                <a:effectLst/>
                <a:uLnTx/>
                <a:uFillTx/>
                <a:latin typeface="Amazon Ember" panose="020B0603020204020204" pitchFamily="34" charset="0"/>
                <a:ea typeface="Amazon Ember" panose="020B0603020204020204" pitchFamily="34" charset="0"/>
                <a:cs typeface="Amazon Ember" panose="020B06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00000"/>
              </a:lnSpc>
            </a:pPr>
            <a:r>
              <a:rPr lang="en-US" sz="1000" dirty="0">
                <a:solidFill>
                  <a:schemeClr val="accent4"/>
                </a:solidFill>
                <a:latin typeface="+mn-lt"/>
              </a:rPr>
              <a:t>Shared distributed storage volume</a:t>
            </a:r>
          </a:p>
        </p:txBody>
      </p:sp>
      <p:cxnSp>
        <p:nvCxnSpPr>
          <p:cNvPr id="22" name="Straight Arrow Connector 21">
            <a:extLst>
              <a:ext uri="{FF2B5EF4-FFF2-40B4-BE49-F238E27FC236}">
                <a16:creationId xmlns:a16="http://schemas.microsoft.com/office/drawing/2014/main" id="{B1020313-A891-41D3-BC19-DF4B4C95AC33}"/>
              </a:ext>
            </a:extLst>
          </p:cNvPr>
          <p:cNvCxnSpPr>
            <a:cxnSpLocks/>
          </p:cNvCxnSpPr>
          <p:nvPr/>
        </p:nvCxnSpPr>
        <p:spPr>
          <a:xfrm>
            <a:off x="2776276" y="2625135"/>
            <a:ext cx="428625" cy="0"/>
          </a:xfrm>
          <a:prstGeom prst="straightConnector1">
            <a:avLst/>
          </a:prstGeom>
          <a:ln w="12700">
            <a:headEnd type="none"/>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FC139A2-F871-476C-A3DB-44C9C322CB00}"/>
              </a:ext>
            </a:extLst>
          </p:cNvPr>
          <p:cNvCxnSpPr>
            <a:cxnSpLocks/>
          </p:cNvCxnSpPr>
          <p:nvPr/>
        </p:nvCxnSpPr>
        <p:spPr>
          <a:xfrm flipH="1">
            <a:off x="1398323" y="1977964"/>
            <a:ext cx="248218" cy="394049"/>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32E285A-2FE4-461D-830E-0EC3C7BDA90C}"/>
              </a:ext>
            </a:extLst>
          </p:cNvPr>
          <p:cNvCxnSpPr/>
          <p:nvPr/>
        </p:nvCxnSpPr>
        <p:spPr>
          <a:xfrm>
            <a:off x="4572000" y="1838066"/>
            <a:ext cx="4229100" cy="0"/>
          </a:xfrm>
          <a:prstGeom prst="line">
            <a:avLst/>
          </a:prstGeom>
          <a:noFill/>
          <a:ln w="12700" cap="rnd" cmpd="sng" algn="ctr">
            <a:solidFill>
              <a:schemeClr val="accent6">
                <a:lumMod val="20000"/>
                <a:lumOff val="80000"/>
              </a:schemeClr>
            </a:solidFill>
            <a:prstDash val="solid"/>
          </a:ln>
          <a:effectLst/>
        </p:spPr>
      </p:cxnSp>
      <p:cxnSp>
        <p:nvCxnSpPr>
          <p:cNvPr id="38" name="Straight Connector 37">
            <a:extLst>
              <a:ext uri="{FF2B5EF4-FFF2-40B4-BE49-F238E27FC236}">
                <a16:creationId xmlns:a16="http://schemas.microsoft.com/office/drawing/2014/main" id="{A99E12DB-31B2-45E2-ACA5-FD553D0F80E8}"/>
              </a:ext>
            </a:extLst>
          </p:cNvPr>
          <p:cNvCxnSpPr/>
          <p:nvPr/>
        </p:nvCxnSpPr>
        <p:spPr>
          <a:xfrm>
            <a:off x="4572000" y="2329727"/>
            <a:ext cx="4229100" cy="0"/>
          </a:xfrm>
          <a:prstGeom prst="line">
            <a:avLst/>
          </a:prstGeom>
          <a:noFill/>
          <a:ln w="12700" cap="rnd" cmpd="sng" algn="ctr">
            <a:solidFill>
              <a:schemeClr val="accent6">
                <a:lumMod val="20000"/>
                <a:lumOff val="80000"/>
              </a:schemeClr>
            </a:solidFill>
            <a:prstDash val="solid"/>
          </a:ln>
          <a:effectLst/>
        </p:spPr>
      </p:cxnSp>
      <p:sp>
        <p:nvSpPr>
          <p:cNvPr id="40" name="TextBox 39">
            <a:extLst>
              <a:ext uri="{FF2B5EF4-FFF2-40B4-BE49-F238E27FC236}">
                <a16:creationId xmlns:a16="http://schemas.microsoft.com/office/drawing/2014/main" id="{ED83BF7F-D22C-477B-86FA-034A1C11E8EE}"/>
              </a:ext>
            </a:extLst>
          </p:cNvPr>
          <p:cNvSpPr txBox="1"/>
          <p:nvPr/>
        </p:nvSpPr>
        <p:spPr>
          <a:xfrm>
            <a:off x="4562047" y="1481436"/>
            <a:ext cx="4206240" cy="221599"/>
          </a:xfrm>
          <a:prstGeom prst="rect">
            <a:avLst/>
          </a:prstGeom>
        </p:spPr>
        <p:txBody>
          <a:bodyPr wrap="square" lIns="0" tIns="0" rIns="0" bIns="0">
            <a:spAutoFit/>
          </a:bodyPr>
          <a:lstStyle>
            <a:defPPr>
              <a:defRPr lang="en-US"/>
            </a:defPPr>
            <a:lvl1pPr indent="0">
              <a:lnSpc>
                <a:spcPct val="90000"/>
              </a:lnSpc>
              <a:spcBef>
                <a:spcPct val="20000"/>
              </a:spcBef>
              <a:buFontTx/>
              <a:buNone/>
              <a:defRPr sz="1600" b="0" i="0">
                <a:cs typeface="Amazon Ember Regular" charset="0"/>
              </a:defRPr>
            </a:lvl1pPr>
            <a:lvl2pPr marL="742950" indent="-285750">
              <a:lnSpc>
                <a:spcPct val="90000"/>
              </a:lnSpc>
              <a:spcBef>
                <a:spcPct val="20000"/>
              </a:spcBef>
              <a:buFont typeface="Arial"/>
              <a:buChar char="•"/>
              <a:defRPr sz="2000" b="0" i="0">
                <a:gradFill>
                  <a:gsLst>
                    <a:gs pos="43258">
                      <a:srgbClr val="414042"/>
                    </a:gs>
                    <a:gs pos="33000">
                      <a:srgbClr val="414042"/>
                    </a:gs>
                  </a:gsLst>
                  <a:lin ang="5400000" scaled="1"/>
                </a:gradFill>
                <a:latin typeface="Amazon Ember Regular" charset="0"/>
                <a:cs typeface="Amazon Ember Regular" charset="0"/>
              </a:defRPr>
            </a:lvl2pPr>
            <a:lvl3pPr marL="1143000" indent="-228600">
              <a:lnSpc>
                <a:spcPct val="90000"/>
              </a:lnSpc>
              <a:spcBef>
                <a:spcPct val="20000"/>
              </a:spcBef>
              <a:buFont typeface="Arial"/>
              <a:buChar char="•"/>
              <a:defRPr b="0" i="0">
                <a:gradFill>
                  <a:gsLst>
                    <a:gs pos="43258">
                      <a:srgbClr val="414042"/>
                    </a:gs>
                    <a:gs pos="33000">
                      <a:srgbClr val="414042"/>
                    </a:gs>
                  </a:gsLst>
                  <a:lin ang="5400000" scaled="1"/>
                </a:gradFill>
                <a:latin typeface="Amazon Ember Regular" charset="0"/>
                <a:cs typeface="Amazon Ember Regular" charset="0"/>
              </a:defRPr>
            </a:lvl3pPr>
            <a:lvl4pPr marL="16002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4pPr>
            <a:lvl5pPr marL="20574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Up to 15 read replicas across three AZs</a:t>
            </a:r>
          </a:p>
        </p:txBody>
      </p:sp>
      <p:sp>
        <p:nvSpPr>
          <p:cNvPr id="41" name="TextBox 40">
            <a:extLst>
              <a:ext uri="{FF2B5EF4-FFF2-40B4-BE49-F238E27FC236}">
                <a16:creationId xmlns:a16="http://schemas.microsoft.com/office/drawing/2014/main" id="{45006401-3ACF-4CD5-B379-1BECB07DE056}"/>
              </a:ext>
            </a:extLst>
          </p:cNvPr>
          <p:cNvSpPr txBox="1"/>
          <p:nvPr/>
        </p:nvSpPr>
        <p:spPr>
          <a:xfrm>
            <a:off x="4562047" y="1973097"/>
            <a:ext cx="4206240" cy="221599"/>
          </a:xfrm>
          <a:prstGeom prst="rect">
            <a:avLst/>
          </a:prstGeom>
        </p:spPr>
        <p:txBody>
          <a:bodyPr wrap="square" lIns="0" tIns="0" rIns="0" bIns="0">
            <a:spAutoFit/>
          </a:bodyPr>
          <a:lstStyle>
            <a:defPPr>
              <a:defRPr lang="en-US"/>
            </a:defPPr>
            <a:lvl1pPr indent="0">
              <a:lnSpc>
                <a:spcPct val="90000"/>
              </a:lnSpc>
              <a:spcBef>
                <a:spcPct val="20000"/>
              </a:spcBef>
              <a:buFontTx/>
              <a:buNone/>
              <a:defRPr sz="1600" b="0" i="0">
                <a:cs typeface="Amazon Ember Regular" charset="0"/>
              </a:defRPr>
            </a:lvl1pPr>
            <a:lvl2pPr marL="742950" indent="-285750">
              <a:lnSpc>
                <a:spcPct val="90000"/>
              </a:lnSpc>
              <a:spcBef>
                <a:spcPct val="20000"/>
              </a:spcBef>
              <a:buFont typeface="Arial"/>
              <a:buChar char="•"/>
              <a:defRPr sz="2000" b="0" i="0">
                <a:gradFill>
                  <a:gsLst>
                    <a:gs pos="43258">
                      <a:srgbClr val="414042"/>
                    </a:gs>
                    <a:gs pos="33000">
                      <a:srgbClr val="414042"/>
                    </a:gs>
                  </a:gsLst>
                  <a:lin ang="5400000" scaled="1"/>
                </a:gradFill>
                <a:latin typeface="Amazon Ember Regular" charset="0"/>
                <a:cs typeface="Amazon Ember Regular" charset="0"/>
              </a:defRPr>
            </a:lvl2pPr>
            <a:lvl3pPr marL="1143000" indent="-228600">
              <a:lnSpc>
                <a:spcPct val="90000"/>
              </a:lnSpc>
              <a:spcBef>
                <a:spcPct val="20000"/>
              </a:spcBef>
              <a:buFont typeface="Arial"/>
              <a:buChar char="•"/>
              <a:defRPr b="0" i="0">
                <a:gradFill>
                  <a:gsLst>
                    <a:gs pos="43258">
                      <a:srgbClr val="414042"/>
                    </a:gs>
                    <a:gs pos="33000">
                      <a:srgbClr val="414042"/>
                    </a:gs>
                  </a:gsLst>
                  <a:lin ang="5400000" scaled="1"/>
                </a:gradFill>
                <a:latin typeface="Amazon Ember Regular" charset="0"/>
                <a:cs typeface="Amazon Ember Regular" charset="0"/>
              </a:defRPr>
            </a:lvl3pPr>
            <a:lvl4pPr marL="16002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4pPr>
            <a:lvl5pPr marL="20574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Auto-scale new read replicas</a:t>
            </a:r>
          </a:p>
        </p:txBody>
      </p:sp>
      <p:sp>
        <p:nvSpPr>
          <p:cNvPr id="42" name="TextBox 41">
            <a:extLst>
              <a:ext uri="{FF2B5EF4-FFF2-40B4-BE49-F238E27FC236}">
                <a16:creationId xmlns:a16="http://schemas.microsoft.com/office/drawing/2014/main" id="{ACA4C7CF-51C6-4FE9-B6B1-4FB641149D8B}"/>
              </a:ext>
            </a:extLst>
          </p:cNvPr>
          <p:cNvSpPr txBox="1"/>
          <p:nvPr/>
        </p:nvSpPr>
        <p:spPr>
          <a:xfrm>
            <a:off x="4562047" y="2464758"/>
            <a:ext cx="4206240" cy="221599"/>
          </a:xfrm>
          <a:prstGeom prst="rect">
            <a:avLst/>
          </a:prstGeom>
        </p:spPr>
        <p:txBody>
          <a:bodyPr wrap="square" lIns="0" tIns="0" rIns="0" bIns="0">
            <a:spAutoFit/>
          </a:bodyPr>
          <a:lstStyle>
            <a:defPPr>
              <a:defRPr lang="en-US"/>
            </a:defPPr>
            <a:lvl1pPr indent="0">
              <a:lnSpc>
                <a:spcPct val="90000"/>
              </a:lnSpc>
              <a:spcBef>
                <a:spcPct val="20000"/>
              </a:spcBef>
              <a:buFontTx/>
              <a:buNone/>
              <a:defRPr sz="1600" b="0" i="0">
                <a:cs typeface="Amazon Ember Regular" charset="0"/>
              </a:defRPr>
            </a:lvl1pPr>
            <a:lvl2pPr marL="742950" indent="-285750">
              <a:lnSpc>
                <a:spcPct val="90000"/>
              </a:lnSpc>
              <a:spcBef>
                <a:spcPct val="20000"/>
              </a:spcBef>
              <a:buFont typeface="Arial"/>
              <a:buChar char="•"/>
              <a:defRPr sz="2000" b="0" i="0">
                <a:gradFill>
                  <a:gsLst>
                    <a:gs pos="43258">
                      <a:srgbClr val="414042"/>
                    </a:gs>
                    <a:gs pos="33000">
                      <a:srgbClr val="414042"/>
                    </a:gs>
                  </a:gsLst>
                  <a:lin ang="5400000" scaled="1"/>
                </a:gradFill>
                <a:latin typeface="Amazon Ember Regular" charset="0"/>
                <a:cs typeface="Amazon Ember Regular" charset="0"/>
              </a:defRPr>
            </a:lvl2pPr>
            <a:lvl3pPr marL="1143000" indent="-228600">
              <a:lnSpc>
                <a:spcPct val="90000"/>
              </a:lnSpc>
              <a:spcBef>
                <a:spcPct val="20000"/>
              </a:spcBef>
              <a:buFont typeface="Arial"/>
              <a:buChar char="•"/>
              <a:defRPr b="0" i="0">
                <a:gradFill>
                  <a:gsLst>
                    <a:gs pos="43258">
                      <a:srgbClr val="414042"/>
                    </a:gs>
                    <a:gs pos="33000">
                      <a:srgbClr val="414042"/>
                    </a:gs>
                  </a:gsLst>
                  <a:lin ang="5400000" scaled="1"/>
                </a:gradFill>
                <a:latin typeface="Amazon Ember Regular" charset="0"/>
                <a:cs typeface="Amazon Ember Regular" charset="0"/>
              </a:defRPr>
            </a:lvl3pPr>
            <a:lvl4pPr marL="16002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4pPr>
            <a:lvl5pPr marL="20574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Seamless recovery from read replica failures</a:t>
            </a:r>
          </a:p>
        </p:txBody>
      </p:sp>
    </p:spTree>
    <p:extLst>
      <p:ext uri="{BB962C8B-B14F-4D97-AF65-F5344CB8AC3E}">
        <p14:creationId xmlns:p14="http://schemas.microsoft.com/office/powerpoint/2010/main" val="4240149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35" presetClass="path" presetSubtype="0" decel="100000" fill="hold" grpId="1" nodeType="withEffect">
                                  <p:stCondLst>
                                    <p:cond delay="0"/>
                                  </p:stCondLst>
                                  <p:childTnLst>
                                    <p:animMotion origin="layout" path="M 5.55556E-7 2.09877E-6 L 5.55556E-7 0.01512 " pathEditMode="relative" rAng="0" ptsTypes="AA">
                                      <p:cBhvr>
                                        <p:cTn id="9" dur="500" spd="-100000" fill="hold"/>
                                        <p:tgtEl>
                                          <p:spTgt spid="40"/>
                                        </p:tgtEl>
                                        <p:attrNameLst>
                                          <p:attrName>ppt_x</p:attrName>
                                          <p:attrName>ppt_y</p:attrName>
                                        </p:attrNameLst>
                                      </p:cBhvr>
                                      <p:rCtr x="0" y="741"/>
                                    </p:animMotion>
                                  </p:childTnLst>
                                </p:cTn>
                              </p:par>
                              <p:par>
                                <p:cTn id="10" presetID="10" presetClass="entr" presetSubtype="0" fill="hold" nodeType="withEffect">
                                  <p:stCondLst>
                                    <p:cond delay="2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35" presetClass="path" presetSubtype="0" decel="100000" fill="hold" nodeType="withEffect">
                                  <p:stCondLst>
                                    <p:cond delay="200"/>
                                  </p:stCondLst>
                                  <p:childTnLst>
                                    <p:animMotion origin="layout" path="M 0 2.59259E-6 L 0 0.01512 " pathEditMode="relative" rAng="0" ptsTypes="AA">
                                      <p:cBhvr>
                                        <p:cTn id="14" dur="500" spd="-100000" fill="hold"/>
                                        <p:tgtEl>
                                          <p:spTgt spid="37"/>
                                        </p:tgtEl>
                                        <p:attrNameLst>
                                          <p:attrName>ppt_x</p:attrName>
                                          <p:attrName>ppt_y</p:attrName>
                                        </p:attrNameLst>
                                      </p:cBhvr>
                                      <p:rCtr x="0" y="741"/>
                                    </p:animMotion>
                                  </p:childTnLst>
                                </p:cTn>
                              </p:par>
                              <p:par>
                                <p:cTn id="15" presetID="10" presetClass="entr" presetSubtype="0" fill="hold" grpId="0" nodeType="withEffect">
                                  <p:stCondLst>
                                    <p:cond delay="40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35" presetClass="path" presetSubtype="0" decel="100000" fill="hold" grpId="1" nodeType="withEffect">
                                  <p:stCondLst>
                                    <p:cond delay="400"/>
                                  </p:stCondLst>
                                  <p:childTnLst>
                                    <p:animMotion origin="layout" path="M 5.55556E-7 1.7284E-6 L 5.55556E-7 0.01512 " pathEditMode="relative" rAng="0" ptsTypes="AA">
                                      <p:cBhvr>
                                        <p:cTn id="19" dur="500" spd="-100000" fill="hold"/>
                                        <p:tgtEl>
                                          <p:spTgt spid="41"/>
                                        </p:tgtEl>
                                        <p:attrNameLst>
                                          <p:attrName>ppt_x</p:attrName>
                                          <p:attrName>ppt_y</p:attrName>
                                        </p:attrNameLst>
                                      </p:cBhvr>
                                      <p:rCtr x="0" y="741"/>
                                    </p:animMotion>
                                  </p:childTnLst>
                                </p:cTn>
                              </p:par>
                              <p:par>
                                <p:cTn id="20" presetID="10" presetClass="entr" presetSubtype="0" fill="hold" nodeType="withEffect">
                                  <p:stCondLst>
                                    <p:cond delay="60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35" presetClass="path" presetSubtype="0" decel="100000" fill="hold" nodeType="withEffect">
                                  <p:stCondLst>
                                    <p:cond delay="600"/>
                                  </p:stCondLst>
                                  <p:childTnLst>
                                    <p:animMotion origin="layout" path="M 0 3.58025E-6 L 0 0.01512 " pathEditMode="relative" rAng="0" ptsTypes="AA">
                                      <p:cBhvr>
                                        <p:cTn id="24" dur="500" spd="-100000" fill="hold"/>
                                        <p:tgtEl>
                                          <p:spTgt spid="38"/>
                                        </p:tgtEl>
                                        <p:attrNameLst>
                                          <p:attrName>ppt_x</p:attrName>
                                          <p:attrName>ppt_y</p:attrName>
                                        </p:attrNameLst>
                                      </p:cBhvr>
                                      <p:rCtr x="0" y="741"/>
                                    </p:animMotion>
                                  </p:childTnLst>
                                </p:cTn>
                              </p:par>
                              <p:par>
                                <p:cTn id="25" presetID="10" presetClass="entr" presetSubtype="0" fill="hold" grpId="0" nodeType="withEffect">
                                  <p:stCondLst>
                                    <p:cond delay="8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35" presetClass="path" presetSubtype="0" decel="100000" fill="hold" grpId="1" nodeType="withEffect">
                                  <p:stCondLst>
                                    <p:cond delay="800"/>
                                  </p:stCondLst>
                                  <p:childTnLst>
                                    <p:animMotion origin="layout" path="M 5.55556E-7 2.71605E-6 L 5.55556E-7 0.01512 " pathEditMode="relative" rAng="0" ptsTypes="AA">
                                      <p:cBhvr>
                                        <p:cTn id="29" dur="500" spd="-100000" fill="hold"/>
                                        <p:tgtEl>
                                          <p:spTgt spid="42"/>
                                        </p:tgtEl>
                                        <p:attrNameLst>
                                          <p:attrName>ppt_x</p:attrName>
                                          <p:attrName>ppt_y</p:attrName>
                                        </p:attrNameLst>
                                      </p:cBhvr>
                                      <p:rCtr x="0"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P spid="42" grpId="0"/>
      <p:bldP spid="42"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Top Corners Rounded 15">
            <a:extLst>
              <a:ext uri="{FF2B5EF4-FFF2-40B4-BE49-F238E27FC236}">
                <a16:creationId xmlns:a16="http://schemas.microsoft.com/office/drawing/2014/main" id="{D282B5BD-B71C-42C8-982A-70E7E050FF10}"/>
              </a:ext>
            </a:extLst>
          </p:cNvPr>
          <p:cNvSpPr/>
          <p:nvPr/>
        </p:nvSpPr>
        <p:spPr>
          <a:xfrm>
            <a:off x="350649" y="1483954"/>
            <a:ext cx="3902558" cy="314678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itle 2"/>
          <p:cNvSpPr>
            <a:spLocks noGrp="1"/>
          </p:cNvSpPr>
          <p:nvPr>
            <p:ph type="title"/>
          </p:nvPr>
        </p:nvSpPr>
        <p:spPr>
          <a:xfrm>
            <a:off x="342900" y="354012"/>
            <a:ext cx="8458200" cy="387798"/>
          </a:xfrm>
        </p:spPr>
        <p:txBody>
          <a:bodyPr/>
          <a:lstStyle/>
          <a:p>
            <a:r>
              <a:rPr lang="en-US" dirty="0"/>
              <a:t>Aurora Serverless</a:t>
            </a:r>
            <a:br>
              <a:rPr lang="en-US" dirty="0"/>
            </a:br>
            <a:r>
              <a:rPr lang="en-US" sz="1800" dirty="0">
                <a:solidFill>
                  <a:schemeClr val="accent1"/>
                </a:solidFill>
              </a:rPr>
              <a:t>On-demand, auto-scaling database for applications with variable workloads</a:t>
            </a:r>
            <a:endParaRPr lang="en-US" dirty="0"/>
          </a:p>
        </p:txBody>
      </p:sp>
      <p:sp>
        <p:nvSpPr>
          <p:cNvPr id="7" name="Oval 6"/>
          <p:cNvSpPr/>
          <p:nvPr/>
        </p:nvSpPr>
        <p:spPr>
          <a:xfrm>
            <a:off x="2522119" y="2587812"/>
            <a:ext cx="1554480" cy="1554480"/>
          </a:xfrm>
          <a:prstGeom prst="ellipse">
            <a:avLst/>
          </a:prstGeom>
          <a:solidFill>
            <a:schemeClr val="bg1"/>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2817556" y="2716417"/>
            <a:ext cx="974946" cy="400110"/>
          </a:xfrm>
          <a:prstGeom prst="rect">
            <a:avLst/>
          </a:prstGeom>
          <a:noFill/>
        </p:spPr>
        <p:txBody>
          <a:bodyPr wrap="none" rtlCol="0">
            <a:spAutoFit/>
          </a:bodyPr>
          <a:lstStyle>
            <a:defPPr>
              <a:defRPr lang="en-US"/>
            </a:defPPr>
            <a:lvl1pPr>
              <a:defRPr sz="1050">
                <a:latin typeface="Amazon Ember" panose="020B0603020204020204" pitchFamily="34" charset="0"/>
                <a:ea typeface="Amazon Ember" panose="020B0603020204020204" pitchFamily="34" charset="0"/>
                <a:cs typeface="Amazon Ember" panose="020B0603020204020204" pitchFamily="34" charset="0"/>
              </a:defRPr>
            </a:lvl1pPr>
          </a:lstStyle>
          <a:p>
            <a:pPr algn="ctr"/>
            <a:r>
              <a:rPr lang="en-US" sz="1000" dirty="0">
                <a:latin typeface="+mn-lt"/>
              </a:rPr>
              <a:t>Warm</a:t>
            </a:r>
            <a:br>
              <a:rPr lang="en-US" sz="1000" dirty="0">
                <a:latin typeface="+mn-lt"/>
              </a:rPr>
            </a:br>
            <a:r>
              <a:rPr lang="en-US" sz="1000" dirty="0">
                <a:latin typeface="+mn-lt"/>
              </a:rPr>
              <a:t>Capacity Pool</a:t>
            </a:r>
          </a:p>
        </p:txBody>
      </p:sp>
      <p:sp>
        <p:nvSpPr>
          <p:cNvPr id="9" name="Rectangle: Rounded Corners 2"/>
          <p:cNvSpPr/>
          <p:nvPr/>
        </p:nvSpPr>
        <p:spPr>
          <a:xfrm>
            <a:off x="3124895" y="3195285"/>
            <a:ext cx="329184" cy="249691"/>
          </a:xfrm>
          <a:prstGeom prst="roundRect">
            <a:avLst>
              <a:gd name="adj" fmla="val 16667"/>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900" dirty="0">
              <a:gradFill>
                <a:gsLst>
                  <a:gs pos="25207">
                    <a:srgbClr val="474746"/>
                  </a:gs>
                  <a:gs pos="16942">
                    <a:srgbClr val="474746"/>
                  </a:gs>
                </a:gsLst>
                <a:lin ang="5400000" scaled="1"/>
              </a:gra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 name="Rounded Rectangle 10"/>
          <p:cNvSpPr/>
          <p:nvPr/>
        </p:nvSpPr>
        <p:spPr>
          <a:xfrm>
            <a:off x="443535" y="1652248"/>
            <a:ext cx="1895402" cy="317085"/>
          </a:xfrm>
          <a:prstGeom prst="rect">
            <a:avLst/>
          </a:prstGeom>
          <a:solidFill>
            <a:schemeClr val="bg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accent1"/>
                </a:solidFill>
                <a:ea typeface="Amazon Ember" panose="020B0603020204020204" pitchFamily="34" charset="0"/>
                <a:cs typeface="Amazon Ember" panose="020B0603020204020204" pitchFamily="34" charset="0"/>
              </a:rPr>
              <a:t>Application</a:t>
            </a:r>
          </a:p>
        </p:txBody>
      </p:sp>
      <p:sp>
        <p:nvSpPr>
          <p:cNvPr id="12" name="Rounded Rectangle 11"/>
          <p:cNvSpPr/>
          <p:nvPr/>
        </p:nvSpPr>
        <p:spPr>
          <a:xfrm>
            <a:off x="443535" y="2162253"/>
            <a:ext cx="1895402" cy="329099"/>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ea typeface="Amazon Ember" panose="020B0603020204020204" pitchFamily="34" charset="0"/>
                <a:cs typeface="Amazon Ember" panose="020B0603020204020204" pitchFamily="34" charset="0"/>
              </a:rPr>
              <a:t>Database Endpoint</a:t>
            </a:r>
          </a:p>
        </p:txBody>
      </p:sp>
      <p:sp>
        <p:nvSpPr>
          <p:cNvPr id="13" name="Rounded Rectangle 12"/>
          <p:cNvSpPr/>
          <p:nvPr/>
        </p:nvSpPr>
        <p:spPr>
          <a:xfrm>
            <a:off x="443535" y="2684272"/>
            <a:ext cx="1895402" cy="1359383"/>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tx1"/>
              </a:solidFill>
              <a:ea typeface="Amazon Ember" panose="020B0603020204020204" pitchFamily="34" charset="0"/>
              <a:cs typeface="Amazon Ember" panose="020B0603020204020204" pitchFamily="34" charset="0"/>
            </a:endParaRPr>
          </a:p>
        </p:txBody>
      </p:sp>
      <p:sp>
        <p:nvSpPr>
          <p:cNvPr id="14" name="Rectangle 13"/>
          <p:cNvSpPr/>
          <p:nvPr/>
        </p:nvSpPr>
        <p:spPr>
          <a:xfrm>
            <a:off x="403838" y="2758197"/>
            <a:ext cx="2017888" cy="400110"/>
          </a:xfrm>
          <a:prstGeom prst="rect">
            <a:avLst/>
          </a:prstGeom>
        </p:spPr>
        <p:txBody>
          <a:bodyPr wrap="square">
            <a:spAutoFit/>
          </a:bodyPr>
          <a:lstStyle/>
          <a:p>
            <a:pPr algn="ctr"/>
            <a:r>
              <a:rPr lang="en-US" sz="1000" dirty="0">
                <a:ea typeface="Amazon Ember" panose="020B0603020204020204" pitchFamily="34" charset="0"/>
                <a:cs typeface="Amazon Ember" panose="020B0603020204020204" pitchFamily="34" charset="0"/>
              </a:rPr>
              <a:t>Scalable Database Capacity (Compute + Memory)</a:t>
            </a:r>
          </a:p>
        </p:txBody>
      </p:sp>
      <p:sp>
        <p:nvSpPr>
          <p:cNvPr id="15" name="Rounded Rectangle 14"/>
          <p:cNvSpPr/>
          <p:nvPr/>
        </p:nvSpPr>
        <p:spPr>
          <a:xfrm>
            <a:off x="1853547" y="3308395"/>
            <a:ext cx="329184" cy="457200"/>
          </a:xfrm>
          <a:prstGeom prst="roundRect">
            <a:avLst>
              <a:gd name="adj" fmla="val 15220"/>
            </a:avLst>
          </a:prstGeom>
          <a:ln w="12700">
            <a:solidFill>
              <a:schemeClr val="tx1"/>
            </a:solidFill>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1400" dirty="0"/>
          </a:p>
        </p:txBody>
      </p:sp>
      <p:sp>
        <p:nvSpPr>
          <p:cNvPr id="16" name="Rounded Rectangle 15"/>
          <p:cNvSpPr/>
          <p:nvPr/>
        </p:nvSpPr>
        <p:spPr>
          <a:xfrm>
            <a:off x="1009382" y="3490582"/>
            <a:ext cx="329184" cy="275013"/>
          </a:xfrm>
          <a:prstGeom prst="roundRect">
            <a:avLst/>
          </a:prstGeom>
          <a:ln w="12700">
            <a:solidFill>
              <a:schemeClr val="tx1"/>
            </a:solidFill>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1400" dirty="0"/>
          </a:p>
        </p:txBody>
      </p:sp>
      <p:cxnSp>
        <p:nvCxnSpPr>
          <p:cNvPr id="17" name="Straight Arrow Connector 16"/>
          <p:cNvCxnSpPr/>
          <p:nvPr/>
        </p:nvCxnSpPr>
        <p:spPr>
          <a:xfrm flipH="1" flipV="1">
            <a:off x="531758" y="3881236"/>
            <a:ext cx="1727014" cy="2680"/>
          </a:xfrm>
          <a:prstGeom prst="straightConnector1">
            <a:avLst/>
          </a:prstGeom>
          <a:ln w="12700">
            <a:solidFill>
              <a:schemeClr val="tx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587300" y="3582715"/>
            <a:ext cx="329184" cy="182880"/>
          </a:xfrm>
          <a:prstGeom prst="roundRect">
            <a:avLst>
              <a:gd name="adj" fmla="val 25782"/>
            </a:avLst>
          </a:prstGeom>
          <a:ln w="12700">
            <a:solidFill>
              <a:schemeClr val="tx1"/>
            </a:solidFill>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1400" dirty="0"/>
          </a:p>
        </p:txBody>
      </p:sp>
      <p:sp>
        <p:nvSpPr>
          <p:cNvPr id="19" name="Rounded Rectangle 18"/>
          <p:cNvSpPr/>
          <p:nvPr/>
        </p:nvSpPr>
        <p:spPr>
          <a:xfrm>
            <a:off x="1431464" y="3399835"/>
            <a:ext cx="329184" cy="365760"/>
          </a:xfrm>
          <a:prstGeom prst="roundRect">
            <a:avLst>
              <a:gd name="adj" fmla="val 13773"/>
            </a:avLst>
          </a:prstGeom>
          <a:ln w="12700">
            <a:solidFill>
              <a:schemeClr val="tx1"/>
            </a:solidFill>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1400" dirty="0"/>
          </a:p>
        </p:txBody>
      </p:sp>
      <p:sp>
        <p:nvSpPr>
          <p:cNvPr id="20" name="TextBox 19">
            <a:extLst>
              <a:ext uri="{FF2B5EF4-FFF2-40B4-BE49-F238E27FC236}">
                <a16:creationId xmlns:a16="http://schemas.microsoft.com/office/drawing/2014/main" id="{75090D86-7D23-4366-87C4-806F5F684C08}"/>
              </a:ext>
            </a:extLst>
          </p:cNvPr>
          <p:cNvSpPr txBox="1"/>
          <p:nvPr/>
        </p:nvSpPr>
        <p:spPr>
          <a:xfrm>
            <a:off x="446129" y="4236576"/>
            <a:ext cx="1892808" cy="276999"/>
          </a:xfrm>
          <a:prstGeom prst="rect">
            <a:avLst/>
          </a:prstGeom>
          <a:solidFill>
            <a:schemeClr val="bg1"/>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chemeClr val="accent4"/>
                </a:solidFill>
                <a:effectLst/>
                <a:uLnTx/>
                <a:uFillTx/>
                <a:ea typeface="Amazon Ember" panose="020B0603020204020204" pitchFamily="34" charset="0"/>
                <a:cs typeface="Amazon Ember" panose="020B06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Shared Distributed Storage</a:t>
            </a:r>
          </a:p>
        </p:txBody>
      </p:sp>
      <p:sp>
        <p:nvSpPr>
          <p:cNvPr id="21" name="Rectangle: Rounded Corners 2"/>
          <p:cNvSpPr/>
          <p:nvPr/>
        </p:nvSpPr>
        <p:spPr>
          <a:xfrm>
            <a:off x="2726839" y="3195285"/>
            <a:ext cx="332257" cy="575841"/>
          </a:xfrm>
          <a:prstGeom prst="roundRect">
            <a:avLst>
              <a:gd name="adj" fmla="val 14978"/>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900" dirty="0">
              <a:gradFill>
                <a:gsLst>
                  <a:gs pos="25207">
                    <a:srgbClr val="474746"/>
                  </a:gs>
                  <a:gs pos="16942">
                    <a:srgbClr val="474746"/>
                  </a:gs>
                </a:gsLst>
                <a:lin ang="5400000" scaled="1"/>
              </a:gra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2" name="Rectangle: Rounded Corners 2"/>
          <p:cNvSpPr/>
          <p:nvPr/>
        </p:nvSpPr>
        <p:spPr>
          <a:xfrm>
            <a:off x="3124895" y="3509622"/>
            <a:ext cx="329184" cy="261504"/>
          </a:xfrm>
          <a:prstGeom prst="roundRect">
            <a:avLst>
              <a:gd name="adj" fmla="val 17106"/>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900" dirty="0">
              <a:gradFill>
                <a:gsLst>
                  <a:gs pos="25207">
                    <a:srgbClr val="474746"/>
                  </a:gs>
                  <a:gs pos="16942">
                    <a:srgbClr val="474746"/>
                  </a:gs>
                </a:gsLst>
                <a:lin ang="5400000" scaled="1"/>
              </a:gra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3" name="Rectangle: Rounded Corners 2"/>
          <p:cNvSpPr/>
          <p:nvPr/>
        </p:nvSpPr>
        <p:spPr>
          <a:xfrm>
            <a:off x="3519878" y="3195285"/>
            <a:ext cx="329184" cy="150547"/>
          </a:xfrm>
          <a:prstGeom prst="roundRect">
            <a:avLst>
              <a:gd name="adj" fmla="val 33435"/>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900" dirty="0">
              <a:gradFill>
                <a:gsLst>
                  <a:gs pos="25207">
                    <a:srgbClr val="474746"/>
                  </a:gs>
                  <a:gs pos="16942">
                    <a:srgbClr val="474746"/>
                  </a:gs>
                </a:gsLst>
                <a:lin ang="5400000" scaled="1"/>
              </a:gra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4" name="Rectangle: Rounded Corners 2"/>
          <p:cNvSpPr/>
          <p:nvPr/>
        </p:nvSpPr>
        <p:spPr>
          <a:xfrm>
            <a:off x="3519878" y="3407932"/>
            <a:ext cx="329184" cy="150547"/>
          </a:xfrm>
          <a:prstGeom prst="roundRect">
            <a:avLst>
              <a:gd name="adj" fmla="val 31572"/>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900" dirty="0">
              <a:gradFill>
                <a:gsLst>
                  <a:gs pos="25207">
                    <a:srgbClr val="474746"/>
                  </a:gs>
                  <a:gs pos="16942">
                    <a:srgbClr val="474746"/>
                  </a:gs>
                </a:gsLst>
                <a:lin ang="5400000" scaled="1"/>
              </a:gra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Rectangle: Rounded Corners 2"/>
          <p:cNvSpPr/>
          <p:nvPr/>
        </p:nvSpPr>
        <p:spPr>
          <a:xfrm>
            <a:off x="3519878" y="3620579"/>
            <a:ext cx="329184" cy="150547"/>
          </a:xfrm>
          <a:prstGeom prst="roundRect">
            <a:avLst>
              <a:gd name="adj" fmla="val 27846"/>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900" dirty="0">
              <a:gradFill>
                <a:gsLst>
                  <a:gs pos="25207">
                    <a:srgbClr val="474746"/>
                  </a:gs>
                  <a:gs pos="16942">
                    <a:srgbClr val="474746"/>
                  </a:gs>
                </a:gsLst>
                <a:lin ang="5400000" scaled="1"/>
              </a:gradFill>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6" name="Straight Arrow Connector 25"/>
          <p:cNvCxnSpPr>
            <a:cxnSpLocks/>
            <a:stCxn id="11" idx="2"/>
            <a:endCxn id="12" idx="0"/>
          </p:cNvCxnSpPr>
          <p:nvPr/>
        </p:nvCxnSpPr>
        <p:spPr>
          <a:xfrm>
            <a:off x="1391236" y="1969333"/>
            <a:ext cx="0" cy="192920"/>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cxnSpLocks/>
            <a:stCxn id="12" idx="2"/>
          </p:cNvCxnSpPr>
          <p:nvPr/>
        </p:nvCxnSpPr>
        <p:spPr>
          <a:xfrm>
            <a:off x="1391236" y="2491352"/>
            <a:ext cx="0" cy="192920"/>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cxnSpLocks/>
            <a:stCxn id="13" idx="2"/>
            <a:endCxn id="20" idx="0"/>
          </p:cNvCxnSpPr>
          <p:nvPr/>
        </p:nvCxnSpPr>
        <p:spPr>
          <a:xfrm>
            <a:off x="1391236" y="4043655"/>
            <a:ext cx="1297" cy="192921"/>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2320468" y="3363964"/>
            <a:ext cx="191233" cy="0"/>
          </a:xfrm>
          <a:prstGeom prst="straightConnector1">
            <a:avLst/>
          </a:prstGeom>
          <a:ln w="12700">
            <a:solidFill>
              <a:schemeClr val="accent1"/>
            </a:solidFill>
            <a:headEnd type="none" w="med" len="sm"/>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C5A9EF5-EE62-4862-80D6-815B97FCC9E6}"/>
              </a:ext>
            </a:extLst>
          </p:cNvPr>
          <p:cNvCxnSpPr/>
          <p:nvPr/>
        </p:nvCxnSpPr>
        <p:spPr>
          <a:xfrm>
            <a:off x="4572000" y="2061794"/>
            <a:ext cx="4229100" cy="0"/>
          </a:xfrm>
          <a:prstGeom prst="line">
            <a:avLst/>
          </a:prstGeom>
          <a:noFill/>
          <a:ln w="12700" cap="rnd" cmpd="sng" algn="ctr">
            <a:solidFill>
              <a:schemeClr val="accent6">
                <a:lumMod val="20000"/>
                <a:lumOff val="80000"/>
              </a:schemeClr>
            </a:solidFill>
            <a:prstDash val="solid"/>
          </a:ln>
          <a:effectLst/>
        </p:spPr>
      </p:cxnSp>
      <p:cxnSp>
        <p:nvCxnSpPr>
          <p:cNvPr id="31" name="Straight Connector 30">
            <a:extLst>
              <a:ext uri="{FF2B5EF4-FFF2-40B4-BE49-F238E27FC236}">
                <a16:creationId xmlns:a16="http://schemas.microsoft.com/office/drawing/2014/main" id="{6E87B34F-A69D-41EA-8CA0-3D9AF7D6FA1B}"/>
              </a:ext>
            </a:extLst>
          </p:cNvPr>
          <p:cNvCxnSpPr/>
          <p:nvPr/>
        </p:nvCxnSpPr>
        <p:spPr>
          <a:xfrm>
            <a:off x="4572000" y="2779312"/>
            <a:ext cx="4229100" cy="0"/>
          </a:xfrm>
          <a:prstGeom prst="line">
            <a:avLst/>
          </a:prstGeom>
          <a:noFill/>
          <a:ln w="12700" cap="rnd" cmpd="sng" algn="ctr">
            <a:solidFill>
              <a:schemeClr val="accent6">
                <a:lumMod val="20000"/>
                <a:lumOff val="80000"/>
              </a:schemeClr>
            </a:solidFill>
            <a:prstDash val="solid"/>
          </a:ln>
          <a:effectLst/>
        </p:spPr>
      </p:cxnSp>
      <p:sp>
        <p:nvSpPr>
          <p:cNvPr id="32" name="TextBox 31">
            <a:extLst>
              <a:ext uri="{FF2B5EF4-FFF2-40B4-BE49-F238E27FC236}">
                <a16:creationId xmlns:a16="http://schemas.microsoft.com/office/drawing/2014/main" id="{5A5909BA-DA38-45B0-8D72-203389408C68}"/>
              </a:ext>
            </a:extLst>
          </p:cNvPr>
          <p:cNvSpPr txBox="1"/>
          <p:nvPr/>
        </p:nvSpPr>
        <p:spPr>
          <a:xfrm>
            <a:off x="4562047" y="1481436"/>
            <a:ext cx="4206240" cy="443198"/>
          </a:xfrm>
          <a:prstGeom prst="rect">
            <a:avLst/>
          </a:prstGeom>
        </p:spPr>
        <p:txBody>
          <a:bodyPr wrap="square" lIns="0" tIns="0" rIns="0" bIns="0">
            <a:spAutoFit/>
          </a:bodyPr>
          <a:lstStyle>
            <a:defPPr>
              <a:defRPr lang="en-US"/>
            </a:defPPr>
            <a:lvl1pPr indent="0">
              <a:lnSpc>
                <a:spcPct val="90000"/>
              </a:lnSpc>
              <a:spcBef>
                <a:spcPct val="20000"/>
              </a:spcBef>
              <a:buFontTx/>
              <a:buNone/>
              <a:defRPr sz="1600" b="0" i="0">
                <a:cs typeface="Amazon Ember Regular" charset="0"/>
              </a:defRPr>
            </a:lvl1pPr>
            <a:lvl2pPr marL="742950" indent="-285750">
              <a:lnSpc>
                <a:spcPct val="90000"/>
              </a:lnSpc>
              <a:spcBef>
                <a:spcPct val="20000"/>
              </a:spcBef>
              <a:buFont typeface="Arial"/>
              <a:buChar char="•"/>
              <a:defRPr sz="2000" b="0" i="0">
                <a:gradFill>
                  <a:gsLst>
                    <a:gs pos="43258">
                      <a:srgbClr val="414042"/>
                    </a:gs>
                    <a:gs pos="33000">
                      <a:srgbClr val="414042"/>
                    </a:gs>
                  </a:gsLst>
                  <a:lin ang="5400000" scaled="1"/>
                </a:gradFill>
                <a:latin typeface="Amazon Ember Regular" charset="0"/>
                <a:cs typeface="Amazon Ember Regular" charset="0"/>
              </a:defRPr>
            </a:lvl2pPr>
            <a:lvl3pPr marL="1143000" indent="-228600">
              <a:lnSpc>
                <a:spcPct val="90000"/>
              </a:lnSpc>
              <a:spcBef>
                <a:spcPct val="20000"/>
              </a:spcBef>
              <a:buFont typeface="Arial"/>
              <a:buChar char="•"/>
              <a:defRPr b="0" i="0">
                <a:gradFill>
                  <a:gsLst>
                    <a:gs pos="43258">
                      <a:srgbClr val="414042"/>
                    </a:gs>
                    <a:gs pos="33000">
                      <a:srgbClr val="414042"/>
                    </a:gs>
                  </a:gsLst>
                  <a:lin ang="5400000" scaled="1"/>
                </a:gradFill>
                <a:latin typeface="Amazon Ember Regular" charset="0"/>
                <a:cs typeface="Amazon Ember Regular" charset="0"/>
              </a:defRPr>
            </a:lvl3pPr>
            <a:lvl4pPr marL="16002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4pPr>
            <a:lvl5pPr marL="20574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Starts up on demand, shuts down when not in use</a:t>
            </a:r>
          </a:p>
        </p:txBody>
      </p:sp>
      <p:sp>
        <p:nvSpPr>
          <p:cNvPr id="33" name="TextBox 32">
            <a:extLst>
              <a:ext uri="{FF2B5EF4-FFF2-40B4-BE49-F238E27FC236}">
                <a16:creationId xmlns:a16="http://schemas.microsoft.com/office/drawing/2014/main" id="{603BEE49-78EA-4DBB-ADAD-C9BE47770241}"/>
              </a:ext>
            </a:extLst>
          </p:cNvPr>
          <p:cNvSpPr txBox="1"/>
          <p:nvPr/>
        </p:nvSpPr>
        <p:spPr>
          <a:xfrm>
            <a:off x="4562047" y="2198954"/>
            <a:ext cx="4206240" cy="443198"/>
          </a:xfrm>
          <a:prstGeom prst="rect">
            <a:avLst/>
          </a:prstGeom>
        </p:spPr>
        <p:txBody>
          <a:bodyPr wrap="square" lIns="0" tIns="0" rIns="0" bIns="0">
            <a:spAutoFit/>
          </a:bodyPr>
          <a:lstStyle>
            <a:defPPr>
              <a:defRPr lang="en-US"/>
            </a:defPPr>
            <a:lvl1pPr indent="0">
              <a:lnSpc>
                <a:spcPct val="90000"/>
              </a:lnSpc>
              <a:spcBef>
                <a:spcPct val="20000"/>
              </a:spcBef>
              <a:buFontTx/>
              <a:buNone/>
              <a:defRPr sz="1600" b="0" i="0">
                <a:cs typeface="Amazon Ember Regular" charset="0"/>
              </a:defRPr>
            </a:lvl1pPr>
            <a:lvl2pPr marL="742950" indent="-285750">
              <a:lnSpc>
                <a:spcPct val="90000"/>
              </a:lnSpc>
              <a:spcBef>
                <a:spcPct val="20000"/>
              </a:spcBef>
              <a:buFont typeface="Arial"/>
              <a:buChar char="•"/>
              <a:defRPr sz="2000" b="0" i="0">
                <a:gradFill>
                  <a:gsLst>
                    <a:gs pos="43258">
                      <a:srgbClr val="414042"/>
                    </a:gs>
                    <a:gs pos="33000">
                      <a:srgbClr val="414042"/>
                    </a:gs>
                  </a:gsLst>
                  <a:lin ang="5400000" scaled="1"/>
                </a:gradFill>
                <a:latin typeface="Amazon Ember Regular" charset="0"/>
                <a:cs typeface="Amazon Ember Regular" charset="0"/>
              </a:defRPr>
            </a:lvl2pPr>
            <a:lvl3pPr marL="1143000" indent="-228600">
              <a:lnSpc>
                <a:spcPct val="90000"/>
              </a:lnSpc>
              <a:spcBef>
                <a:spcPct val="20000"/>
              </a:spcBef>
              <a:buFont typeface="Arial"/>
              <a:buChar char="•"/>
              <a:defRPr b="0" i="0">
                <a:gradFill>
                  <a:gsLst>
                    <a:gs pos="43258">
                      <a:srgbClr val="414042"/>
                    </a:gs>
                    <a:gs pos="33000">
                      <a:srgbClr val="414042"/>
                    </a:gs>
                  </a:gsLst>
                  <a:lin ang="5400000" scaled="1"/>
                </a:gradFill>
                <a:latin typeface="Amazon Ember Regular" charset="0"/>
                <a:cs typeface="Amazon Ember Regular" charset="0"/>
              </a:defRPr>
            </a:lvl3pPr>
            <a:lvl4pPr marL="16002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4pPr>
            <a:lvl5pPr marL="20574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Automatically scales with no instances to manage</a:t>
            </a:r>
          </a:p>
        </p:txBody>
      </p:sp>
      <p:sp>
        <p:nvSpPr>
          <p:cNvPr id="34" name="TextBox 33">
            <a:extLst>
              <a:ext uri="{FF2B5EF4-FFF2-40B4-BE49-F238E27FC236}">
                <a16:creationId xmlns:a16="http://schemas.microsoft.com/office/drawing/2014/main" id="{F61C8263-CA4A-4E8A-B466-AA1D91EB7777}"/>
              </a:ext>
            </a:extLst>
          </p:cNvPr>
          <p:cNvSpPr txBox="1"/>
          <p:nvPr/>
        </p:nvSpPr>
        <p:spPr>
          <a:xfrm>
            <a:off x="4562047" y="2916472"/>
            <a:ext cx="4206240" cy="443198"/>
          </a:xfrm>
          <a:prstGeom prst="rect">
            <a:avLst/>
          </a:prstGeom>
        </p:spPr>
        <p:txBody>
          <a:bodyPr wrap="square" lIns="0" tIns="0" rIns="0" bIns="0">
            <a:spAutoFit/>
          </a:bodyPr>
          <a:lstStyle>
            <a:defPPr>
              <a:defRPr lang="en-US"/>
            </a:defPPr>
            <a:lvl1pPr indent="0">
              <a:lnSpc>
                <a:spcPct val="90000"/>
              </a:lnSpc>
              <a:spcBef>
                <a:spcPct val="20000"/>
              </a:spcBef>
              <a:buFontTx/>
              <a:buNone/>
              <a:defRPr sz="1600" b="0" i="0">
                <a:cs typeface="Amazon Ember Regular" charset="0"/>
              </a:defRPr>
            </a:lvl1pPr>
            <a:lvl2pPr marL="742950" indent="-285750">
              <a:lnSpc>
                <a:spcPct val="90000"/>
              </a:lnSpc>
              <a:spcBef>
                <a:spcPct val="20000"/>
              </a:spcBef>
              <a:buFont typeface="Arial"/>
              <a:buChar char="•"/>
              <a:defRPr sz="2000" b="0" i="0">
                <a:gradFill>
                  <a:gsLst>
                    <a:gs pos="43258">
                      <a:srgbClr val="414042"/>
                    </a:gs>
                    <a:gs pos="33000">
                      <a:srgbClr val="414042"/>
                    </a:gs>
                  </a:gsLst>
                  <a:lin ang="5400000" scaled="1"/>
                </a:gradFill>
                <a:latin typeface="Amazon Ember Regular" charset="0"/>
                <a:cs typeface="Amazon Ember Regular" charset="0"/>
              </a:defRPr>
            </a:lvl2pPr>
            <a:lvl3pPr marL="1143000" indent="-228600">
              <a:lnSpc>
                <a:spcPct val="90000"/>
              </a:lnSpc>
              <a:spcBef>
                <a:spcPct val="20000"/>
              </a:spcBef>
              <a:buFont typeface="Arial"/>
              <a:buChar char="•"/>
              <a:defRPr b="0" i="0">
                <a:gradFill>
                  <a:gsLst>
                    <a:gs pos="43258">
                      <a:srgbClr val="414042"/>
                    </a:gs>
                    <a:gs pos="33000">
                      <a:srgbClr val="414042"/>
                    </a:gs>
                  </a:gsLst>
                  <a:lin ang="5400000" scaled="1"/>
                </a:gradFill>
                <a:latin typeface="Amazon Ember Regular" charset="0"/>
                <a:cs typeface="Amazon Ember Regular" charset="0"/>
              </a:defRPr>
            </a:lvl3pPr>
            <a:lvl4pPr marL="16002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4pPr>
            <a:lvl5pPr marL="20574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Pay per second for the database capacity you use</a:t>
            </a:r>
          </a:p>
        </p:txBody>
      </p:sp>
    </p:spTree>
    <p:extLst>
      <p:ext uri="{BB962C8B-B14F-4D97-AF65-F5344CB8AC3E}">
        <p14:creationId xmlns:p14="http://schemas.microsoft.com/office/powerpoint/2010/main" val="3304814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35" presetClass="path" presetSubtype="0" decel="100000" fill="hold" grpId="1" nodeType="withEffect">
                                  <p:stCondLst>
                                    <p:cond delay="0"/>
                                  </p:stCondLst>
                                  <p:childTnLst>
                                    <p:animMotion origin="layout" path="M 5.55556E-7 -4.19753E-6 L 5.55556E-7 0.01513 " pathEditMode="relative" rAng="0" ptsTypes="AA">
                                      <p:cBhvr>
                                        <p:cTn id="9" dur="500" spd="-100000" fill="hold"/>
                                        <p:tgtEl>
                                          <p:spTgt spid="32"/>
                                        </p:tgtEl>
                                        <p:attrNameLst>
                                          <p:attrName>ppt_x</p:attrName>
                                          <p:attrName>ppt_y</p:attrName>
                                        </p:attrNameLst>
                                      </p:cBhvr>
                                      <p:rCtr x="0" y="741"/>
                                    </p:animMotion>
                                  </p:childTnLst>
                                </p:cTn>
                              </p:par>
                              <p:par>
                                <p:cTn id="10" presetID="10" presetClass="entr" presetSubtype="0" fill="hold" nodeType="withEffect">
                                  <p:stCondLst>
                                    <p:cond delay="2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35" presetClass="path" presetSubtype="0" decel="100000" fill="hold" nodeType="withEffect">
                                  <p:stCondLst>
                                    <p:cond delay="200"/>
                                  </p:stCondLst>
                                  <p:childTnLst>
                                    <p:animMotion origin="layout" path="M 0 4.07407E-6 L 0 0.01512 " pathEditMode="relative" rAng="0" ptsTypes="AA">
                                      <p:cBhvr>
                                        <p:cTn id="14" dur="500" spd="-100000" fill="hold"/>
                                        <p:tgtEl>
                                          <p:spTgt spid="30"/>
                                        </p:tgtEl>
                                        <p:attrNameLst>
                                          <p:attrName>ppt_x</p:attrName>
                                          <p:attrName>ppt_y</p:attrName>
                                        </p:attrNameLst>
                                      </p:cBhvr>
                                      <p:rCtr x="0" y="741"/>
                                    </p:animMotion>
                                  </p:childTnLst>
                                </p:cTn>
                              </p:par>
                              <p:par>
                                <p:cTn id="15" presetID="10" presetClass="entr" presetSubtype="0" fill="hold" grpId="0" nodeType="withEffect">
                                  <p:stCondLst>
                                    <p:cond delay="4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35" presetClass="path" presetSubtype="0" decel="100000" fill="hold" grpId="1" nodeType="withEffect">
                                  <p:stCondLst>
                                    <p:cond delay="400"/>
                                  </p:stCondLst>
                                  <p:childTnLst>
                                    <p:animMotion origin="layout" path="M 5.55556E-7 -3.7037E-7 L 5.55556E-7 0.01512 " pathEditMode="relative" rAng="0" ptsTypes="AA">
                                      <p:cBhvr>
                                        <p:cTn id="19" dur="500" spd="-100000" fill="hold"/>
                                        <p:tgtEl>
                                          <p:spTgt spid="33"/>
                                        </p:tgtEl>
                                        <p:attrNameLst>
                                          <p:attrName>ppt_x</p:attrName>
                                          <p:attrName>ppt_y</p:attrName>
                                        </p:attrNameLst>
                                      </p:cBhvr>
                                      <p:rCtr x="0" y="741"/>
                                    </p:animMotion>
                                  </p:childTnLst>
                                </p:cTn>
                              </p:par>
                              <p:par>
                                <p:cTn id="20" presetID="10" presetClass="entr" presetSubtype="0" fill="hold" nodeType="withEffect">
                                  <p:stCondLst>
                                    <p:cond delay="6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35" presetClass="path" presetSubtype="0" decel="100000" fill="hold" nodeType="withEffect">
                                  <p:stCondLst>
                                    <p:cond delay="600"/>
                                  </p:stCondLst>
                                  <p:childTnLst>
                                    <p:animMotion origin="layout" path="M 0 -2.09877E-6 L 0 0.01513 " pathEditMode="relative" rAng="0" ptsTypes="AA">
                                      <p:cBhvr>
                                        <p:cTn id="24" dur="500" spd="-100000" fill="hold"/>
                                        <p:tgtEl>
                                          <p:spTgt spid="31"/>
                                        </p:tgtEl>
                                        <p:attrNameLst>
                                          <p:attrName>ppt_x</p:attrName>
                                          <p:attrName>ppt_y</p:attrName>
                                        </p:attrNameLst>
                                      </p:cBhvr>
                                      <p:rCtr x="0" y="741"/>
                                    </p:animMotion>
                                  </p:childTnLst>
                                </p:cTn>
                              </p:par>
                              <p:par>
                                <p:cTn id="25" presetID="10" presetClass="entr" presetSubtype="0" fill="hold" grpId="0" nodeType="withEffect">
                                  <p:stCondLst>
                                    <p:cond delay="8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35" presetClass="path" presetSubtype="0" decel="100000" fill="hold" grpId="1" nodeType="withEffect">
                                  <p:stCondLst>
                                    <p:cond delay="800"/>
                                  </p:stCondLst>
                                  <p:childTnLst>
                                    <p:animMotion origin="layout" path="M 5.55556E-7 3.45679E-6 L 5.55556E-7 0.01512 " pathEditMode="relative" rAng="0" ptsTypes="AA">
                                      <p:cBhvr>
                                        <p:cTn id="29" dur="500" spd="-100000" fill="hold"/>
                                        <p:tgtEl>
                                          <p:spTgt spid="34"/>
                                        </p:tgtEl>
                                        <p:attrNameLst>
                                          <p:attrName>ppt_x</p:attrName>
                                          <p:attrName>ppt_y</p:attrName>
                                        </p:attrNameLst>
                                      </p:cBhvr>
                                      <p:rCtr x="0"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p:bldP spid="33" grpId="1"/>
      <p:bldP spid="34" grpId="0"/>
      <p:bldP spid="3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AWS Cloud</a:t>
            </a:r>
          </a:p>
        </p:txBody>
      </p:sp>
      <p:sp>
        <p:nvSpPr>
          <p:cNvPr id="3" name="Content Placeholder 2"/>
          <p:cNvSpPr>
            <a:spLocks noGrp="1"/>
          </p:cNvSpPr>
          <p:nvPr>
            <p:ph sz="half" idx="1"/>
          </p:nvPr>
        </p:nvSpPr>
        <p:spPr>
          <a:xfrm>
            <a:off x="1100420" y="1362075"/>
            <a:ext cx="4205327" cy="3114237"/>
          </a:xfrm>
        </p:spPr>
        <p:txBody>
          <a:bodyPr>
            <a:normAutofit/>
          </a:bodyPr>
          <a:lstStyle/>
          <a:p>
            <a:pPr>
              <a:spcBef>
                <a:spcPts val="2550"/>
              </a:spcBef>
            </a:pPr>
            <a:r>
              <a:rPr lang="en-US" dirty="0"/>
              <a:t>Eliminate costly technical debt and reallocate resources </a:t>
            </a:r>
          </a:p>
          <a:p>
            <a:pPr>
              <a:spcBef>
                <a:spcPts val="2550"/>
              </a:spcBef>
            </a:pPr>
            <a:r>
              <a:rPr lang="en-US" dirty="0"/>
              <a:t>Innovate faster and solidify your competitive advantage </a:t>
            </a:r>
          </a:p>
          <a:p>
            <a:pPr>
              <a:spcBef>
                <a:spcPts val="2550"/>
              </a:spcBef>
            </a:pPr>
            <a:r>
              <a:rPr lang="en-US" dirty="0"/>
              <a:t>Reduce risk by focusing resources dedicated to security, compliance &amp; availability</a:t>
            </a:r>
          </a:p>
        </p:txBody>
      </p:sp>
      <p:sp>
        <p:nvSpPr>
          <p:cNvPr id="5" name="Content Placeholder 4"/>
          <p:cNvSpPr>
            <a:spLocks noGrp="1"/>
          </p:cNvSpPr>
          <p:nvPr>
            <p:ph sz="half" idx="13"/>
          </p:nvPr>
        </p:nvSpPr>
        <p:spPr/>
        <p:txBody>
          <a:bodyPr>
            <a:normAutofit/>
          </a:bodyPr>
          <a:lstStyle/>
          <a:p>
            <a:pPr>
              <a:lnSpc>
                <a:spcPct val="100000"/>
              </a:lnSpc>
            </a:pPr>
            <a:r>
              <a:rPr lang="en-US" sz="2400" dirty="0"/>
              <a:t>"AWS is our trusted partner that is going to run our company for the next 140 years.” </a:t>
            </a:r>
          </a:p>
          <a:p>
            <a:pPr>
              <a:lnSpc>
                <a:spcPct val="100000"/>
              </a:lnSpc>
            </a:pPr>
            <a:endParaRPr lang="en-US" dirty="0"/>
          </a:p>
          <a:p>
            <a:pPr>
              <a:lnSpc>
                <a:spcPct val="100000"/>
              </a:lnSpc>
            </a:pPr>
            <a:r>
              <a:rPr lang="en-US" dirty="0"/>
              <a:t>Jim Fowler </a:t>
            </a:r>
          </a:p>
          <a:p>
            <a:pPr>
              <a:lnSpc>
                <a:spcPct val="100000"/>
              </a:lnSpc>
            </a:pPr>
            <a:r>
              <a:rPr lang="en-US" dirty="0"/>
              <a:t>CIO, General Electric</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076" y="2191269"/>
            <a:ext cx="508084" cy="508084"/>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601" y="3032606"/>
            <a:ext cx="508084" cy="508084"/>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601" y="1260387"/>
            <a:ext cx="508084" cy="508084"/>
          </a:xfrm>
          <a:prstGeom prst="rect">
            <a:avLst/>
          </a:prstGeom>
        </p:spPr>
      </p:pic>
    </p:spTree>
    <p:extLst>
      <p:ext uri="{BB962C8B-B14F-4D97-AF65-F5344CB8AC3E}">
        <p14:creationId xmlns:p14="http://schemas.microsoft.com/office/powerpoint/2010/main" val="2366954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354012"/>
            <a:ext cx="8565969" cy="637097"/>
          </a:xfrm>
        </p:spPr>
        <p:txBody>
          <a:bodyPr wrap="square">
            <a:spAutoFit/>
          </a:bodyPr>
          <a:lstStyle/>
          <a:p>
            <a:r>
              <a:rPr lang="en-US" dirty="0"/>
              <a:t>Aurora Multi-Master (Preview)</a:t>
            </a:r>
            <a:br>
              <a:rPr lang="en-US" dirty="0"/>
            </a:br>
            <a:r>
              <a:rPr lang="en-US" sz="1800" dirty="0">
                <a:solidFill>
                  <a:schemeClr val="accent1"/>
                </a:solidFill>
              </a:rPr>
              <a:t>First relational database to scale out reads and writes across multiple data centers</a:t>
            </a:r>
            <a:endParaRPr lang="en-US" dirty="0"/>
          </a:p>
        </p:txBody>
      </p:sp>
      <p:sp>
        <p:nvSpPr>
          <p:cNvPr id="26" name="Rectangle: Top Corners Rounded 26">
            <a:extLst>
              <a:ext uri="{FF2B5EF4-FFF2-40B4-BE49-F238E27FC236}">
                <a16:creationId xmlns:a16="http://schemas.microsoft.com/office/drawing/2014/main" id="{FA34DB8E-C43C-49E1-93FD-E7B3079BD863}"/>
              </a:ext>
            </a:extLst>
          </p:cNvPr>
          <p:cNvSpPr/>
          <p:nvPr/>
        </p:nvSpPr>
        <p:spPr>
          <a:xfrm rot="5400000">
            <a:off x="2401258" y="2178039"/>
            <a:ext cx="2546035" cy="11578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E9863920-6FC7-4860-9E3D-AA12EF412848}"/>
              </a:ext>
            </a:extLst>
          </p:cNvPr>
          <p:cNvSpPr/>
          <p:nvPr/>
        </p:nvSpPr>
        <p:spPr>
          <a:xfrm>
            <a:off x="1546860" y="1483954"/>
            <a:ext cx="1513942" cy="254603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Top Corners Rounded 15">
            <a:extLst>
              <a:ext uri="{FF2B5EF4-FFF2-40B4-BE49-F238E27FC236}">
                <a16:creationId xmlns:a16="http://schemas.microsoft.com/office/drawing/2014/main" id="{301419D6-7A86-4455-BAA2-713EB828523A}"/>
              </a:ext>
            </a:extLst>
          </p:cNvPr>
          <p:cNvSpPr/>
          <p:nvPr/>
        </p:nvSpPr>
        <p:spPr>
          <a:xfrm rot="16200000">
            <a:off x="-337471" y="2178039"/>
            <a:ext cx="2546035" cy="11578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9" name="Straight Arrow Connector 28">
            <a:extLst>
              <a:ext uri="{FF2B5EF4-FFF2-40B4-BE49-F238E27FC236}">
                <a16:creationId xmlns:a16="http://schemas.microsoft.com/office/drawing/2014/main" id="{FC0010DF-DA79-4365-AB39-C455DA83A29A}"/>
              </a:ext>
            </a:extLst>
          </p:cNvPr>
          <p:cNvCxnSpPr/>
          <p:nvPr/>
        </p:nvCxnSpPr>
        <p:spPr>
          <a:xfrm flipH="1">
            <a:off x="937035" y="2899295"/>
            <a:ext cx="1" cy="251489"/>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10042F9C-EFBF-427A-A811-AE5238B0BA90}"/>
              </a:ext>
            </a:extLst>
          </p:cNvPr>
          <p:cNvSpPr txBox="1"/>
          <p:nvPr/>
        </p:nvSpPr>
        <p:spPr>
          <a:xfrm>
            <a:off x="516281" y="3570501"/>
            <a:ext cx="84337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Amazon Ember" panose="020B0603020204020204" pitchFamily="34" charset="0"/>
                <a:cs typeface="Amazon Ember" panose="020B0603020204020204" pitchFamily="34" charset="0"/>
              </a:rPr>
              <a:t>Availability Zone 1</a:t>
            </a:r>
          </a:p>
        </p:txBody>
      </p:sp>
      <p:cxnSp>
        <p:nvCxnSpPr>
          <p:cNvPr id="31" name="Straight Arrow Connector 30">
            <a:extLst>
              <a:ext uri="{FF2B5EF4-FFF2-40B4-BE49-F238E27FC236}">
                <a16:creationId xmlns:a16="http://schemas.microsoft.com/office/drawing/2014/main" id="{34A3A375-2ECF-4874-9370-E32F960A9189}"/>
              </a:ext>
            </a:extLst>
          </p:cNvPr>
          <p:cNvCxnSpPr>
            <a:cxnSpLocks/>
          </p:cNvCxnSpPr>
          <p:nvPr/>
        </p:nvCxnSpPr>
        <p:spPr>
          <a:xfrm>
            <a:off x="2306701" y="1958779"/>
            <a:ext cx="0" cy="412750"/>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C6282F3C-1DD5-446F-ACC2-23EE24E4462B}"/>
              </a:ext>
            </a:extLst>
          </p:cNvPr>
          <p:cNvCxnSpPr/>
          <p:nvPr/>
        </p:nvCxnSpPr>
        <p:spPr>
          <a:xfrm flipH="1">
            <a:off x="2306699" y="2899295"/>
            <a:ext cx="1" cy="251489"/>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4E0894E6-84DE-4A36-BFD4-2C07697FB8CF}"/>
              </a:ext>
            </a:extLst>
          </p:cNvPr>
          <p:cNvCxnSpPr/>
          <p:nvPr/>
        </p:nvCxnSpPr>
        <p:spPr>
          <a:xfrm flipH="1">
            <a:off x="3661368" y="2899295"/>
            <a:ext cx="1" cy="251489"/>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8651DF87-A1B1-4000-81E9-3686C912C97E}"/>
              </a:ext>
            </a:extLst>
          </p:cNvPr>
          <p:cNvSpPr txBox="1"/>
          <p:nvPr/>
        </p:nvSpPr>
        <p:spPr>
          <a:xfrm>
            <a:off x="894115" y="1168361"/>
            <a:ext cx="2821606" cy="215444"/>
          </a:xfrm>
          <a:prstGeom prst="rect">
            <a:avLst/>
          </a:prstGeom>
          <a:noFill/>
        </p:spPr>
        <p:txBody>
          <a:bodyPr wrap="none"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ea typeface="Amazon Ember" panose="020B0603020204020204" pitchFamily="34" charset="0"/>
                <a:cs typeface="Amazon Ember" panose="020B0603020204020204" pitchFamily="34" charset="0"/>
              </a:rPr>
              <a:t>Scale-out both </a:t>
            </a:r>
            <a:r>
              <a:rPr kumimoji="0" lang="en-US" sz="1400" b="1" i="0" u="none" strike="noStrike" kern="1200" cap="none" spc="0" normalizeH="0" baseline="0" noProof="0" dirty="0">
                <a:ln>
                  <a:noFill/>
                </a:ln>
                <a:effectLst/>
                <a:uLnTx/>
                <a:uFillTx/>
                <a:ea typeface="Amazon Ember" panose="020B0603020204020204" pitchFamily="34" charset="0"/>
                <a:cs typeface="Amazon Ember" panose="020B0603020204020204" pitchFamily="34" charset="0"/>
              </a:rPr>
              <a:t>reads and writes</a:t>
            </a:r>
          </a:p>
        </p:txBody>
      </p:sp>
      <p:sp>
        <p:nvSpPr>
          <p:cNvPr id="36" name="TextBox 35">
            <a:extLst>
              <a:ext uri="{FF2B5EF4-FFF2-40B4-BE49-F238E27FC236}">
                <a16:creationId xmlns:a16="http://schemas.microsoft.com/office/drawing/2014/main" id="{4E89CFF9-99AD-4C4C-B039-4825E385A682}"/>
              </a:ext>
            </a:extLst>
          </p:cNvPr>
          <p:cNvSpPr txBox="1"/>
          <p:nvPr/>
        </p:nvSpPr>
        <p:spPr>
          <a:xfrm>
            <a:off x="1882149" y="3570501"/>
            <a:ext cx="84903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Amazon Ember" panose="020B0603020204020204" pitchFamily="34" charset="0"/>
                <a:cs typeface="Amazon Ember" panose="020B0603020204020204" pitchFamily="34" charset="0"/>
              </a:rPr>
              <a:t>Availability Zone 2</a:t>
            </a:r>
          </a:p>
        </p:txBody>
      </p:sp>
      <p:sp>
        <p:nvSpPr>
          <p:cNvPr id="37" name="TextBox 36">
            <a:extLst>
              <a:ext uri="{FF2B5EF4-FFF2-40B4-BE49-F238E27FC236}">
                <a16:creationId xmlns:a16="http://schemas.microsoft.com/office/drawing/2014/main" id="{8176D85E-3CD1-42A3-88D8-E120092D3089}"/>
              </a:ext>
            </a:extLst>
          </p:cNvPr>
          <p:cNvSpPr txBox="1"/>
          <p:nvPr/>
        </p:nvSpPr>
        <p:spPr>
          <a:xfrm>
            <a:off x="3236850" y="3570501"/>
            <a:ext cx="84903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Amazon Ember" panose="020B0603020204020204" pitchFamily="34" charset="0"/>
                <a:cs typeface="Amazon Ember" panose="020B0603020204020204" pitchFamily="34" charset="0"/>
              </a:rPr>
              <a:t>Availability Zone 3</a:t>
            </a:r>
          </a:p>
        </p:txBody>
      </p:sp>
      <p:sp>
        <p:nvSpPr>
          <p:cNvPr id="38" name="Rectangle: Rounded Corners 33">
            <a:extLst>
              <a:ext uri="{FF2B5EF4-FFF2-40B4-BE49-F238E27FC236}">
                <a16:creationId xmlns:a16="http://schemas.microsoft.com/office/drawing/2014/main" id="{F97EF579-36CF-4263-9F04-AF6AE8F6A03B}"/>
              </a:ext>
            </a:extLst>
          </p:cNvPr>
          <p:cNvSpPr/>
          <p:nvPr/>
        </p:nvSpPr>
        <p:spPr>
          <a:xfrm>
            <a:off x="1683421" y="1650346"/>
            <a:ext cx="1246557" cy="262876"/>
          </a:xfrm>
          <a:prstGeom prst="rect">
            <a:avLst/>
          </a:prstGeom>
          <a:solidFill>
            <a:schemeClr val="bg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1"/>
                </a:solidFill>
                <a:effectLst/>
                <a:uLnTx/>
                <a:uFillTx/>
                <a:ea typeface="Amazon Ember" panose="020B0603020204020204" pitchFamily="34" charset="0"/>
                <a:cs typeface="Amazon Ember" panose="020B0603020204020204" pitchFamily="34" charset="0"/>
              </a:rPr>
              <a:t>Application</a:t>
            </a:r>
            <a:endParaRPr kumimoji="0" lang="en-US" sz="1050" b="0" i="0" u="none" strike="noStrike" kern="1200" cap="none" spc="0" normalizeH="0" baseline="0" noProof="0" dirty="0">
              <a:ln>
                <a:noFill/>
              </a:ln>
              <a:solidFill>
                <a:schemeClr val="accent1"/>
              </a:solidFill>
              <a:effectLst/>
              <a:uLnTx/>
              <a:uFillTx/>
              <a:ea typeface="Amazon Ember" panose="020B0603020204020204" pitchFamily="34" charset="0"/>
              <a:cs typeface="Amazon Ember" panose="020B0603020204020204" pitchFamily="34" charset="0"/>
            </a:endParaRPr>
          </a:p>
        </p:txBody>
      </p:sp>
      <p:sp>
        <p:nvSpPr>
          <p:cNvPr id="39" name="Rectangle: Rounded Corners 34">
            <a:extLst>
              <a:ext uri="{FF2B5EF4-FFF2-40B4-BE49-F238E27FC236}">
                <a16:creationId xmlns:a16="http://schemas.microsoft.com/office/drawing/2014/main" id="{6E6EF361-579D-4AB5-A7FD-738104229F89}"/>
              </a:ext>
            </a:extLst>
          </p:cNvPr>
          <p:cNvSpPr/>
          <p:nvPr/>
        </p:nvSpPr>
        <p:spPr>
          <a:xfrm>
            <a:off x="1882183" y="2410890"/>
            <a:ext cx="849032" cy="428491"/>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ea typeface="Amazon Ember" panose="020B0603020204020204" pitchFamily="34" charset="0"/>
                <a:cs typeface="Amazon Ember" panose="020B0603020204020204" pitchFamily="34" charset="0"/>
              </a:rPr>
              <a:t>Read/Write Master 2</a:t>
            </a:r>
          </a:p>
        </p:txBody>
      </p:sp>
      <p:sp>
        <p:nvSpPr>
          <p:cNvPr id="40" name="Rectangle: Rounded Corners 35">
            <a:extLst>
              <a:ext uri="{FF2B5EF4-FFF2-40B4-BE49-F238E27FC236}">
                <a16:creationId xmlns:a16="http://schemas.microsoft.com/office/drawing/2014/main" id="{4E61CBED-5242-4AAE-AA8E-B56950CE702D}"/>
              </a:ext>
            </a:extLst>
          </p:cNvPr>
          <p:cNvSpPr/>
          <p:nvPr/>
        </p:nvSpPr>
        <p:spPr>
          <a:xfrm>
            <a:off x="3236852" y="2410890"/>
            <a:ext cx="849032" cy="428491"/>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ea typeface="Amazon Ember" panose="020B0603020204020204" pitchFamily="34" charset="0"/>
                <a:cs typeface="Amazon Ember" panose="020B0603020204020204" pitchFamily="34" charset="0"/>
              </a:rPr>
              <a:t>Read/Write Master 3</a:t>
            </a:r>
          </a:p>
        </p:txBody>
      </p:sp>
      <p:sp>
        <p:nvSpPr>
          <p:cNvPr id="41" name="Rectangle: Rounded Corners 36">
            <a:extLst>
              <a:ext uri="{FF2B5EF4-FFF2-40B4-BE49-F238E27FC236}">
                <a16:creationId xmlns:a16="http://schemas.microsoft.com/office/drawing/2014/main" id="{826A9DC9-0044-41C3-99EA-FFF22CE07DE4}"/>
              </a:ext>
            </a:extLst>
          </p:cNvPr>
          <p:cNvSpPr/>
          <p:nvPr/>
        </p:nvSpPr>
        <p:spPr>
          <a:xfrm>
            <a:off x="516281" y="2410890"/>
            <a:ext cx="849032" cy="428491"/>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r>
              <a:rPr kumimoji="0" lang="en-US" sz="1000" b="0" i="0" strike="noStrike" kern="1200" cap="none" spc="0" normalizeH="0" baseline="0" noProof="0" dirty="0">
                <a:ln>
                  <a:noFill/>
                </a:ln>
                <a:solidFill>
                  <a:schemeClr val="tx1"/>
                </a:solidFill>
                <a:effectLst/>
                <a:uLnTx/>
                <a:uFillTx/>
                <a:ea typeface="Amazon Ember" panose="020B0603020204020204" pitchFamily="34" charset="0"/>
                <a:cs typeface="Amazon Ember" panose="020B0603020204020204" pitchFamily="34" charset="0"/>
              </a:rPr>
              <a:t>Read/Write Master 1</a:t>
            </a:r>
            <a:endParaRPr kumimoji="0" lang="en-US" sz="1050" b="0" i="0" strike="noStrike" kern="1200" cap="none" spc="0" normalizeH="0" baseline="0" noProof="0" dirty="0">
              <a:ln>
                <a:noFill/>
              </a:ln>
              <a:solidFill>
                <a:schemeClr val="tx1"/>
              </a:solidFill>
              <a:effectLst/>
              <a:uLnTx/>
              <a:uFillTx/>
              <a:ea typeface="Amazon Ember" panose="020B0603020204020204" pitchFamily="34" charset="0"/>
              <a:cs typeface="Amazon Ember" panose="020B0603020204020204" pitchFamily="34" charset="0"/>
            </a:endParaRPr>
          </a:p>
        </p:txBody>
      </p:sp>
      <p:cxnSp>
        <p:nvCxnSpPr>
          <p:cNvPr id="42" name="Straight Arrow Connector 41">
            <a:extLst>
              <a:ext uri="{FF2B5EF4-FFF2-40B4-BE49-F238E27FC236}">
                <a16:creationId xmlns:a16="http://schemas.microsoft.com/office/drawing/2014/main" id="{0DC1356A-5FDD-49FC-9724-D9F19B98FC57}"/>
              </a:ext>
            </a:extLst>
          </p:cNvPr>
          <p:cNvCxnSpPr>
            <a:cxnSpLocks/>
          </p:cNvCxnSpPr>
          <p:nvPr/>
        </p:nvCxnSpPr>
        <p:spPr>
          <a:xfrm>
            <a:off x="2956683" y="1972529"/>
            <a:ext cx="248218" cy="394049"/>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438E168D-AED6-42A7-8A94-B486A6977092}"/>
              </a:ext>
            </a:extLst>
          </p:cNvPr>
          <p:cNvSpPr txBox="1"/>
          <p:nvPr/>
        </p:nvSpPr>
        <p:spPr>
          <a:xfrm>
            <a:off x="507291" y="3210699"/>
            <a:ext cx="3578590" cy="276999"/>
          </a:xfrm>
          <a:prstGeom prst="rect">
            <a:avLst/>
          </a:prstGeom>
          <a:solidFill>
            <a:schemeClr val="bg1"/>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fontAlgn="auto">
              <a:lnSpc>
                <a:spcPct val="90000"/>
              </a:lnSpc>
              <a:spcBef>
                <a:spcPts val="0"/>
              </a:spcBef>
              <a:spcAft>
                <a:spcPts val="0"/>
              </a:spcAft>
              <a:buClrTx/>
              <a:buSzTx/>
              <a:buFontTx/>
              <a:buNone/>
              <a:tabLst/>
              <a:defRPr kumimoji="0" sz="1100" b="0" i="0" u="none" strike="noStrike" cap="none" spc="0" normalizeH="0" baseline="0">
                <a:ln>
                  <a:noFill/>
                </a:ln>
                <a:solidFill>
                  <a:schemeClr val="tx1"/>
                </a:solidFill>
                <a:effectLst/>
                <a:uLnTx/>
                <a:uFillTx/>
                <a:latin typeface="Amazon Ember" panose="020B0603020204020204" pitchFamily="34" charset="0"/>
                <a:ea typeface="Amazon Ember" panose="020B0603020204020204" pitchFamily="34" charset="0"/>
                <a:cs typeface="Amazon Ember" panose="020B06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00000"/>
              </a:lnSpc>
            </a:pPr>
            <a:r>
              <a:rPr lang="en-US" sz="1000" dirty="0">
                <a:solidFill>
                  <a:schemeClr val="accent4"/>
                </a:solidFill>
                <a:latin typeface="+mn-lt"/>
              </a:rPr>
              <a:t>Shared distributed storage volume</a:t>
            </a:r>
          </a:p>
        </p:txBody>
      </p:sp>
      <p:cxnSp>
        <p:nvCxnSpPr>
          <p:cNvPr id="45" name="Straight Arrow Connector 44">
            <a:extLst>
              <a:ext uri="{FF2B5EF4-FFF2-40B4-BE49-F238E27FC236}">
                <a16:creationId xmlns:a16="http://schemas.microsoft.com/office/drawing/2014/main" id="{0811A039-706F-4F8C-9558-FC3C808145F3}"/>
              </a:ext>
            </a:extLst>
          </p:cNvPr>
          <p:cNvCxnSpPr>
            <a:cxnSpLocks/>
          </p:cNvCxnSpPr>
          <p:nvPr/>
        </p:nvCxnSpPr>
        <p:spPr>
          <a:xfrm flipH="1">
            <a:off x="1398323" y="1977964"/>
            <a:ext cx="248218" cy="394049"/>
          </a:xfrm>
          <a:prstGeom prst="straightConnector1">
            <a:avLst/>
          </a:prstGeom>
          <a:ln w="12700">
            <a:solidFill>
              <a:schemeClr val="accent1"/>
            </a:solidFill>
            <a:headEnd type="arrow" w="med" len="sm"/>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D3855FB-2F41-4526-8C2C-314DCE7EFB4D}"/>
              </a:ext>
            </a:extLst>
          </p:cNvPr>
          <p:cNvCxnSpPr/>
          <p:nvPr/>
        </p:nvCxnSpPr>
        <p:spPr>
          <a:xfrm>
            <a:off x="4572000" y="2052830"/>
            <a:ext cx="4229100" cy="0"/>
          </a:xfrm>
          <a:prstGeom prst="line">
            <a:avLst/>
          </a:prstGeom>
          <a:noFill/>
          <a:ln w="12700" cap="rnd" cmpd="sng" algn="ctr">
            <a:solidFill>
              <a:schemeClr val="accent6">
                <a:lumMod val="20000"/>
                <a:lumOff val="80000"/>
              </a:schemeClr>
            </a:solidFill>
            <a:prstDash val="solid"/>
          </a:ln>
          <a:effectLst/>
        </p:spPr>
      </p:cxnSp>
      <p:cxnSp>
        <p:nvCxnSpPr>
          <p:cNvPr id="47" name="Straight Connector 46">
            <a:extLst>
              <a:ext uri="{FF2B5EF4-FFF2-40B4-BE49-F238E27FC236}">
                <a16:creationId xmlns:a16="http://schemas.microsoft.com/office/drawing/2014/main" id="{37A83310-452C-4C9B-91B4-B0236C363EB1}"/>
              </a:ext>
            </a:extLst>
          </p:cNvPr>
          <p:cNvCxnSpPr/>
          <p:nvPr/>
        </p:nvCxnSpPr>
        <p:spPr>
          <a:xfrm>
            <a:off x="4572000" y="2752420"/>
            <a:ext cx="4229100" cy="0"/>
          </a:xfrm>
          <a:prstGeom prst="line">
            <a:avLst/>
          </a:prstGeom>
          <a:noFill/>
          <a:ln w="12700" cap="rnd" cmpd="sng" algn="ctr">
            <a:solidFill>
              <a:schemeClr val="accent6">
                <a:lumMod val="20000"/>
                <a:lumOff val="80000"/>
              </a:schemeClr>
            </a:solidFill>
            <a:prstDash val="solid"/>
          </a:ln>
          <a:effectLst/>
        </p:spPr>
      </p:cxnSp>
      <p:cxnSp>
        <p:nvCxnSpPr>
          <p:cNvPr id="48" name="Straight Connector 47">
            <a:extLst>
              <a:ext uri="{FF2B5EF4-FFF2-40B4-BE49-F238E27FC236}">
                <a16:creationId xmlns:a16="http://schemas.microsoft.com/office/drawing/2014/main" id="{ACDD41DC-A310-40AA-B106-164792E68BFA}"/>
              </a:ext>
            </a:extLst>
          </p:cNvPr>
          <p:cNvCxnSpPr/>
          <p:nvPr/>
        </p:nvCxnSpPr>
        <p:spPr>
          <a:xfrm>
            <a:off x="4572000" y="3230411"/>
            <a:ext cx="4229100" cy="0"/>
          </a:xfrm>
          <a:prstGeom prst="line">
            <a:avLst/>
          </a:prstGeom>
          <a:noFill/>
          <a:ln w="12700" cap="rnd" cmpd="sng" algn="ctr">
            <a:solidFill>
              <a:schemeClr val="accent6">
                <a:lumMod val="20000"/>
                <a:lumOff val="80000"/>
              </a:schemeClr>
            </a:solidFill>
            <a:prstDash val="solid"/>
          </a:ln>
          <a:effectLst/>
        </p:spPr>
      </p:cxnSp>
      <p:sp>
        <p:nvSpPr>
          <p:cNvPr id="49" name="TextBox 48">
            <a:extLst>
              <a:ext uri="{FF2B5EF4-FFF2-40B4-BE49-F238E27FC236}">
                <a16:creationId xmlns:a16="http://schemas.microsoft.com/office/drawing/2014/main" id="{CE7CDFDD-E968-44CA-AA5F-5E0455B3F959}"/>
              </a:ext>
            </a:extLst>
          </p:cNvPr>
          <p:cNvSpPr txBox="1"/>
          <p:nvPr/>
        </p:nvSpPr>
        <p:spPr>
          <a:xfrm>
            <a:off x="4562047" y="1481436"/>
            <a:ext cx="4206240" cy="443198"/>
          </a:xfrm>
          <a:prstGeom prst="rect">
            <a:avLst/>
          </a:prstGeom>
        </p:spPr>
        <p:txBody>
          <a:bodyPr wrap="square" lIns="0" tIns="0" rIns="0" bIns="0">
            <a:spAutoFit/>
          </a:bodyPr>
          <a:lstStyle>
            <a:defPPr>
              <a:defRPr lang="en-US"/>
            </a:defPPr>
            <a:lvl1pPr indent="0">
              <a:lnSpc>
                <a:spcPct val="90000"/>
              </a:lnSpc>
              <a:spcBef>
                <a:spcPct val="20000"/>
              </a:spcBef>
              <a:buFontTx/>
              <a:buNone/>
              <a:defRPr sz="1600" b="0" i="0">
                <a:cs typeface="Amazon Ember Regular" charset="0"/>
              </a:defRPr>
            </a:lvl1pPr>
            <a:lvl2pPr marL="742950" indent="-285750">
              <a:lnSpc>
                <a:spcPct val="90000"/>
              </a:lnSpc>
              <a:spcBef>
                <a:spcPct val="20000"/>
              </a:spcBef>
              <a:buFont typeface="Arial"/>
              <a:buChar char="•"/>
              <a:defRPr sz="2000" b="0" i="0">
                <a:gradFill>
                  <a:gsLst>
                    <a:gs pos="43258">
                      <a:srgbClr val="414042"/>
                    </a:gs>
                    <a:gs pos="33000">
                      <a:srgbClr val="414042"/>
                    </a:gs>
                  </a:gsLst>
                  <a:lin ang="5400000" scaled="1"/>
                </a:gradFill>
                <a:latin typeface="Amazon Ember Regular" charset="0"/>
                <a:cs typeface="Amazon Ember Regular" charset="0"/>
              </a:defRPr>
            </a:lvl2pPr>
            <a:lvl3pPr marL="1143000" indent="-228600">
              <a:lnSpc>
                <a:spcPct val="90000"/>
              </a:lnSpc>
              <a:spcBef>
                <a:spcPct val="20000"/>
              </a:spcBef>
              <a:buFont typeface="Arial"/>
              <a:buChar char="•"/>
              <a:defRPr b="0" i="0">
                <a:gradFill>
                  <a:gsLst>
                    <a:gs pos="43258">
                      <a:srgbClr val="414042"/>
                    </a:gs>
                    <a:gs pos="33000">
                      <a:srgbClr val="414042"/>
                    </a:gs>
                  </a:gsLst>
                  <a:lin ang="5400000" scaled="1"/>
                </a:gradFill>
                <a:latin typeface="Amazon Ember Regular" charset="0"/>
                <a:cs typeface="Amazon Ember Regular" charset="0"/>
              </a:defRPr>
            </a:lvl3pPr>
            <a:lvl4pPr marL="16002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4pPr>
            <a:lvl5pPr marL="20574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Zero application downtime from ANY instance failure</a:t>
            </a:r>
          </a:p>
        </p:txBody>
      </p:sp>
      <p:sp>
        <p:nvSpPr>
          <p:cNvPr id="50" name="TextBox 49">
            <a:extLst>
              <a:ext uri="{FF2B5EF4-FFF2-40B4-BE49-F238E27FC236}">
                <a16:creationId xmlns:a16="http://schemas.microsoft.com/office/drawing/2014/main" id="{F786D042-F031-4927-A4B3-8DD65FE738EC}"/>
              </a:ext>
            </a:extLst>
          </p:cNvPr>
          <p:cNvSpPr txBox="1"/>
          <p:nvPr/>
        </p:nvSpPr>
        <p:spPr>
          <a:xfrm>
            <a:off x="4562047" y="2181026"/>
            <a:ext cx="4206240" cy="443198"/>
          </a:xfrm>
          <a:prstGeom prst="rect">
            <a:avLst/>
          </a:prstGeom>
        </p:spPr>
        <p:txBody>
          <a:bodyPr wrap="square" lIns="0" tIns="0" rIns="0" bIns="0">
            <a:spAutoFit/>
          </a:bodyPr>
          <a:lstStyle>
            <a:defPPr>
              <a:defRPr lang="en-US"/>
            </a:defPPr>
            <a:lvl1pPr indent="0">
              <a:lnSpc>
                <a:spcPct val="90000"/>
              </a:lnSpc>
              <a:spcBef>
                <a:spcPct val="20000"/>
              </a:spcBef>
              <a:buFontTx/>
              <a:buNone/>
              <a:defRPr sz="1600" b="0" i="0">
                <a:cs typeface="Amazon Ember Regular" charset="0"/>
              </a:defRPr>
            </a:lvl1pPr>
            <a:lvl2pPr marL="742950" indent="-285750">
              <a:lnSpc>
                <a:spcPct val="90000"/>
              </a:lnSpc>
              <a:spcBef>
                <a:spcPct val="20000"/>
              </a:spcBef>
              <a:buFont typeface="Arial"/>
              <a:buChar char="•"/>
              <a:defRPr sz="2000" b="0" i="0">
                <a:gradFill>
                  <a:gsLst>
                    <a:gs pos="43258">
                      <a:srgbClr val="414042"/>
                    </a:gs>
                    <a:gs pos="33000">
                      <a:srgbClr val="414042"/>
                    </a:gs>
                  </a:gsLst>
                  <a:lin ang="5400000" scaled="1"/>
                </a:gradFill>
                <a:latin typeface="Amazon Ember Regular" charset="0"/>
                <a:cs typeface="Amazon Ember Regular" charset="0"/>
              </a:defRPr>
            </a:lvl2pPr>
            <a:lvl3pPr marL="1143000" indent="-228600">
              <a:lnSpc>
                <a:spcPct val="90000"/>
              </a:lnSpc>
              <a:spcBef>
                <a:spcPct val="20000"/>
              </a:spcBef>
              <a:buFont typeface="Arial"/>
              <a:buChar char="•"/>
              <a:defRPr b="0" i="0">
                <a:gradFill>
                  <a:gsLst>
                    <a:gs pos="43258">
                      <a:srgbClr val="414042"/>
                    </a:gs>
                    <a:gs pos="33000">
                      <a:srgbClr val="414042"/>
                    </a:gs>
                  </a:gsLst>
                  <a:lin ang="5400000" scaled="1"/>
                </a:gradFill>
                <a:latin typeface="Amazon Ember Regular" charset="0"/>
                <a:cs typeface="Amazon Ember Regular" charset="0"/>
              </a:defRPr>
            </a:lvl3pPr>
            <a:lvl4pPr marL="16002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4pPr>
            <a:lvl5pPr marL="20574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Zero application downtime from ANY AZ failure</a:t>
            </a:r>
          </a:p>
        </p:txBody>
      </p:sp>
      <p:sp>
        <p:nvSpPr>
          <p:cNvPr id="51" name="TextBox 50">
            <a:extLst>
              <a:ext uri="{FF2B5EF4-FFF2-40B4-BE49-F238E27FC236}">
                <a16:creationId xmlns:a16="http://schemas.microsoft.com/office/drawing/2014/main" id="{3AC5C3DB-5C09-4BC0-8006-B0D7AA8E314E}"/>
              </a:ext>
            </a:extLst>
          </p:cNvPr>
          <p:cNvSpPr txBox="1"/>
          <p:nvPr/>
        </p:nvSpPr>
        <p:spPr>
          <a:xfrm>
            <a:off x="4562047" y="2880616"/>
            <a:ext cx="4206240" cy="221599"/>
          </a:xfrm>
          <a:prstGeom prst="rect">
            <a:avLst/>
          </a:prstGeom>
        </p:spPr>
        <p:txBody>
          <a:bodyPr wrap="square" lIns="0" tIns="0" rIns="0" bIns="0">
            <a:spAutoFit/>
          </a:bodyPr>
          <a:lstStyle>
            <a:defPPr>
              <a:defRPr lang="en-US"/>
            </a:defPPr>
            <a:lvl1pPr indent="0">
              <a:lnSpc>
                <a:spcPct val="90000"/>
              </a:lnSpc>
              <a:spcBef>
                <a:spcPct val="20000"/>
              </a:spcBef>
              <a:buFontTx/>
              <a:buNone/>
              <a:defRPr sz="1600" b="0" i="0">
                <a:cs typeface="Amazon Ember Regular" charset="0"/>
              </a:defRPr>
            </a:lvl1pPr>
            <a:lvl2pPr marL="742950" indent="-285750">
              <a:lnSpc>
                <a:spcPct val="90000"/>
              </a:lnSpc>
              <a:spcBef>
                <a:spcPct val="20000"/>
              </a:spcBef>
              <a:buFont typeface="Arial"/>
              <a:buChar char="•"/>
              <a:defRPr sz="2000" b="0" i="0">
                <a:gradFill>
                  <a:gsLst>
                    <a:gs pos="43258">
                      <a:srgbClr val="414042"/>
                    </a:gs>
                    <a:gs pos="33000">
                      <a:srgbClr val="414042"/>
                    </a:gs>
                  </a:gsLst>
                  <a:lin ang="5400000" scaled="1"/>
                </a:gradFill>
                <a:latin typeface="Amazon Ember Regular" charset="0"/>
                <a:cs typeface="Amazon Ember Regular" charset="0"/>
              </a:defRPr>
            </a:lvl2pPr>
            <a:lvl3pPr marL="1143000" indent="-228600">
              <a:lnSpc>
                <a:spcPct val="90000"/>
              </a:lnSpc>
              <a:spcBef>
                <a:spcPct val="20000"/>
              </a:spcBef>
              <a:buFont typeface="Arial"/>
              <a:buChar char="•"/>
              <a:defRPr b="0" i="0">
                <a:gradFill>
                  <a:gsLst>
                    <a:gs pos="43258">
                      <a:srgbClr val="414042"/>
                    </a:gs>
                    <a:gs pos="33000">
                      <a:srgbClr val="414042"/>
                    </a:gs>
                  </a:gsLst>
                  <a:lin ang="5400000" scaled="1"/>
                </a:gradFill>
                <a:latin typeface="Amazon Ember Regular" charset="0"/>
                <a:cs typeface="Amazon Ember Regular" charset="0"/>
              </a:defRPr>
            </a:lvl3pPr>
            <a:lvl4pPr marL="16002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4pPr>
            <a:lvl5pPr marL="20574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Faster write performance and higher scale</a:t>
            </a:r>
          </a:p>
        </p:txBody>
      </p:sp>
      <p:sp>
        <p:nvSpPr>
          <p:cNvPr id="52" name="TextBox 51">
            <a:extLst>
              <a:ext uri="{FF2B5EF4-FFF2-40B4-BE49-F238E27FC236}">
                <a16:creationId xmlns:a16="http://schemas.microsoft.com/office/drawing/2014/main" id="{B5F49A00-FD8E-4021-8978-7261C530B157}"/>
              </a:ext>
            </a:extLst>
          </p:cNvPr>
          <p:cNvSpPr txBox="1"/>
          <p:nvPr/>
        </p:nvSpPr>
        <p:spPr>
          <a:xfrm>
            <a:off x="4562047" y="3358607"/>
            <a:ext cx="4206240" cy="443198"/>
          </a:xfrm>
          <a:prstGeom prst="rect">
            <a:avLst/>
          </a:prstGeom>
        </p:spPr>
        <p:txBody>
          <a:bodyPr wrap="square" lIns="0" tIns="0" rIns="0" bIns="0">
            <a:spAutoFit/>
          </a:bodyPr>
          <a:lstStyle>
            <a:defPPr>
              <a:defRPr lang="en-US"/>
            </a:defPPr>
            <a:lvl1pPr indent="0">
              <a:lnSpc>
                <a:spcPct val="90000"/>
              </a:lnSpc>
              <a:spcBef>
                <a:spcPct val="20000"/>
              </a:spcBef>
              <a:buFontTx/>
              <a:buNone/>
              <a:defRPr sz="1600" b="0" i="0">
                <a:cs typeface="Amazon Ember Regular" charset="0"/>
              </a:defRPr>
            </a:lvl1pPr>
            <a:lvl2pPr marL="742950" indent="-285750">
              <a:lnSpc>
                <a:spcPct val="90000"/>
              </a:lnSpc>
              <a:spcBef>
                <a:spcPct val="20000"/>
              </a:spcBef>
              <a:buFont typeface="Arial"/>
              <a:buChar char="•"/>
              <a:defRPr sz="2000" b="0" i="0">
                <a:gradFill>
                  <a:gsLst>
                    <a:gs pos="43258">
                      <a:srgbClr val="414042"/>
                    </a:gs>
                    <a:gs pos="33000">
                      <a:srgbClr val="414042"/>
                    </a:gs>
                  </a:gsLst>
                  <a:lin ang="5400000" scaled="1"/>
                </a:gradFill>
                <a:latin typeface="Amazon Ember Regular" charset="0"/>
                <a:cs typeface="Amazon Ember Regular" charset="0"/>
              </a:defRPr>
            </a:lvl2pPr>
            <a:lvl3pPr marL="1143000" indent="-228600">
              <a:lnSpc>
                <a:spcPct val="90000"/>
              </a:lnSpc>
              <a:spcBef>
                <a:spcPct val="20000"/>
              </a:spcBef>
              <a:buFont typeface="Arial"/>
              <a:buChar char="•"/>
              <a:defRPr b="0" i="0">
                <a:gradFill>
                  <a:gsLst>
                    <a:gs pos="43258">
                      <a:srgbClr val="414042"/>
                    </a:gs>
                    <a:gs pos="33000">
                      <a:srgbClr val="414042"/>
                    </a:gs>
                  </a:gsLst>
                  <a:lin ang="5400000" scaled="1"/>
                </a:gradFill>
                <a:latin typeface="Amazon Ember Regular" charset="0"/>
                <a:cs typeface="Amazon Ember Regular" charset="0"/>
              </a:defRPr>
            </a:lvl3pPr>
            <a:lvl4pPr marL="16002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4pPr>
            <a:lvl5pPr marL="2057400" indent="-228600">
              <a:lnSpc>
                <a:spcPct val="90000"/>
              </a:lnSpc>
              <a:spcBef>
                <a:spcPct val="20000"/>
              </a:spcBef>
              <a:buFont typeface="Arial"/>
              <a:buChar char="»"/>
              <a:defRPr sz="1600" b="0" i="0">
                <a:gradFill>
                  <a:gsLst>
                    <a:gs pos="43258">
                      <a:srgbClr val="414042"/>
                    </a:gs>
                    <a:gs pos="33000">
                      <a:srgbClr val="414042"/>
                    </a:gs>
                  </a:gsLst>
                  <a:lin ang="5400000" scaled="1"/>
                </a:gradFill>
                <a:latin typeface="Amazon Ember Regular" charset="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Sign up for single-region multi-master preview today</a:t>
            </a:r>
          </a:p>
        </p:txBody>
      </p:sp>
    </p:spTree>
    <p:extLst>
      <p:ext uri="{BB962C8B-B14F-4D97-AF65-F5344CB8AC3E}">
        <p14:creationId xmlns:p14="http://schemas.microsoft.com/office/powerpoint/2010/main" val="1670294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35" presetClass="path" presetSubtype="0" decel="100000" fill="hold" grpId="1" nodeType="withEffect">
                                  <p:stCondLst>
                                    <p:cond delay="0"/>
                                  </p:stCondLst>
                                  <p:childTnLst>
                                    <p:animMotion origin="layout" path="M 5.55556E-7 -4.19753E-6 L 5.55556E-7 0.01513 " pathEditMode="relative" rAng="0" ptsTypes="AA">
                                      <p:cBhvr>
                                        <p:cTn id="9" dur="500" spd="-100000" fill="hold"/>
                                        <p:tgtEl>
                                          <p:spTgt spid="49"/>
                                        </p:tgtEl>
                                        <p:attrNameLst>
                                          <p:attrName>ppt_x</p:attrName>
                                          <p:attrName>ppt_y</p:attrName>
                                        </p:attrNameLst>
                                      </p:cBhvr>
                                      <p:rCtr x="0" y="741"/>
                                    </p:animMotion>
                                  </p:childTnLst>
                                </p:cTn>
                              </p:par>
                              <p:par>
                                <p:cTn id="10" presetID="10" presetClass="entr" presetSubtype="0" fill="hold" nodeType="withEffect">
                                  <p:stCondLst>
                                    <p:cond delay="20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35" presetClass="path" presetSubtype="0" decel="100000" fill="hold" nodeType="withEffect">
                                  <p:stCondLst>
                                    <p:cond delay="200"/>
                                  </p:stCondLst>
                                  <p:childTnLst>
                                    <p:animMotion origin="layout" path="M 0 -4.07407E-6 L 0 0.01513 " pathEditMode="relative" rAng="0" ptsTypes="AA">
                                      <p:cBhvr>
                                        <p:cTn id="14" dur="500" spd="-100000" fill="hold"/>
                                        <p:tgtEl>
                                          <p:spTgt spid="46"/>
                                        </p:tgtEl>
                                        <p:attrNameLst>
                                          <p:attrName>ppt_x</p:attrName>
                                          <p:attrName>ppt_y</p:attrName>
                                        </p:attrNameLst>
                                      </p:cBhvr>
                                      <p:rCtr x="0" y="741"/>
                                    </p:animMotion>
                                  </p:childTnLst>
                                </p:cTn>
                              </p:par>
                              <p:par>
                                <p:cTn id="15" presetID="10" presetClass="entr" presetSubtype="0" fill="hold" grpId="0" nodeType="withEffect">
                                  <p:stCondLst>
                                    <p:cond delay="40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par>
                                <p:cTn id="18" presetID="35" presetClass="path" presetSubtype="0" decel="100000" fill="hold" grpId="1" nodeType="withEffect">
                                  <p:stCondLst>
                                    <p:cond delay="400"/>
                                  </p:stCondLst>
                                  <p:childTnLst>
                                    <p:animMotion origin="layout" path="M 5.55556E-7 4.69136E-6 L 5.55556E-7 0.01512 " pathEditMode="relative" rAng="0" ptsTypes="AA">
                                      <p:cBhvr>
                                        <p:cTn id="19" dur="500" spd="-100000" fill="hold"/>
                                        <p:tgtEl>
                                          <p:spTgt spid="50"/>
                                        </p:tgtEl>
                                        <p:attrNameLst>
                                          <p:attrName>ppt_x</p:attrName>
                                          <p:attrName>ppt_y</p:attrName>
                                        </p:attrNameLst>
                                      </p:cBhvr>
                                      <p:rCtr x="0" y="741"/>
                                    </p:animMotion>
                                  </p:childTnLst>
                                </p:cTn>
                              </p:par>
                              <p:par>
                                <p:cTn id="20" presetID="10" presetClass="entr" presetSubtype="0" fill="hold" nodeType="withEffect">
                                  <p:stCondLst>
                                    <p:cond delay="60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35" presetClass="path" presetSubtype="0" decel="100000" fill="hold" nodeType="withEffect">
                                  <p:stCondLst>
                                    <p:cond delay="600"/>
                                  </p:stCondLst>
                                  <p:childTnLst>
                                    <p:animMotion origin="layout" path="M 0 4.81481E-6 L 0 0.01512 " pathEditMode="relative" rAng="0" ptsTypes="AA">
                                      <p:cBhvr>
                                        <p:cTn id="24" dur="500" spd="-100000" fill="hold"/>
                                        <p:tgtEl>
                                          <p:spTgt spid="47"/>
                                        </p:tgtEl>
                                        <p:attrNameLst>
                                          <p:attrName>ppt_x</p:attrName>
                                          <p:attrName>ppt_y</p:attrName>
                                        </p:attrNameLst>
                                      </p:cBhvr>
                                      <p:rCtr x="0" y="741"/>
                                    </p:animMotion>
                                  </p:childTnLst>
                                </p:cTn>
                              </p:par>
                              <p:par>
                                <p:cTn id="25" presetID="10" presetClass="entr" presetSubtype="0" fill="hold" grpId="0" nodeType="withEffect">
                                  <p:stCondLst>
                                    <p:cond delay="80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35" presetClass="path" presetSubtype="0" decel="100000" fill="hold" grpId="1" nodeType="withEffect">
                                  <p:stCondLst>
                                    <p:cond delay="800"/>
                                  </p:stCondLst>
                                  <p:childTnLst>
                                    <p:animMotion origin="layout" path="M 5.55556E-7 -1.48148E-6 L 5.55556E-7 0.01512 " pathEditMode="relative" rAng="0" ptsTypes="AA">
                                      <p:cBhvr>
                                        <p:cTn id="29" dur="500" spd="-100000" fill="hold"/>
                                        <p:tgtEl>
                                          <p:spTgt spid="51"/>
                                        </p:tgtEl>
                                        <p:attrNameLst>
                                          <p:attrName>ppt_x</p:attrName>
                                          <p:attrName>ppt_y</p:attrName>
                                        </p:attrNameLst>
                                      </p:cBhvr>
                                      <p:rCtr x="0" y="741"/>
                                    </p:animMotion>
                                  </p:childTnLst>
                                </p:cTn>
                              </p:par>
                              <p:par>
                                <p:cTn id="30" presetID="10" presetClass="entr" presetSubtype="0" fill="hold" nodeType="withEffect">
                                  <p:stCondLst>
                                    <p:cond delay="100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35" presetClass="path" presetSubtype="0" decel="100000" fill="hold" nodeType="withEffect">
                                  <p:stCondLst>
                                    <p:cond delay="1000"/>
                                  </p:stCondLst>
                                  <p:childTnLst>
                                    <p:animMotion origin="layout" path="M 0 3.58025E-6 L 0 0.01512 " pathEditMode="relative" rAng="0" ptsTypes="AA">
                                      <p:cBhvr>
                                        <p:cTn id="34" dur="500" spd="-100000" fill="hold"/>
                                        <p:tgtEl>
                                          <p:spTgt spid="48"/>
                                        </p:tgtEl>
                                        <p:attrNameLst>
                                          <p:attrName>ppt_x</p:attrName>
                                          <p:attrName>ppt_y</p:attrName>
                                        </p:attrNameLst>
                                      </p:cBhvr>
                                      <p:rCtr x="0" y="741"/>
                                    </p:animMotion>
                                  </p:childTnLst>
                                </p:cTn>
                              </p:par>
                              <p:par>
                                <p:cTn id="35" presetID="10" presetClass="entr" presetSubtype="0" fill="hold" grpId="0" nodeType="withEffect">
                                  <p:stCondLst>
                                    <p:cond delay="120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35" presetClass="path" presetSubtype="0" decel="100000" fill="hold" grpId="1" nodeType="withEffect">
                                  <p:stCondLst>
                                    <p:cond delay="1200"/>
                                  </p:stCondLst>
                                  <p:childTnLst>
                                    <p:animMotion origin="layout" path="M 5.55556E-7 -2.59259E-6 L 5.55556E-7 0.01513 " pathEditMode="relative" rAng="0" ptsTypes="AA">
                                      <p:cBhvr>
                                        <p:cTn id="39" dur="500" spd="-100000" fill="hold"/>
                                        <p:tgtEl>
                                          <p:spTgt spid="52"/>
                                        </p:tgtEl>
                                        <p:attrNameLst>
                                          <p:attrName>ppt_x</p:attrName>
                                          <p:attrName>ppt_y</p:attrName>
                                        </p:attrNameLst>
                                      </p:cBhvr>
                                      <p:rCtr x="0"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P spid="51" grpId="0"/>
      <p:bldP spid="51" grpId="1"/>
      <p:bldP spid="52" grpId="0"/>
      <p:bldP spid="5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B0B62B-7E29-4916-BDDE-BDA426D80B51}"/>
              </a:ext>
            </a:extLst>
          </p:cNvPr>
          <p:cNvSpPr>
            <a:spLocks noGrp="1"/>
          </p:cNvSpPr>
          <p:nvPr>
            <p:ph type="title"/>
          </p:nvPr>
        </p:nvSpPr>
        <p:spPr>
          <a:xfrm>
            <a:off x="342900" y="354012"/>
            <a:ext cx="8610600" cy="387798"/>
          </a:xfrm>
        </p:spPr>
        <p:txBody>
          <a:bodyPr/>
          <a:lstStyle/>
          <a:p>
            <a:r>
              <a:rPr lang="en-US" dirty="0"/>
              <a:t>Customer success: Legacy databases to Aurora</a:t>
            </a:r>
          </a:p>
        </p:txBody>
      </p:sp>
      <p:cxnSp>
        <p:nvCxnSpPr>
          <p:cNvPr id="8" name="Straight Connector 7">
            <a:extLst>
              <a:ext uri="{FF2B5EF4-FFF2-40B4-BE49-F238E27FC236}">
                <a16:creationId xmlns:a16="http://schemas.microsoft.com/office/drawing/2014/main" id="{F7C41694-3698-4DD9-AF4E-024A2F62BC94}"/>
              </a:ext>
            </a:extLst>
          </p:cNvPr>
          <p:cNvCxnSpPr>
            <a:cxnSpLocks/>
          </p:cNvCxnSpPr>
          <p:nvPr/>
        </p:nvCxnSpPr>
        <p:spPr>
          <a:xfrm>
            <a:off x="3271308" y="1551879"/>
            <a:ext cx="0" cy="2427454"/>
          </a:xfrm>
          <a:prstGeom prst="line">
            <a:avLst/>
          </a:prstGeom>
          <a:noFill/>
          <a:ln w="12700" cap="rnd" cmpd="sng" algn="ctr">
            <a:solidFill>
              <a:schemeClr val="accent6">
                <a:lumMod val="20000"/>
                <a:lumOff val="80000"/>
              </a:schemeClr>
            </a:solidFill>
            <a:prstDash val="solid"/>
          </a:ln>
          <a:effectLst/>
        </p:spPr>
      </p:cxnSp>
      <p:sp>
        <p:nvSpPr>
          <p:cNvPr id="13" name="TextBox 12">
            <a:extLst>
              <a:ext uri="{FF2B5EF4-FFF2-40B4-BE49-F238E27FC236}">
                <a16:creationId xmlns:a16="http://schemas.microsoft.com/office/drawing/2014/main" id="{AC28B090-65C8-4A7D-A2A7-45A0445897B9}"/>
              </a:ext>
            </a:extLst>
          </p:cNvPr>
          <p:cNvSpPr txBox="1"/>
          <p:nvPr/>
        </p:nvSpPr>
        <p:spPr>
          <a:xfrm>
            <a:off x="3520543" y="1551879"/>
            <a:ext cx="5432957" cy="2677656"/>
          </a:xfrm>
          <a:prstGeom prst="rect">
            <a:avLst/>
          </a:prstGeom>
          <a:noFill/>
        </p:spPr>
        <p:txBody>
          <a:bodyPr wrap="square" lIns="0" tIns="0" rIns="0" bIns="0" rtlCol="0">
            <a:spAutoFit/>
          </a:bodyPr>
          <a:lstStyle/>
          <a:p>
            <a:pPr>
              <a:lnSpc>
                <a:spcPct val="90000"/>
              </a:lnSpc>
              <a:spcBef>
                <a:spcPts val="864"/>
              </a:spcBef>
            </a:pPr>
            <a:r>
              <a:rPr lang="en-US" sz="1600" b="1" dirty="0">
                <a:solidFill>
                  <a:schemeClr val="accent1"/>
                </a:solidFill>
              </a:rPr>
              <a:t>Challenge: </a:t>
            </a:r>
          </a:p>
          <a:p>
            <a:pPr>
              <a:lnSpc>
                <a:spcPct val="90000"/>
              </a:lnSpc>
              <a:spcBef>
                <a:spcPts val="864"/>
              </a:spcBef>
            </a:pPr>
            <a:r>
              <a:rPr lang="en-US" sz="1600" dirty="0">
                <a:latin typeface="Amazon Ember" panose="020B0603020204020204" pitchFamily="34" charset="0"/>
              </a:rPr>
              <a:t>Need to move away from expensive, legacy commercial databases to more efficient and cost-effective options</a:t>
            </a:r>
            <a:r>
              <a:rPr lang="en-US" sz="1600" dirty="0">
                <a:latin typeface="Amazon Ember" panose="020B0603020204020204" pitchFamily="34" charset="0"/>
                <a:ea typeface="Amazon Ember" panose="020B0603020204020204" pitchFamily="34" charset="0"/>
                <a:cs typeface="Amazon Ember" panose="020B0603020204020204" pitchFamily="34" charset="0"/>
              </a:rPr>
              <a:t>. </a:t>
            </a:r>
          </a:p>
          <a:p>
            <a:pPr>
              <a:lnSpc>
                <a:spcPct val="90000"/>
              </a:lnSpc>
              <a:spcBef>
                <a:spcPts val="864"/>
              </a:spcBef>
            </a:pPr>
            <a:endParaRPr lang="en-US" sz="1600" dirty="0"/>
          </a:p>
          <a:p>
            <a:pPr>
              <a:lnSpc>
                <a:spcPct val="90000"/>
              </a:lnSpc>
              <a:spcBef>
                <a:spcPts val="864"/>
              </a:spcBef>
            </a:pPr>
            <a:r>
              <a:rPr lang="en-US" sz="1600" b="1" dirty="0">
                <a:solidFill>
                  <a:schemeClr val="accent1"/>
                </a:solidFill>
              </a:rPr>
              <a:t>Use case:</a:t>
            </a:r>
          </a:p>
          <a:p>
            <a:pPr>
              <a:lnSpc>
                <a:spcPct val="90000"/>
              </a:lnSpc>
              <a:spcBef>
                <a:spcPts val="864"/>
              </a:spcBef>
            </a:pPr>
            <a:r>
              <a:rPr lang="en-US" sz="1600" dirty="0"/>
              <a:t>Used AWS Database Migration Services to move from standard PostgreSQL and expensive, legacy commercial database solutions to Aurora PostgreSQL for greater performance at lower cost.</a:t>
            </a: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pic>
        <p:nvPicPr>
          <p:cNvPr id="6" name="Picture 5">
            <a:extLst>
              <a:ext uri="{FF2B5EF4-FFF2-40B4-BE49-F238E27FC236}">
                <a16:creationId xmlns:a16="http://schemas.microsoft.com/office/drawing/2014/main" id="{9A70C174-A69B-4729-B5C7-B26CA485C4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7896" y="2121032"/>
            <a:ext cx="2347666" cy="1310326"/>
          </a:xfrm>
          <a:prstGeom prst="rect">
            <a:avLst/>
          </a:prstGeom>
        </p:spPr>
      </p:pic>
    </p:spTree>
    <p:extLst>
      <p:ext uri="{BB962C8B-B14F-4D97-AF65-F5344CB8AC3E}">
        <p14:creationId xmlns:p14="http://schemas.microsoft.com/office/powerpoint/2010/main" val="301039168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5" presetClass="path" presetSubtype="0" decel="100000" fill="hold" nodeType="withEffect">
                                  <p:stCondLst>
                                    <p:cond delay="200"/>
                                  </p:stCondLst>
                                  <p:childTnLst>
                                    <p:animMotion origin="layout" path="M -2.5E-6 -4.32099E-6 L -2.5E-6 0.01513 " pathEditMode="relative" rAng="0" ptsTypes="AA">
                                      <p:cBhvr>
                                        <p:cTn id="9" dur="500" spd="-100000" fill="hold"/>
                                        <p:tgtEl>
                                          <p:spTgt spid="8"/>
                                        </p:tgtEl>
                                        <p:attrNameLst>
                                          <p:attrName>ppt_x</p:attrName>
                                          <p:attrName>ppt_y</p:attrName>
                                        </p:attrNameLst>
                                      </p:cBhvr>
                                      <p:rCtr x="0" y="741"/>
                                    </p:animMotion>
                                  </p:childTnLst>
                                </p:cTn>
                              </p:par>
                              <p:par>
                                <p:cTn id="10" presetID="10" presetClass="entr" presetSubtype="0" fill="hold" grpId="0" nodeType="withEffect">
                                  <p:stCondLst>
                                    <p:cond delay="20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par>
                                <p:cTn id="13" presetID="35" presetClass="path" presetSubtype="0" decel="100000" fill="hold" grpId="1" nodeType="withEffect">
                                  <p:stCondLst>
                                    <p:cond delay="200"/>
                                  </p:stCondLst>
                                  <p:childTnLst>
                                    <p:animMotion origin="layout" path="M -5.55556E-7 1.23457E-6 L 0.00764 1.23457E-6 " pathEditMode="relative" rAng="0" ptsTypes="AA">
                                      <p:cBhvr>
                                        <p:cTn id="14" dur="500" spd="-100000" fill="hold"/>
                                        <p:tgtEl>
                                          <p:spTgt spid="13">
                                            <p:txEl>
                                              <p:pRg st="0" end="0"/>
                                            </p:txEl>
                                          </p:spTgt>
                                        </p:tgtEl>
                                        <p:attrNameLst>
                                          <p:attrName>ppt_x</p:attrName>
                                          <p:attrName>ppt_y</p:attrName>
                                        </p:attrNameLst>
                                      </p:cBhvr>
                                      <p:rCtr x="382" y="0"/>
                                    </p:animMotion>
                                  </p:childTnLst>
                                </p:cTn>
                              </p:par>
                              <p:par>
                                <p:cTn id="15" presetID="10" presetClass="entr" presetSubtype="0" fill="hold" grpId="0" nodeType="withEffect">
                                  <p:stCondLst>
                                    <p:cond delay="20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par>
                                <p:cTn id="18" presetID="35" presetClass="path" presetSubtype="0" decel="100000" fill="hold" grpId="1" nodeType="withEffect">
                                  <p:stCondLst>
                                    <p:cond delay="200"/>
                                  </p:stCondLst>
                                  <p:childTnLst>
                                    <p:animMotion origin="layout" path="M -5.55556E-7 1.23457E-6 L 0.00764 1.23457E-6 " pathEditMode="relative" rAng="0" ptsTypes="AA">
                                      <p:cBhvr>
                                        <p:cTn id="19" dur="500" spd="-100000" fill="hold"/>
                                        <p:tgtEl>
                                          <p:spTgt spid="13">
                                            <p:txEl>
                                              <p:pRg st="1" end="1"/>
                                            </p:txEl>
                                          </p:spTgt>
                                        </p:tgtEl>
                                        <p:attrNameLst>
                                          <p:attrName>ppt_x</p:attrName>
                                          <p:attrName>ppt_y</p:attrName>
                                        </p:attrNameLst>
                                      </p:cBhvr>
                                      <p:rCtr x="382" y="0"/>
                                    </p:animMotion>
                                  </p:childTnLst>
                                </p:cTn>
                              </p:par>
                              <p:par>
                                <p:cTn id="20" presetID="10" presetClass="entr" presetSubtype="0" fill="hold" grpId="0" nodeType="withEffect">
                                  <p:stCondLst>
                                    <p:cond delay="40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par>
                                <p:cTn id="23" presetID="35" presetClass="path" presetSubtype="0" decel="100000" fill="hold" grpId="1" nodeType="withEffect">
                                  <p:stCondLst>
                                    <p:cond delay="400"/>
                                  </p:stCondLst>
                                  <p:childTnLst>
                                    <p:animMotion origin="layout" path="M -5.55556E-7 1.23457E-6 L 0.00764 1.23457E-6 " pathEditMode="relative" rAng="0" ptsTypes="AA">
                                      <p:cBhvr>
                                        <p:cTn id="24" dur="500" spd="-100000" fill="hold"/>
                                        <p:tgtEl>
                                          <p:spTgt spid="13">
                                            <p:txEl>
                                              <p:pRg st="3" end="3"/>
                                            </p:txEl>
                                          </p:spTgt>
                                        </p:tgtEl>
                                        <p:attrNameLst>
                                          <p:attrName>ppt_x</p:attrName>
                                          <p:attrName>ppt_y</p:attrName>
                                        </p:attrNameLst>
                                      </p:cBhvr>
                                      <p:rCtr x="382" y="0"/>
                                    </p:animMotion>
                                  </p:childTnLst>
                                </p:cTn>
                              </p:par>
                              <p:par>
                                <p:cTn id="25" presetID="10" presetClass="entr" presetSubtype="0" fill="hold" grpId="0" nodeType="withEffect">
                                  <p:stCondLst>
                                    <p:cond delay="40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cTn>
                              </p:par>
                              <p:par>
                                <p:cTn id="28" presetID="35" presetClass="path" presetSubtype="0" decel="100000" fill="hold" grpId="1" nodeType="withEffect">
                                  <p:stCondLst>
                                    <p:cond delay="400"/>
                                  </p:stCondLst>
                                  <p:childTnLst>
                                    <p:animMotion origin="layout" path="M -5.55556E-7 1.23457E-6 L 0.00764 1.23457E-6 " pathEditMode="relative" rAng="0" ptsTypes="AA">
                                      <p:cBhvr>
                                        <p:cTn id="29" dur="500" spd="-100000" fill="hold"/>
                                        <p:tgtEl>
                                          <p:spTgt spid="13">
                                            <p:txEl>
                                              <p:pRg st="4" end="4"/>
                                            </p:txEl>
                                          </p:spTgt>
                                        </p:tgtEl>
                                        <p:attrNameLst>
                                          <p:attrName>ppt_x</p:attrName>
                                          <p:attrName>ppt_y</p:attrName>
                                        </p:attrNameLst>
                                      </p:cBhvr>
                                      <p:rCtr x="38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3" grpId="1"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9A70C174-A69B-4729-B5C7-B26CA485C4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0686" y="1144485"/>
            <a:ext cx="967039" cy="343752"/>
          </a:xfrm>
          <a:prstGeom prst="rect">
            <a:avLst/>
          </a:prstGeom>
        </p:spPr>
      </p:pic>
      <p:sp>
        <p:nvSpPr>
          <p:cNvPr id="2" name="Title 1"/>
          <p:cNvSpPr>
            <a:spLocks noGrp="1"/>
          </p:cNvSpPr>
          <p:nvPr>
            <p:ph type="title"/>
          </p:nvPr>
        </p:nvSpPr>
        <p:spPr/>
        <p:txBody>
          <a:bodyPr/>
          <a:lstStyle/>
          <a:p>
            <a:r>
              <a:rPr lang="en-US"/>
              <a:t>Aurora: Fastest Growing Service in AWS History</a:t>
            </a:r>
            <a:endParaRPr lang="en-US" dirty="0"/>
          </a:p>
        </p:txBody>
      </p:sp>
      <p:pic>
        <p:nvPicPr>
          <p:cNvPr id="3" name="Experian-filter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4670" y="3244138"/>
            <a:ext cx="1046386" cy="331135"/>
          </a:xfrm>
          <a:prstGeom prst="rect">
            <a:avLst/>
          </a:prstGeom>
          <a:ln w="12700">
            <a:miter lim="400000"/>
          </a:ln>
        </p:spPr>
      </p:pic>
      <p:pic>
        <p:nvPicPr>
          <p:cNvPr id="4" name="The-Honest-Company-filter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17837" y="2712398"/>
            <a:ext cx="443920" cy="443920"/>
          </a:xfrm>
          <a:prstGeom prst="rect">
            <a:avLst/>
          </a:prstGeom>
          <a:ln w="12700">
            <a:miter lim="400000"/>
          </a:ln>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t="-11515"/>
          <a:stretch/>
        </p:blipFill>
        <p:spPr>
          <a:xfrm>
            <a:off x="631817" y="1222803"/>
            <a:ext cx="1089431" cy="239383"/>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51963" y="1191619"/>
            <a:ext cx="1031294" cy="342817"/>
          </a:xfrm>
          <a:prstGeom prst="rect">
            <a:avLst/>
          </a:prstGeom>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37470" y="1618401"/>
            <a:ext cx="1224285" cy="553946"/>
          </a:xfrm>
          <a:prstGeom prst="rect">
            <a:avLst/>
          </a:prstGeom>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38091" y="4305649"/>
            <a:ext cx="1397842" cy="232974"/>
          </a:xfrm>
          <a:prstGeom prst="rect">
            <a:avLst/>
          </a:prstGeom>
        </p:spPr>
      </p:pic>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12356" y="2207925"/>
            <a:ext cx="1485321" cy="348122"/>
          </a:xfrm>
          <a:prstGeom prst="rect">
            <a:avLst/>
          </a:prstGeom>
        </p:spPr>
      </p:pic>
      <p:pic>
        <p:nvPicPr>
          <p:cNvPr id="10" name="Picture 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01089" y="1714241"/>
            <a:ext cx="1104779" cy="370964"/>
          </a:xfrm>
          <a:prstGeom prst="rect">
            <a:avLst/>
          </a:prstGeom>
        </p:spPr>
      </p:pic>
      <p:pic>
        <p:nvPicPr>
          <p:cNvPr id="11" name="Picture 1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46910" y="2759743"/>
            <a:ext cx="603571" cy="215609"/>
          </a:xfrm>
          <a:prstGeom prst="rect">
            <a:avLst/>
          </a:prstGeom>
        </p:spPr>
      </p:pic>
      <p:pic>
        <p:nvPicPr>
          <p:cNvPr id="12" name="Picture 11"/>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57007" y="2791197"/>
            <a:ext cx="1245513" cy="214351"/>
          </a:xfrm>
          <a:prstGeom prst="rect">
            <a:avLst/>
          </a:prstGeom>
        </p:spPr>
      </p:pic>
      <p:pic>
        <p:nvPicPr>
          <p:cNvPr id="13" name="Picture 1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479880" y="2748196"/>
            <a:ext cx="1135804" cy="327892"/>
          </a:xfrm>
          <a:prstGeom prst="rect">
            <a:avLst/>
          </a:prstGeom>
        </p:spPr>
      </p:pic>
      <p:pic>
        <p:nvPicPr>
          <p:cNvPr id="14" name="Picture 1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702390" y="4305745"/>
            <a:ext cx="934258" cy="314533"/>
          </a:xfrm>
          <a:prstGeom prst="rect">
            <a:avLst/>
          </a:prstGeom>
        </p:spPr>
      </p:pic>
      <p:pic>
        <p:nvPicPr>
          <p:cNvPr id="15" name="Picture 1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934217" y="2783735"/>
            <a:ext cx="1276958" cy="322600"/>
          </a:xfrm>
          <a:prstGeom prst="rect">
            <a:avLst/>
          </a:prstGeom>
        </p:spPr>
      </p:pic>
      <p:pic>
        <p:nvPicPr>
          <p:cNvPr id="16" name="Picture 15"/>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31272" y="3205126"/>
            <a:ext cx="1299210" cy="417420"/>
          </a:xfrm>
          <a:prstGeom prst="rect">
            <a:avLst/>
          </a:prstGeom>
        </p:spPr>
      </p:pic>
      <p:pic>
        <p:nvPicPr>
          <p:cNvPr id="17" name="Picture 1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108923" y="3296444"/>
            <a:ext cx="912454" cy="405534"/>
          </a:xfrm>
          <a:prstGeom prst="rect">
            <a:avLst/>
          </a:prstGeom>
        </p:spPr>
      </p:pic>
      <p:pic>
        <p:nvPicPr>
          <p:cNvPr id="18" name="Picture 1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401787" y="3345306"/>
            <a:ext cx="1298736" cy="252945"/>
          </a:xfrm>
          <a:prstGeom prst="rect">
            <a:avLst/>
          </a:prstGeom>
        </p:spPr>
      </p:pic>
      <p:pic>
        <p:nvPicPr>
          <p:cNvPr id="19" name="Picture 18"/>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4970950" y="3343897"/>
            <a:ext cx="959019" cy="298965"/>
          </a:xfrm>
          <a:prstGeom prst="rect">
            <a:avLst/>
          </a:prstGeom>
        </p:spPr>
      </p:pic>
      <p:pic>
        <p:nvPicPr>
          <p:cNvPr id="20" name="Picture 1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899740" y="2765930"/>
            <a:ext cx="522510" cy="291651"/>
          </a:xfrm>
          <a:prstGeom prst="rect">
            <a:avLst/>
          </a:prstGeom>
        </p:spPr>
      </p:pic>
      <p:pic>
        <p:nvPicPr>
          <p:cNvPr id="21" name="Picture 2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852611" y="4367363"/>
            <a:ext cx="1205922" cy="206730"/>
          </a:xfrm>
          <a:prstGeom prst="rect">
            <a:avLst/>
          </a:prstGeom>
        </p:spPr>
      </p:pic>
      <p:pic>
        <p:nvPicPr>
          <p:cNvPr id="22" name="Picture 21"/>
          <p:cNvPicPr>
            <a:picLocks noChangeAspect="1"/>
          </p:cNvPicPr>
          <p:nvPr/>
        </p:nvPicPr>
        <p:blipFill rotWithShape="1">
          <a:blip r:embed="rId23" cstate="screen">
            <a:extLst>
              <a:ext uri="{28A0092B-C50C-407E-A947-70E740481C1C}">
                <a14:useLocalDpi xmlns:a14="http://schemas.microsoft.com/office/drawing/2010/main"/>
              </a:ext>
            </a:extLst>
          </a:blip>
          <a:srcRect t="36282" b="31473"/>
          <a:stretch/>
        </p:blipFill>
        <p:spPr>
          <a:xfrm>
            <a:off x="7775322" y="3276559"/>
            <a:ext cx="782095" cy="252182"/>
          </a:xfrm>
          <a:prstGeom prst="rect">
            <a:avLst/>
          </a:prstGeom>
        </p:spPr>
      </p:pic>
      <p:pic>
        <p:nvPicPr>
          <p:cNvPr id="23" name="Picture 2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622360" y="1934901"/>
            <a:ext cx="1101232" cy="825923"/>
          </a:xfrm>
          <a:prstGeom prst="rect">
            <a:avLst/>
          </a:prstGeom>
        </p:spPr>
      </p:pic>
      <p:pic>
        <p:nvPicPr>
          <p:cNvPr id="24" name="Picture 2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10232" y="3848952"/>
            <a:ext cx="717192" cy="155487"/>
          </a:xfrm>
          <a:prstGeom prst="rect">
            <a:avLst/>
          </a:prstGeom>
        </p:spPr>
      </p:pic>
      <p:pic>
        <p:nvPicPr>
          <p:cNvPr id="25" name="Picture 2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091879" y="3869270"/>
            <a:ext cx="948015" cy="181269"/>
          </a:xfrm>
          <a:prstGeom prst="rect">
            <a:avLst/>
          </a:prstGeom>
        </p:spPr>
      </p:pic>
      <p:pic>
        <p:nvPicPr>
          <p:cNvPr id="26" name="Picture 2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603054" y="3829750"/>
            <a:ext cx="878813" cy="192459"/>
          </a:xfrm>
          <a:prstGeom prst="rect">
            <a:avLst/>
          </a:prstGeom>
        </p:spPr>
      </p:pic>
      <p:pic>
        <p:nvPicPr>
          <p:cNvPr id="27" name="Picture 26"/>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923920" y="3779536"/>
            <a:ext cx="1057145" cy="324192"/>
          </a:xfrm>
          <a:prstGeom prst="rect">
            <a:avLst/>
          </a:prstGeom>
        </p:spPr>
      </p:pic>
      <p:pic>
        <p:nvPicPr>
          <p:cNvPr id="28" name="Picture 27"/>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299129" y="3760114"/>
            <a:ext cx="1120535" cy="244989"/>
          </a:xfrm>
          <a:prstGeom prst="rect">
            <a:avLst/>
          </a:prstGeom>
        </p:spPr>
      </p:pic>
      <p:pic>
        <p:nvPicPr>
          <p:cNvPr id="29" name="Picture 28"/>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690027" y="1737554"/>
            <a:ext cx="867390" cy="212944"/>
          </a:xfrm>
          <a:prstGeom prst="rect">
            <a:avLst/>
          </a:prstGeom>
        </p:spPr>
      </p:pic>
      <p:pic>
        <p:nvPicPr>
          <p:cNvPr id="30" name="Picture 29"/>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50739" y="1623664"/>
            <a:ext cx="841316" cy="548683"/>
          </a:xfrm>
          <a:prstGeom prst="rect">
            <a:avLst/>
          </a:prstGeom>
        </p:spPr>
      </p:pic>
      <p:pic>
        <p:nvPicPr>
          <p:cNvPr id="31" name="Picture 30"/>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398572" y="2132629"/>
            <a:ext cx="913062" cy="408525"/>
          </a:xfrm>
          <a:prstGeom prst="rect">
            <a:avLst/>
          </a:prstGeom>
        </p:spPr>
      </p:pic>
      <p:pic>
        <p:nvPicPr>
          <p:cNvPr id="32" name="Picture 3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2074223" y="1741878"/>
            <a:ext cx="984849" cy="397153"/>
          </a:xfrm>
          <a:prstGeom prst="rect">
            <a:avLst/>
          </a:prstGeom>
        </p:spPr>
      </p:pic>
      <p:pic>
        <p:nvPicPr>
          <p:cNvPr id="33" name="Picture 32"/>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6346463" y="4250949"/>
            <a:ext cx="1021781" cy="345250"/>
          </a:xfrm>
          <a:prstGeom prst="rect">
            <a:avLst/>
          </a:prstGeom>
        </p:spPr>
      </p:pic>
      <p:pic>
        <p:nvPicPr>
          <p:cNvPr id="34" name="Picture 3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3427991" y="4329310"/>
            <a:ext cx="1244065" cy="229626"/>
          </a:xfrm>
          <a:prstGeom prst="rect">
            <a:avLst/>
          </a:prstGeom>
        </p:spPr>
      </p:pic>
      <p:pic>
        <p:nvPicPr>
          <p:cNvPr id="35" name="Picture 34"/>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803633" y="4326467"/>
            <a:ext cx="730957" cy="251671"/>
          </a:xfrm>
          <a:prstGeom prst="rect">
            <a:avLst/>
          </a:prstGeom>
        </p:spPr>
      </p:pic>
      <p:pic>
        <p:nvPicPr>
          <p:cNvPr id="36" name="Picture 35"/>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970784" y="3726064"/>
            <a:ext cx="374283" cy="374283"/>
          </a:xfrm>
          <a:prstGeom prst="rect">
            <a:avLst/>
          </a:prstGeom>
        </p:spPr>
      </p:pic>
      <p:pic>
        <p:nvPicPr>
          <p:cNvPr id="37" name="Picture 36"/>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6266904" y="1107930"/>
            <a:ext cx="1187769" cy="357203"/>
          </a:xfrm>
          <a:prstGeom prst="rect">
            <a:avLst/>
          </a:prstGeom>
        </p:spPr>
      </p:pic>
      <p:pic>
        <p:nvPicPr>
          <p:cNvPr id="38" name="Picture 37"/>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6171418" y="1755623"/>
            <a:ext cx="1386989" cy="209493"/>
          </a:xfrm>
          <a:prstGeom prst="rect">
            <a:avLst/>
          </a:prstGeom>
        </p:spPr>
      </p:pic>
      <p:pic>
        <p:nvPicPr>
          <p:cNvPr id="39" name="Picture 38"/>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4909310" y="2082637"/>
            <a:ext cx="1087626" cy="556432"/>
          </a:xfrm>
          <a:prstGeom prst="rect">
            <a:avLst/>
          </a:prstGeom>
        </p:spPr>
      </p:pic>
      <p:pic>
        <p:nvPicPr>
          <p:cNvPr id="40" name="Picture 39"/>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2006276" y="2243920"/>
            <a:ext cx="1126613" cy="367336"/>
          </a:xfrm>
          <a:prstGeom prst="rect">
            <a:avLst/>
          </a:prstGeom>
        </p:spPr>
      </p:pic>
      <p:pic>
        <p:nvPicPr>
          <p:cNvPr id="41" name="Picture 40"/>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739180" y="2257875"/>
            <a:ext cx="849837" cy="283279"/>
          </a:xfrm>
          <a:prstGeom prst="rect">
            <a:avLst/>
          </a:prstGeom>
        </p:spPr>
      </p:pic>
      <p:pic>
        <p:nvPicPr>
          <p:cNvPr id="42" name="Picture 41"/>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4953759" y="1071430"/>
            <a:ext cx="994890" cy="497445"/>
          </a:xfrm>
          <a:prstGeom prst="rect">
            <a:avLst/>
          </a:prstGeom>
        </p:spPr>
      </p:pic>
      <p:pic>
        <p:nvPicPr>
          <p:cNvPr id="44" name="Picture 43"/>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7797410" y="1068746"/>
            <a:ext cx="736011" cy="432617"/>
          </a:xfrm>
          <a:prstGeom prst="rect">
            <a:avLst/>
          </a:prstGeom>
        </p:spPr>
      </p:pic>
    </p:spTree>
    <p:extLst>
      <p:ext uri="{BB962C8B-B14F-4D97-AF65-F5344CB8AC3E}">
        <p14:creationId xmlns:p14="http://schemas.microsoft.com/office/powerpoint/2010/main" val="263341491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C2399165-F703-45DC-9DEF-FA6407DCAF8B}"/>
              </a:ext>
            </a:extLst>
          </p:cNvPr>
          <p:cNvGrpSpPr>
            <a:grpSpLocks noChangeAspect="1"/>
          </p:cNvGrpSpPr>
          <p:nvPr/>
        </p:nvGrpSpPr>
        <p:grpSpPr>
          <a:xfrm>
            <a:off x="7493944" y="2267986"/>
            <a:ext cx="603358" cy="548640"/>
            <a:chOff x="1623194" y="1566321"/>
            <a:chExt cx="736401" cy="669618"/>
          </a:xfrm>
        </p:grpSpPr>
        <p:grpSp>
          <p:nvGrpSpPr>
            <p:cNvPr id="55" name="Group 54">
              <a:extLst>
                <a:ext uri="{FF2B5EF4-FFF2-40B4-BE49-F238E27FC236}">
                  <a16:creationId xmlns:a16="http://schemas.microsoft.com/office/drawing/2014/main" id="{BCF25F2A-64D1-4FE9-A0BF-7ABFDC8A6F3D}"/>
                </a:ext>
              </a:extLst>
            </p:cNvPr>
            <p:cNvGrpSpPr/>
            <p:nvPr/>
          </p:nvGrpSpPr>
          <p:grpSpPr>
            <a:xfrm>
              <a:off x="1623194" y="1566321"/>
              <a:ext cx="540980" cy="622432"/>
              <a:chOff x="786472" y="4572218"/>
              <a:chExt cx="459449" cy="528625"/>
            </a:xfrm>
          </p:grpSpPr>
          <p:sp>
            <p:nvSpPr>
              <p:cNvPr id="61" name="Freeform 33">
                <a:extLst>
                  <a:ext uri="{FF2B5EF4-FFF2-40B4-BE49-F238E27FC236}">
                    <a16:creationId xmlns:a16="http://schemas.microsoft.com/office/drawing/2014/main" id="{A6C117D1-5355-44F0-BC4C-5FDE91E84DD2}"/>
                  </a:ext>
                </a:extLst>
              </p:cNvPr>
              <p:cNvSpPr>
                <a:spLocks/>
              </p:cNvSpPr>
              <p:nvPr/>
            </p:nvSpPr>
            <p:spPr bwMode="auto">
              <a:xfrm>
                <a:off x="786472" y="4642426"/>
                <a:ext cx="459449" cy="458417"/>
              </a:xfrm>
              <a:custGeom>
                <a:avLst/>
                <a:gdLst>
                  <a:gd name="T0" fmla="*/ 426 w 426"/>
                  <a:gd name="T1" fmla="*/ 0 h 425"/>
                  <a:gd name="T2" fmla="*/ 426 w 426"/>
                  <a:gd name="T3" fmla="*/ 360 h 425"/>
                  <a:gd name="T4" fmla="*/ 213 w 426"/>
                  <a:gd name="T5" fmla="*/ 425 h 425"/>
                  <a:gd name="T6" fmla="*/ 0 w 426"/>
                  <a:gd name="T7" fmla="*/ 360 h 425"/>
                  <a:gd name="T8" fmla="*/ 0 w 426"/>
                  <a:gd name="T9" fmla="*/ 0 h 425"/>
                </a:gdLst>
                <a:ahLst/>
                <a:cxnLst>
                  <a:cxn ang="0">
                    <a:pos x="T0" y="T1"/>
                  </a:cxn>
                  <a:cxn ang="0">
                    <a:pos x="T2" y="T3"/>
                  </a:cxn>
                  <a:cxn ang="0">
                    <a:pos x="T4" y="T5"/>
                  </a:cxn>
                  <a:cxn ang="0">
                    <a:pos x="T6" y="T7"/>
                  </a:cxn>
                  <a:cxn ang="0">
                    <a:pos x="T8" y="T9"/>
                  </a:cxn>
                </a:cxnLst>
                <a:rect l="0" t="0" r="r" b="b"/>
                <a:pathLst>
                  <a:path w="426" h="425">
                    <a:moveTo>
                      <a:pt x="426" y="0"/>
                    </a:moveTo>
                    <a:cubicBezTo>
                      <a:pt x="426" y="360"/>
                      <a:pt x="426" y="360"/>
                      <a:pt x="426" y="360"/>
                    </a:cubicBezTo>
                    <a:cubicBezTo>
                      <a:pt x="426" y="396"/>
                      <a:pt x="331" y="425"/>
                      <a:pt x="213" y="425"/>
                    </a:cubicBezTo>
                    <a:cubicBezTo>
                      <a:pt x="95" y="425"/>
                      <a:pt x="0" y="396"/>
                      <a:pt x="0" y="360"/>
                    </a:cubicBezTo>
                    <a:cubicBezTo>
                      <a:pt x="0" y="0"/>
                      <a:pt x="0" y="0"/>
                      <a:pt x="0" y="0"/>
                    </a:cubicBezTo>
                  </a:path>
                </a:pathLst>
              </a:custGeom>
              <a:no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Arial"/>
                </a:endParaRPr>
              </a:p>
            </p:txBody>
          </p:sp>
          <p:sp>
            <p:nvSpPr>
              <p:cNvPr id="62" name="Oval 30">
                <a:extLst>
                  <a:ext uri="{FF2B5EF4-FFF2-40B4-BE49-F238E27FC236}">
                    <a16:creationId xmlns:a16="http://schemas.microsoft.com/office/drawing/2014/main" id="{E1DC8926-4B53-4B57-83DC-0A6D24204C97}"/>
                  </a:ext>
                </a:extLst>
              </p:cNvPr>
              <p:cNvSpPr>
                <a:spLocks noChangeArrowheads="1"/>
              </p:cNvSpPr>
              <p:nvPr/>
            </p:nvSpPr>
            <p:spPr bwMode="auto">
              <a:xfrm>
                <a:off x="786472" y="4572218"/>
                <a:ext cx="459449" cy="139898"/>
              </a:xfrm>
              <a:prstGeom prst="ellips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Arial"/>
                </a:endParaRPr>
              </a:p>
            </p:txBody>
          </p:sp>
          <p:sp>
            <p:nvSpPr>
              <p:cNvPr id="64" name="Freeform 31">
                <a:extLst>
                  <a:ext uri="{FF2B5EF4-FFF2-40B4-BE49-F238E27FC236}">
                    <a16:creationId xmlns:a16="http://schemas.microsoft.com/office/drawing/2014/main" id="{7B5D1593-EE8F-42AF-937E-5403317E9B52}"/>
                  </a:ext>
                </a:extLst>
              </p:cNvPr>
              <p:cNvSpPr>
                <a:spLocks/>
              </p:cNvSpPr>
              <p:nvPr/>
            </p:nvSpPr>
            <p:spPr bwMode="auto">
              <a:xfrm>
                <a:off x="786472" y="4771484"/>
                <a:ext cx="459449" cy="70209"/>
              </a:xfrm>
              <a:custGeom>
                <a:avLst/>
                <a:gdLst>
                  <a:gd name="T0" fmla="*/ 0 w 426"/>
                  <a:gd name="T1" fmla="*/ 0 h 65"/>
                  <a:gd name="T2" fmla="*/ 213 w 426"/>
                  <a:gd name="T3" fmla="*/ 65 h 65"/>
                  <a:gd name="T4" fmla="*/ 426 w 426"/>
                  <a:gd name="T5" fmla="*/ 0 h 65"/>
                </a:gdLst>
                <a:ahLst/>
                <a:cxnLst>
                  <a:cxn ang="0">
                    <a:pos x="T0" y="T1"/>
                  </a:cxn>
                  <a:cxn ang="0">
                    <a:pos x="T2" y="T3"/>
                  </a:cxn>
                  <a:cxn ang="0">
                    <a:pos x="T4" y="T5"/>
                  </a:cxn>
                </a:cxnLst>
                <a:rect l="0" t="0" r="r" b="b"/>
                <a:pathLst>
                  <a:path w="426" h="65">
                    <a:moveTo>
                      <a:pt x="0" y="0"/>
                    </a:moveTo>
                    <a:cubicBezTo>
                      <a:pt x="0" y="36"/>
                      <a:pt x="95" y="65"/>
                      <a:pt x="213" y="65"/>
                    </a:cubicBezTo>
                    <a:cubicBezTo>
                      <a:pt x="331" y="65"/>
                      <a:pt x="426" y="36"/>
                      <a:pt x="426" y="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Arial"/>
                </a:endParaRPr>
              </a:p>
            </p:txBody>
          </p:sp>
          <p:sp>
            <p:nvSpPr>
              <p:cNvPr id="65" name="Freeform 32">
                <a:extLst>
                  <a:ext uri="{FF2B5EF4-FFF2-40B4-BE49-F238E27FC236}">
                    <a16:creationId xmlns:a16="http://schemas.microsoft.com/office/drawing/2014/main" id="{BE2CD003-B463-4C80-B3A4-B14E16EF9007}"/>
                  </a:ext>
                </a:extLst>
              </p:cNvPr>
              <p:cNvSpPr>
                <a:spLocks/>
              </p:cNvSpPr>
              <p:nvPr/>
            </p:nvSpPr>
            <p:spPr bwMode="auto">
              <a:xfrm>
                <a:off x="786472" y="4896931"/>
                <a:ext cx="459449" cy="70209"/>
              </a:xfrm>
              <a:custGeom>
                <a:avLst/>
                <a:gdLst>
                  <a:gd name="T0" fmla="*/ 0 w 426"/>
                  <a:gd name="T1" fmla="*/ 0 h 65"/>
                  <a:gd name="T2" fmla="*/ 213 w 426"/>
                  <a:gd name="T3" fmla="*/ 65 h 65"/>
                  <a:gd name="T4" fmla="*/ 426 w 426"/>
                  <a:gd name="T5" fmla="*/ 0 h 65"/>
                </a:gdLst>
                <a:ahLst/>
                <a:cxnLst>
                  <a:cxn ang="0">
                    <a:pos x="T0" y="T1"/>
                  </a:cxn>
                  <a:cxn ang="0">
                    <a:pos x="T2" y="T3"/>
                  </a:cxn>
                  <a:cxn ang="0">
                    <a:pos x="T4" y="T5"/>
                  </a:cxn>
                </a:cxnLst>
                <a:rect l="0" t="0" r="r" b="b"/>
                <a:pathLst>
                  <a:path w="426" h="65">
                    <a:moveTo>
                      <a:pt x="0" y="0"/>
                    </a:moveTo>
                    <a:cubicBezTo>
                      <a:pt x="0" y="36"/>
                      <a:pt x="95" y="65"/>
                      <a:pt x="213" y="65"/>
                    </a:cubicBezTo>
                    <a:cubicBezTo>
                      <a:pt x="331" y="65"/>
                      <a:pt x="426" y="36"/>
                      <a:pt x="426" y="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Arial"/>
                </a:endParaRPr>
              </a:p>
            </p:txBody>
          </p:sp>
        </p:grpSp>
        <p:grpSp>
          <p:nvGrpSpPr>
            <p:cNvPr id="56" name="Group 55">
              <a:extLst>
                <a:ext uri="{FF2B5EF4-FFF2-40B4-BE49-F238E27FC236}">
                  <a16:creationId xmlns:a16="http://schemas.microsoft.com/office/drawing/2014/main" id="{640E25BE-FF4E-4E1D-9BF3-21EDF6072ECC}"/>
                </a:ext>
              </a:extLst>
            </p:cNvPr>
            <p:cNvGrpSpPr/>
            <p:nvPr/>
          </p:nvGrpSpPr>
          <p:grpSpPr>
            <a:xfrm>
              <a:off x="1967695" y="1934155"/>
              <a:ext cx="391900" cy="301784"/>
              <a:chOff x="1230000" y="2386799"/>
              <a:chExt cx="418514" cy="322278"/>
            </a:xfrm>
          </p:grpSpPr>
          <p:sp>
            <p:nvSpPr>
              <p:cNvPr id="57" name="Freeform 9">
                <a:extLst>
                  <a:ext uri="{FF2B5EF4-FFF2-40B4-BE49-F238E27FC236}">
                    <a16:creationId xmlns:a16="http://schemas.microsoft.com/office/drawing/2014/main" id="{CEB4152E-C40B-4E31-95C9-571229AD11B7}"/>
                  </a:ext>
                </a:extLst>
              </p:cNvPr>
              <p:cNvSpPr>
                <a:spLocks/>
              </p:cNvSpPr>
              <p:nvPr/>
            </p:nvSpPr>
            <p:spPr bwMode="auto">
              <a:xfrm>
                <a:off x="1230000" y="2386799"/>
                <a:ext cx="418514" cy="322278"/>
              </a:xfrm>
              <a:custGeom>
                <a:avLst/>
                <a:gdLst>
                  <a:gd name="T0" fmla="*/ 126 w 136"/>
                  <a:gd name="T1" fmla="*/ 104 h 104"/>
                  <a:gd name="T2" fmla="*/ 136 w 136"/>
                  <a:gd name="T3" fmla="*/ 68 h 104"/>
                  <a:gd name="T4" fmla="*/ 68 w 136"/>
                  <a:gd name="T5" fmla="*/ 0 h 104"/>
                  <a:gd name="T6" fmla="*/ 0 w 136"/>
                  <a:gd name="T7" fmla="*/ 68 h 104"/>
                  <a:gd name="T8" fmla="*/ 10 w 136"/>
                  <a:gd name="T9" fmla="*/ 104 h 104"/>
                  <a:gd name="T10" fmla="*/ 126 w 136"/>
                  <a:gd name="T11" fmla="*/ 104 h 104"/>
                </a:gdLst>
                <a:ahLst/>
                <a:cxnLst>
                  <a:cxn ang="0">
                    <a:pos x="T0" y="T1"/>
                  </a:cxn>
                  <a:cxn ang="0">
                    <a:pos x="T2" y="T3"/>
                  </a:cxn>
                  <a:cxn ang="0">
                    <a:pos x="T4" y="T5"/>
                  </a:cxn>
                  <a:cxn ang="0">
                    <a:pos x="T6" y="T7"/>
                  </a:cxn>
                  <a:cxn ang="0">
                    <a:pos x="T8" y="T9"/>
                  </a:cxn>
                  <a:cxn ang="0">
                    <a:pos x="T10" y="T11"/>
                  </a:cxn>
                </a:cxnLst>
                <a:rect l="0" t="0" r="r" b="b"/>
                <a:pathLst>
                  <a:path w="136" h="104">
                    <a:moveTo>
                      <a:pt x="126" y="104"/>
                    </a:moveTo>
                    <a:cubicBezTo>
                      <a:pt x="132" y="94"/>
                      <a:pt x="136" y="81"/>
                      <a:pt x="136" y="68"/>
                    </a:cubicBezTo>
                    <a:cubicBezTo>
                      <a:pt x="136" y="30"/>
                      <a:pt x="106" y="0"/>
                      <a:pt x="68" y="0"/>
                    </a:cubicBezTo>
                    <a:cubicBezTo>
                      <a:pt x="30" y="0"/>
                      <a:pt x="0" y="30"/>
                      <a:pt x="0" y="68"/>
                    </a:cubicBezTo>
                    <a:cubicBezTo>
                      <a:pt x="0" y="81"/>
                      <a:pt x="4" y="94"/>
                      <a:pt x="10" y="104"/>
                    </a:cubicBezTo>
                    <a:lnTo>
                      <a:pt x="126" y="104"/>
                    </a:lnTo>
                    <a:close/>
                  </a:path>
                </a:pathLst>
              </a:custGeom>
              <a:solidFill>
                <a:srgbClr val="FFFFFF"/>
              </a:solidFill>
              <a:ln w="1905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2">
                <a:extLst>
                  <a:ext uri="{FF2B5EF4-FFF2-40B4-BE49-F238E27FC236}">
                    <a16:creationId xmlns:a16="http://schemas.microsoft.com/office/drawing/2014/main" id="{48EEE01E-C04C-4B17-A8B0-5EDA2BCA43EC}"/>
                  </a:ext>
                </a:extLst>
              </p:cNvPr>
              <p:cNvSpPr>
                <a:spLocks/>
              </p:cNvSpPr>
              <p:nvPr/>
            </p:nvSpPr>
            <p:spPr bwMode="auto">
              <a:xfrm>
                <a:off x="1279237" y="2436036"/>
                <a:ext cx="248423" cy="210376"/>
              </a:xfrm>
              <a:custGeom>
                <a:avLst/>
                <a:gdLst>
                  <a:gd name="T0" fmla="*/ 81 w 81"/>
                  <a:gd name="T1" fmla="*/ 9 h 68"/>
                  <a:gd name="T2" fmla="*/ 52 w 81"/>
                  <a:gd name="T3" fmla="*/ 0 h 68"/>
                  <a:gd name="T4" fmla="*/ 0 w 81"/>
                  <a:gd name="T5" fmla="*/ 52 h 68"/>
                  <a:gd name="T6" fmla="*/ 3 w 81"/>
                  <a:gd name="T7" fmla="*/ 68 h 68"/>
                </a:gdLst>
                <a:ahLst/>
                <a:cxnLst>
                  <a:cxn ang="0">
                    <a:pos x="T0" y="T1"/>
                  </a:cxn>
                  <a:cxn ang="0">
                    <a:pos x="T2" y="T3"/>
                  </a:cxn>
                  <a:cxn ang="0">
                    <a:pos x="T4" y="T5"/>
                  </a:cxn>
                  <a:cxn ang="0">
                    <a:pos x="T6" y="T7"/>
                  </a:cxn>
                </a:cxnLst>
                <a:rect l="0" t="0" r="r" b="b"/>
                <a:pathLst>
                  <a:path w="81" h="68">
                    <a:moveTo>
                      <a:pt x="81" y="9"/>
                    </a:moveTo>
                    <a:cubicBezTo>
                      <a:pt x="72" y="3"/>
                      <a:pt x="63" y="0"/>
                      <a:pt x="52" y="0"/>
                    </a:cubicBezTo>
                    <a:cubicBezTo>
                      <a:pt x="23" y="0"/>
                      <a:pt x="0" y="23"/>
                      <a:pt x="0" y="52"/>
                    </a:cubicBezTo>
                    <a:cubicBezTo>
                      <a:pt x="0" y="58"/>
                      <a:pt x="1" y="63"/>
                      <a:pt x="3" y="68"/>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Oval 10">
                <a:extLst>
                  <a:ext uri="{FF2B5EF4-FFF2-40B4-BE49-F238E27FC236}">
                    <a16:creationId xmlns:a16="http://schemas.microsoft.com/office/drawing/2014/main" id="{6261C9AB-7647-4307-ABB9-36F9E56E5488}"/>
                  </a:ext>
                </a:extLst>
              </p:cNvPr>
              <p:cNvSpPr>
                <a:spLocks noChangeArrowheads="1"/>
              </p:cNvSpPr>
              <p:nvPr/>
            </p:nvSpPr>
            <p:spPr bwMode="auto">
              <a:xfrm>
                <a:off x="1402330" y="2585985"/>
                <a:ext cx="73855" cy="73855"/>
              </a:xfrm>
              <a:prstGeom prst="ellips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11">
                <a:extLst>
                  <a:ext uri="{FF2B5EF4-FFF2-40B4-BE49-F238E27FC236}">
                    <a16:creationId xmlns:a16="http://schemas.microsoft.com/office/drawing/2014/main" id="{BA241C85-2F87-4F21-B1D4-D808C779C455}"/>
                  </a:ext>
                </a:extLst>
              </p:cNvPr>
              <p:cNvSpPr>
                <a:spLocks noChangeShapeType="1"/>
              </p:cNvSpPr>
              <p:nvPr/>
            </p:nvSpPr>
            <p:spPr bwMode="auto">
              <a:xfrm flipV="1">
                <a:off x="1462757" y="2496463"/>
                <a:ext cx="102950" cy="100712"/>
              </a:xfrm>
              <a:prstGeom prst="lin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Title 2"/>
          <p:cNvSpPr>
            <a:spLocks noGrp="1"/>
          </p:cNvSpPr>
          <p:nvPr>
            <p:ph type="title"/>
          </p:nvPr>
        </p:nvSpPr>
        <p:spPr>
          <a:xfrm>
            <a:off x="342900" y="354012"/>
            <a:ext cx="8205304" cy="637097"/>
          </a:xfrm>
        </p:spPr>
        <p:txBody>
          <a:bodyPr>
            <a:spAutoFit/>
          </a:bodyPr>
          <a:lstStyle/>
          <a:p>
            <a:r>
              <a:rPr lang="en-US" dirty="0"/>
              <a:t>Amazon RDS</a:t>
            </a:r>
            <a:br>
              <a:rPr lang="en-US" dirty="0"/>
            </a:br>
            <a:r>
              <a:rPr lang="en-US" sz="1800" dirty="0">
                <a:solidFill>
                  <a:schemeClr val="accent1"/>
                </a:solidFill>
              </a:rPr>
              <a:t>Managed relational database service with a choice of popular database engines</a:t>
            </a:r>
          </a:p>
        </p:txBody>
      </p:sp>
      <p:grpSp>
        <p:nvGrpSpPr>
          <p:cNvPr id="18" name="Group 17">
            <a:extLst>
              <a:ext uri="{FF2B5EF4-FFF2-40B4-BE49-F238E27FC236}">
                <a16:creationId xmlns:a16="http://schemas.microsoft.com/office/drawing/2014/main" id="{9EA25D46-64CC-4C43-A932-50373DFF4C39}"/>
              </a:ext>
            </a:extLst>
          </p:cNvPr>
          <p:cNvGrpSpPr>
            <a:grpSpLocks noChangeAspect="1"/>
          </p:cNvGrpSpPr>
          <p:nvPr/>
        </p:nvGrpSpPr>
        <p:grpSpPr>
          <a:xfrm>
            <a:off x="989729" y="2315101"/>
            <a:ext cx="732310" cy="454411"/>
            <a:chOff x="350635" y="3041286"/>
            <a:chExt cx="749812" cy="465270"/>
          </a:xfrm>
        </p:grpSpPr>
        <p:cxnSp>
          <p:nvCxnSpPr>
            <p:cNvPr id="21" name="Straight Connector 20">
              <a:extLst>
                <a:ext uri="{FF2B5EF4-FFF2-40B4-BE49-F238E27FC236}">
                  <a16:creationId xmlns:a16="http://schemas.microsoft.com/office/drawing/2014/main" id="{37AEE59C-793E-406C-B82C-E66D055AB4FA}"/>
                </a:ext>
              </a:extLst>
            </p:cNvPr>
            <p:cNvCxnSpPr>
              <a:cxnSpLocks/>
            </p:cNvCxnSpPr>
            <p:nvPr/>
          </p:nvCxnSpPr>
          <p:spPr>
            <a:xfrm>
              <a:off x="350635" y="3273792"/>
              <a:ext cx="749812" cy="0"/>
            </a:xfrm>
            <a:prstGeom prst="line">
              <a:avLst/>
            </a:prstGeom>
            <a:noFill/>
            <a:ln w="19050" cap="rnd">
              <a:solidFill>
                <a:schemeClr val="tx1"/>
              </a:solidFill>
              <a:prstDash val="sysDot"/>
              <a:round/>
              <a:headEnd type="oval"/>
              <a:tailEnd type="oval"/>
            </a:ln>
            <a:extLst>
              <a:ext uri="{909E8E84-426E-40DD-AFC4-6F175D3DCCD1}">
                <a14:hiddenFill xmlns:a14="http://schemas.microsoft.com/office/drawing/2010/main">
                  <a:solidFill>
                    <a:srgbClr val="FFFFFF"/>
                  </a:solidFill>
                </a14:hiddenFill>
              </a:ext>
            </a:extLst>
          </p:spPr>
        </p:cxnSp>
        <p:cxnSp>
          <p:nvCxnSpPr>
            <p:cNvPr id="22" name="Straight Connector 21">
              <a:extLst>
                <a:ext uri="{FF2B5EF4-FFF2-40B4-BE49-F238E27FC236}">
                  <a16:creationId xmlns:a16="http://schemas.microsoft.com/office/drawing/2014/main" id="{BDA6360F-E892-402E-9114-B792AAA7F03E}"/>
                </a:ext>
              </a:extLst>
            </p:cNvPr>
            <p:cNvCxnSpPr>
              <a:cxnSpLocks/>
            </p:cNvCxnSpPr>
            <p:nvPr/>
          </p:nvCxnSpPr>
          <p:spPr>
            <a:xfrm rot="10800000" flipH="1">
              <a:off x="350636" y="3092900"/>
              <a:ext cx="749811" cy="356307"/>
            </a:xfrm>
            <a:prstGeom prst="line">
              <a:avLst/>
            </a:prstGeom>
            <a:noFill/>
            <a:ln w="19050" cap="rnd">
              <a:solidFill>
                <a:schemeClr val="tx1"/>
              </a:solidFill>
              <a:prstDash val="sysDot"/>
              <a:round/>
              <a:headEnd type="oval"/>
              <a:tailEnd type="oval"/>
            </a:ln>
            <a:extLst>
              <a:ext uri="{909E8E84-426E-40DD-AFC4-6F175D3DCCD1}">
                <a14:hiddenFill xmlns:a14="http://schemas.microsoft.com/office/drawing/2010/main">
                  <a:solidFill>
                    <a:srgbClr val="FFFFFF"/>
                  </a:solidFill>
                </a14:hiddenFill>
              </a:ext>
            </a:extLst>
          </p:spPr>
        </p:cxnSp>
        <p:cxnSp>
          <p:nvCxnSpPr>
            <p:cNvPr id="23" name="Straight Connector 22">
              <a:extLst>
                <a:ext uri="{FF2B5EF4-FFF2-40B4-BE49-F238E27FC236}">
                  <a16:creationId xmlns:a16="http://schemas.microsoft.com/office/drawing/2014/main" id="{ADD6457A-5540-4D4C-BBB1-738D661D0AE5}"/>
                </a:ext>
              </a:extLst>
            </p:cNvPr>
            <p:cNvCxnSpPr>
              <a:cxnSpLocks/>
            </p:cNvCxnSpPr>
            <p:nvPr/>
          </p:nvCxnSpPr>
          <p:spPr>
            <a:xfrm>
              <a:off x="350636" y="3093785"/>
              <a:ext cx="749811" cy="356307"/>
            </a:xfrm>
            <a:prstGeom prst="line">
              <a:avLst/>
            </a:prstGeom>
            <a:noFill/>
            <a:ln w="19050" cap="rnd">
              <a:solidFill>
                <a:schemeClr val="tx1"/>
              </a:solidFill>
              <a:prstDash val="sysDot"/>
              <a:round/>
              <a:headEnd type="oval"/>
              <a:tailEnd type="oval"/>
            </a:ln>
            <a:extLst>
              <a:ext uri="{909E8E84-426E-40DD-AFC4-6F175D3DCCD1}">
                <a14:hiddenFill xmlns:a14="http://schemas.microsoft.com/office/drawing/2010/main">
                  <a:solidFill>
                    <a:srgbClr val="FFFFFF"/>
                  </a:solidFill>
                </a14:hiddenFill>
              </a:ext>
            </a:extLst>
          </p:spPr>
        </p:cxnSp>
        <p:grpSp>
          <p:nvGrpSpPr>
            <p:cNvPr id="24" name="Group 23">
              <a:extLst>
                <a:ext uri="{FF2B5EF4-FFF2-40B4-BE49-F238E27FC236}">
                  <a16:creationId xmlns:a16="http://schemas.microsoft.com/office/drawing/2014/main" id="{8BC59EE4-C731-47CC-9EDE-BBD79706C8DD}"/>
                </a:ext>
              </a:extLst>
            </p:cNvPr>
            <p:cNvGrpSpPr/>
            <p:nvPr/>
          </p:nvGrpSpPr>
          <p:grpSpPr>
            <a:xfrm>
              <a:off x="523347" y="3041286"/>
              <a:ext cx="404385" cy="465270"/>
              <a:chOff x="786472" y="4572218"/>
              <a:chExt cx="459449" cy="528625"/>
            </a:xfrm>
          </p:grpSpPr>
          <p:sp>
            <p:nvSpPr>
              <p:cNvPr id="25" name="Freeform 24">
                <a:extLst>
                  <a:ext uri="{FF2B5EF4-FFF2-40B4-BE49-F238E27FC236}">
                    <a16:creationId xmlns:a16="http://schemas.microsoft.com/office/drawing/2014/main" id="{320FDF0C-A80C-4AD9-A425-40D4380C1419}"/>
                  </a:ext>
                </a:extLst>
              </p:cNvPr>
              <p:cNvSpPr>
                <a:spLocks/>
              </p:cNvSpPr>
              <p:nvPr/>
            </p:nvSpPr>
            <p:spPr bwMode="auto">
              <a:xfrm>
                <a:off x="786472" y="4642426"/>
                <a:ext cx="459449" cy="458417"/>
              </a:xfrm>
              <a:custGeom>
                <a:avLst/>
                <a:gdLst>
                  <a:gd name="T0" fmla="*/ 426 w 426"/>
                  <a:gd name="T1" fmla="*/ 0 h 425"/>
                  <a:gd name="T2" fmla="*/ 426 w 426"/>
                  <a:gd name="T3" fmla="*/ 360 h 425"/>
                  <a:gd name="T4" fmla="*/ 213 w 426"/>
                  <a:gd name="T5" fmla="*/ 425 h 425"/>
                  <a:gd name="T6" fmla="*/ 0 w 426"/>
                  <a:gd name="T7" fmla="*/ 360 h 425"/>
                  <a:gd name="T8" fmla="*/ 0 w 426"/>
                  <a:gd name="T9" fmla="*/ 0 h 425"/>
                </a:gdLst>
                <a:ahLst/>
                <a:cxnLst>
                  <a:cxn ang="0">
                    <a:pos x="T0" y="T1"/>
                  </a:cxn>
                  <a:cxn ang="0">
                    <a:pos x="T2" y="T3"/>
                  </a:cxn>
                  <a:cxn ang="0">
                    <a:pos x="T4" y="T5"/>
                  </a:cxn>
                  <a:cxn ang="0">
                    <a:pos x="T6" y="T7"/>
                  </a:cxn>
                  <a:cxn ang="0">
                    <a:pos x="T8" y="T9"/>
                  </a:cxn>
                </a:cxnLst>
                <a:rect l="0" t="0" r="r" b="b"/>
                <a:pathLst>
                  <a:path w="426" h="425">
                    <a:moveTo>
                      <a:pt x="426" y="0"/>
                    </a:moveTo>
                    <a:cubicBezTo>
                      <a:pt x="426" y="360"/>
                      <a:pt x="426" y="360"/>
                      <a:pt x="426" y="360"/>
                    </a:cubicBezTo>
                    <a:cubicBezTo>
                      <a:pt x="426" y="396"/>
                      <a:pt x="331" y="425"/>
                      <a:pt x="213" y="425"/>
                    </a:cubicBezTo>
                    <a:cubicBezTo>
                      <a:pt x="95" y="425"/>
                      <a:pt x="0" y="396"/>
                      <a:pt x="0" y="360"/>
                    </a:cubicBezTo>
                    <a:cubicBezTo>
                      <a:pt x="0" y="0"/>
                      <a:pt x="0" y="0"/>
                      <a:pt x="0" y="0"/>
                    </a:cubicBezTo>
                  </a:path>
                </a:pathLst>
              </a:custGeom>
              <a:solidFill>
                <a:srgbClr val="FFFFFF"/>
              </a:solidFill>
              <a:ln w="19050" cap="rnd">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sp>
            <p:nvSpPr>
              <p:cNvPr id="26" name="Oval 30">
                <a:extLst>
                  <a:ext uri="{FF2B5EF4-FFF2-40B4-BE49-F238E27FC236}">
                    <a16:creationId xmlns:a16="http://schemas.microsoft.com/office/drawing/2014/main" id="{DB3BD7AB-C7D0-4836-9810-71D56CB44A4D}"/>
                  </a:ext>
                </a:extLst>
              </p:cNvPr>
              <p:cNvSpPr>
                <a:spLocks noChangeArrowheads="1"/>
              </p:cNvSpPr>
              <p:nvPr/>
            </p:nvSpPr>
            <p:spPr bwMode="auto">
              <a:xfrm>
                <a:off x="786472" y="4572218"/>
                <a:ext cx="459449" cy="139898"/>
              </a:xfrm>
              <a:prstGeom prst="ellipse">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sp>
            <p:nvSpPr>
              <p:cNvPr id="27" name="Freeform 31">
                <a:extLst>
                  <a:ext uri="{FF2B5EF4-FFF2-40B4-BE49-F238E27FC236}">
                    <a16:creationId xmlns:a16="http://schemas.microsoft.com/office/drawing/2014/main" id="{CBCE0966-D160-4EEA-8E58-57C4A486A282}"/>
                  </a:ext>
                </a:extLst>
              </p:cNvPr>
              <p:cNvSpPr>
                <a:spLocks/>
              </p:cNvSpPr>
              <p:nvPr/>
            </p:nvSpPr>
            <p:spPr bwMode="auto">
              <a:xfrm>
                <a:off x="786472" y="4771484"/>
                <a:ext cx="459449" cy="70209"/>
              </a:xfrm>
              <a:custGeom>
                <a:avLst/>
                <a:gdLst>
                  <a:gd name="T0" fmla="*/ 0 w 426"/>
                  <a:gd name="T1" fmla="*/ 0 h 65"/>
                  <a:gd name="T2" fmla="*/ 213 w 426"/>
                  <a:gd name="T3" fmla="*/ 65 h 65"/>
                  <a:gd name="T4" fmla="*/ 426 w 426"/>
                  <a:gd name="T5" fmla="*/ 0 h 65"/>
                </a:gdLst>
                <a:ahLst/>
                <a:cxnLst>
                  <a:cxn ang="0">
                    <a:pos x="T0" y="T1"/>
                  </a:cxn>
                  <a:cxn ang="0">
                    <a:pos x="T2" y="T3"/>
                  </a:cxn>
                  <a:cxn ang="0">
                    <a:pos x="T4" y="T5"/>
                  </a:cxn>
                </a:cxnLst>
                <a:rect l="0" t="0" r="r" b="b"/>
                <a:pathLst>
                  <a:path w="426" h="65">
                    <a:moveTo>
                      <a:pt x="0" y="0"/>
                    </a:moveTo>
                    <a:cubicBezTo>
                      <a:pt x="0" y="36"/>
                      <a:pt x="95" y="65"/>
                      <a:pt x="213" y="65"/>
                    </a:cubicBezTo>
                    <a:cubicBezTo>
                      <a:pt x="331" y="65"/>
                      <a:pt x="426" y="36"/>
                      <a:pt x="426" y="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sp>
            <p:nvSpPr>
              <p:cNvPr id="28" name="Freeform 32">
                <a:extLst>
                  <a:ext uri="{FF2B5EF4-FFF2-40B4-BE49-F238E27FC236}">
                    <a16:creationId xmlns:a16="http://schemas.microsoft.com/office/drawing/2014/main" id="{D05D5D1D-7DD3-4061-933B-3C3F40812774}"/>
                  </a:ext>
                </a:extLst>
              </p:cNvPr>
              <p:cNvSpPr>
                <a:spLocks/>
              </p:cNvSpPr>
              <p:nvPr/>
            </p:nvSpPr>
            <p:spPr bwMode="auto">
              <a:xfrm>
                <a:off x="786472" y="4896931"/>
                <a:ext cx="459449" cy="70209"/>
              </a:xfrm>
              <a:custGeom>
                <a:avLst/>
                <a:gdLst>
                  <a:gd name="T0" fmla="*/ 0 w 426"/>
                  <a:gd name="T1" fmla="*/ 0 h 65"/>
                  <a:gd name="T2" fmla="*/ 213 w 426"/>
                  <a:gd name="T3" fmla="*/ 65 h 65"/>
                  <a:gd name="T4" fmla="*/ 426 w 426"/>
                  <a:gd name="T5" fmla="*/ 0 h 65"/>
                </a:gdLst>
                <a:ahLst/>
                <a:cxnLst>
                  <a:cxn ang="0">
                    <a:pos x="T0" y="T1"/>
                  </a:cxn>
                  <a:cxn ang="0">
                    <a:pos x="T2" y="T3"/>
                  </a:cxn>
                  <a:cxn ang="0">
                    <a:pos x="T4" y="T5"/>
                  </a:cxn>
                </a:cxnLst>
                <a:rect l="0" t="0" r="r" b="b"/>
                <a:pathLst>
                  <a:path w="426" h="65">
                    <a:moveTo>
                      <a:pt x="0" y="0"/>
                    </a:moveTo>
                    <a:cubicBezTo>
                      <a:pt x="0" y="36"/>
                      <a:pt x="95" y="65"/>
                      <a:pt x="213" y="65"/>
                    </a:cubicBezTo>
                    <a:cubicBezTo>
                      <a:pt x="331" y="65"/>
                      <a:pt x="426" y="36"/>
                      <a:pt x="426" y="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grpSp>
      </p:grpSp>
      <p:sp>
        <p:nvSpPr>
          <p:cNvPr id="19" name="TextBox 18"/>
          <p:cNvSpPr txBox="1"/>
          <p:nvPr/>
        </p:nvSpPr>
        <p:spPr>
          <a:xfrm>
            <a:off x="350044" y="3056580"/>
            <a:ext cx="2011680" cy="824841"/>
          </a:xfrm>
          <a:prstGeom prst="rect">
            <a:avLst/>
          </a:prstGeom>
          <a:noFill/>
        </p:spPr>
        <p:txBody>
          <a:bodyPr wrap="square" lIns="0" tIns="0" rIns="0" bIns="0" rtlCol="0">
            <a:spAutoFit/>
          </a:bodyPr>
          <a:lstStyle/>
          <a:p>
            <a:pPr algn="ctr">
              <a:lnSpc>
                <a:spcPct val="90000"/>
              </a:lnSpc>
              <a:spcBef>
                <a:spcPts val="600"/>
              </a:spcBef>
            </a:pPr>
            <a: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Easy to administer</a:t>
            </a:r>
          </a:p>
          <a:p>
            <a:pPr algn="ctr">
              <a:lnSpc>
                <a:spcPct val="90000"/>
              </a:lnSpc>
              <a:spcBef>
                <a:spcPts val="576"/>
              </a:spcBef>
            </a:pPr>
            <a:r>
              <a:rPr lang="en-US" sz="1200" dirty="0">
                <a:latin typeface="Amazon Ember" panose="02000000000000000000" pitchFamily="2" charset="0"/>
                <a:ea typeface="Amazon Ember" panose="02000000000000000000" pitchFamily="2" charset="0"/>
              </a:rPr>
              <a:t>No need to provision infrastructure, install, and maintain DB software</a:t>
            </a:r>
          </a:p>
        </p:txBody>
      </p:sp>
      <p:sp>
        <p:nvSpPr>
          <p:cNvPr id="31" name="TextBox 30"/>
          <p:cNvSpPr txBox="1"/>
          <p:nvPr/>
        </p:nvSpPr>
        <p:spPr>
          <a:xfrm>
            <a:off x="4643204" y="3056580"/>
            <a:ext cx="2011680" cy="991041"/>
          </a:xfrm>
          <a:prstGeom prst="rect">
            <a:avLst/>
          </a:prstGeom>
          <a:noFill/>
        </p:spPr>
        <p:txBody>
          <a:bodyPr wrap="square" lIns="0" tIns="0" rIns="0" bIns="0" rtlCol="0">
            <a:spAutoFit/>
          </a:bodyPr>
          <a:lstStyle/>
          <a:p>
            <a:pPr algn="ctr">
              <a:lnSpc>
                <a:spcPct val="90000"/>
              </a:lnSpc>
              <a:spcBef>
                <a:spcPts val="600"/>
              </a:spcBef>
            </a:pPr>
            <a: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Highly scalable</a:t>
            </a:r>
          </a:p>
          <a:p>
            <a:pPr algn="ctr">
              <a:lnSpc>
                <a:spcPct val="90000"/>
              </a:lnSpc>
              <a:spcBef>
                <a:spcPts val="576"/>
              </a:spcBef>
            </a:pPr>
            <a:r>
              <a:rPr lang="en-US" sz="1200" dirty="0">
                <a:latin typeface="Amazon Ember" panose="02000000000000000000" pitchFamily="2" charset="0"/>
                <a:ea typeface="Amazon Ember" panose="02000000000000000000" pitchFamily="2" charset="0"/>
              </a:rPr>
              <a:t>Scale DB compute and storage with a few clicks; minimal downtime for your application</a:t>
            </a:r>
          </a:p>
        </p:txBody>
      </p:sp>
      <p:grpSp>
        <p:nvGrpSpPr>
          <p:cNvPr id="34" name="Group 12">
            <a:extLst>
              <a:ext uri="{FF2B5EF4-FFF2-40B4-BE49-F238E27FC236}">
                <a16:creationId xmlns:a16="http://schemas.microsoft.com/office/drawing/2014/main" id="{36B436CA-7D4D-4C46-814D-0674ADC60BEF}"/>
              </a:ext>
            </a:extLst>
          </p:cNvPr>
          <p:cNvGrpSpPr>
            <a:grpSpLocks noChangeAspect="1"/>
          </p:cNvGrpSpPr>
          <p:nvPr/>
        </p:nvGrpSpPr>
        <p:grpSpPr bwMode="auto">
          <a:xfrm>
            <a:off x="3121985" y="2313706"/>
            <a:ext cx="760958" cy="457200"/>
            <a:chOff x="2637" y="1473"/>
            <a:chExt cx="486" cy="292"/>
          </a:xfrm>
        </p:grpSpPr>
        <p:sp>
          <p:nvSpPr>
            <p:cNvPr id="37" name="Freeform 13">
              <a:extLst>
                <a:ext uri="{FF2B5EF4-FFF2-40B4-BE49-F238E27FC236}">
                  <a16:creationId xmlns:a16="http://schemas.microsoft.com/office/drawing/2014/main" id="{23A41AC0-06CC-4DE4-BFFF-162B238795CE}"/>
                </a:ext>
              </a:extLst>
            </p:cNvPr>
            <p:cNvSpPr>
              <a:spLocks/>
            </p:cNvSpPr>
            <p:nvPr/>
          </p:nvSpPr>
          <p:spPr bwMode="auto">
            <a:xfrm>
              <a:off x="2637" y="1473"/>
              <a:ext cx="407" cy="292"/>
            </a:xfrm>
            <a:custGeom>
              <a:avLst/>
              <a:gdLst>
                <a:gd name="T0" fmla="*/ 407 w 407"/>
                <a:gd name="T1" fmla="*/ 266 h 292"/>
                <a:gd name="T2" fmla="*/ 407 w 407"/>
                <a:gd name="T3" fmla="*/ 292 h 292"/>
                <a:gd name="T4" fmla="*/ 0 w 407"/>
                <a:gd name="T5" fmla="*/ 292 h 292"/>
                <a:gd name="T6" fmla="*/ 0 w 407"/>
                <a:gd name="T7" fmla="*/ 0 h 292"/>
                <a:gd name="T8" fmla="*/ 407 w 407"/>
                <a:gd name="T9" fmla="*/ 0 h 292"/>
                <a:gd name="T10" fmla="*/ 407 w 407"/>
                <a:gd name="T11" fmla="*/ 153 h 292"/>
              </a:gdLst>
              <a:ahLst/>
              <a:cxnLst>
                <a:cxn ang="0">
                  <a:pos x="T0" y="T1"/>
                </a:cxn>
                <a:cxn ang="0">
                  <a:pos x="T2" y="T3"/>
                </a:cxn>
                <a:cxn ang="0">
                  <a:pos x="T4" y="T5"/>
                </a:cxn>
                <a:cxn ang="0">
                  <a:pos x="T6" y="T7"/>
                </a:cxn>
                <a:cxn ang="0">
                  <a:pos x="T8" y="T9"/>
                </a:cxn>
                <a:cxn ang="0">
                  <a:pos x="T10" y="T11"/>
                </a:cxn>
              </a:cxnLst>
              <a:rect l="0" t="0" r="r" b="b"/>
              <a:pathLst>
                <a:path w="407" h="292">
                  <a:moveTo>
                    <a:pt x="407" y="266"/>
                  </a:moveTo>
                  <a:lnTo>
                    <a:pt x="407" y="292"/>
                  </a:lnTo>
                  <a:lnTo>
                    <a:pt x="0" y="292"/>
                  </a:lnTo>
                  <a:lnTo>
                    <a:pt x="0" y="0"/>
                  </a:lnTo>
                  <a:lnTo>
                    <a:pt x="407" y="0"/>
                  </a:lnTo>
                  <a:lnTo>
                    <a:pt x="407" y="153"/>
                  </a:lnTo>
                </a:path>
              </a:pathLst>
            </a:cu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sp>
          <p:nvSpPr>
            <p:cNvPr id="38" name="Oval 14">
              <a:extLst>
                <a:ext uri="{FF2B5EF4-FFF2-40B4-BE49-F238E27FC236}">
                  <a16:creationId xmlns:a16="http://schemas.microsoft.com/office/drawing/2014/main" id="{07851AF5-2844-4F83-8D63-26F192309D2E}"/>
                </a:ext>
              </a:extLst>
            </p:cNvPr>
            <p:cNvSpPr>
              <a:spLocks noChangeArrowheads="1"/>
            </p:cNvSpPr>
            <p:nvPr/>
          </p:nvSpPr>
          <p:spPr bwMode="auto">
            <a:xfrm>
              <a:off x="2743" y="1521"/>
              <a:ext cx="195" cy="195"/>
            </a:xfrm>
            <a:prstGeom prst="ellipse">
              <a:avLst/>
            </a:pr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sp>
          <p:nvSpPr>
            <p:cNvPr id="39" name="Freeform 15">
              <a:extLst>
                <a:ext uri="{FF2B5EF4-FFF2-40B4-BE49-F238E27FC236}">
                  <a16:creationId xmlns:a16="http://schemas.microsoft.com/office/drawing/2014/main" id="{CBF1304E-456A-4558-A92D-D49A8F52C27C}"/>
                </a:ext>
              </a:extLst>
            </p:cNvPr>
            <p:cNvSpPr>
              <a:spLocks/>
            </p:cNvSpPr>
            <p:nvPr/>
          </p:nvSpPr>
          <p:spPr bwMode="auto">
            <a:xfrm>
              <a:off x="2841" y="1561"/>
              <a:ext cx="33" cy="92"/>
            </a:xfrm>
            <a:custGeom>
              <a:avLst/>
              <a:gdLst>
                <a:gd name="T0" fmla="*/ 0 w 33"/>
                <a:gd name="T1" fmla="*/ 0 h 92"/>
                <a:gd name="T2" fmla="*/ 0 w 33"/>
                <a:gd name="T3" fmla="*/ 57 h 92"/>
                <a:gd name="T4" fmla="*/ 33 w 33"/>
                <a:gd name="T5" fmla="*/ 92 h 92"/>
              </a:gdLst>
              <a:ahLst/>
              <a:cxnLst>
                <a:cxn ang="0">
                  <a:pos x="T0" y="T1"/>
                </a:cxn>
                <a:cxn ang="0">
                  <a:pos x="T2" y="T3"/>
                </a:cxn>
                <a:cxn ang="0">
                  <a:pos x="T4" y="T5"/>
                </a:cxn>
              </a:cxnLst>
              <a:rect l="0" t="0" r="r" b="b"/>
              <a:pathLst>
                <a:path w="33" h="92">
                  <a:moveTo>
                    <a:pt x="0" y="0"/>
                  </a:moveTo>
                  <a:lnTo>
                    <a:pt x="0" y="57"/>
                  </a:lnTo>
                  <a:lnTo>
                    <a:pt x="33" y="92"/>
                  </a:lnTo>
                </a:path>
              </a:pathLst>
            </a:cu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sp>
          <p:nvSpPr>
            <p:cNvPr id="40" name="Freeform 16">
              <a:extLst>
                <a:ext uri="{FF2B5EF4-FFF2-40B4-BE49-F238E27FC236}">
                  <a16:creationId xmlns:a16="http://schemas.microsoft.com/office/drawing/2014/main" id="{123FAF6D-683C-47BC-8501-4791672850E6}"/>
                </a:ext>
              </a:extLst>
            </p:cNvPr>
            <p:cNvSpPr>
              <a:spLocks/>
            </p:cNvSpPr>
            <p:nvPr/>
          </p:nvSpPr>
          <p:spPr bwMode="auto">
            <a:xfrm>
              <a:off x="2963" y="1626"/>
              <a:ext cx="160" cy="113"/>
            </a:xfrm>
            <a:custGeom>
              <a:avLst/>
              <a:gdLst>
                <a:gd name="T0" fmla="*/ 160 w 160"/>
                <a:gd name="T1" fmla="*/ 32 h 113"/>
                <a:gd name="T2" fmla="*/ 81 w 160"/>
                <a:gd name="T3" fmla="*/ 113 h 113"/>
                <a:gd name="T4" fmla="*/ 0 w 160"/>
                <a:gd name="T5" fmla="*/ 32 h 113"/>
                <a:gd name="T6" fmla="*/ 21 w 160"/>
                <a:gd name="T7" fmla="*/ 0 h 113"/>
                <a:gd name="T8" fmla="*/ 139 w 160"/>
                <a:gd name="T9" fmla="*/ 0 h 113"/>
                <a:gd name="T10" fmla="*/ 160 w 160"/>
                <a:gd name="T11" fmla="*/ 32 h 113"/>
              </a:gdLst>
              <a:ahLst/>
              <a:cxnLst>
                <a:cxn ang="0">
                  <a:pos x="T0" y="T1"/>
                </a:cxn>
                <a:cxn ang="0">
                  <a:pos x="T2" y="T3"/>
                </a:cxn>
                <a:cxn ang="0">
                  <a:pos x="T4" y="T5"/>
                </a:cxn>
                <a:cxn ang="0">
                  <a:pos x="T6" y="T7"/>
                </a:cxn>
                <a:cxn ang="0">
                  <a:pos x="T8" y="T9"/>
                </a:cxn>
                <a:cxn ang="0">
                  <a:pos x="T10" y="T11"/>
                </a:cxn>
              </a:cxnLst>
              <a:rect l="0" t="0" r="r" b="b"/>
              <a:pathLst>
                <a:path w="160" h="113">
                  <a:moveTo>
                    <a:pt x="160" y="32"/>
                  </a:moveTo>
                  <a:lnTo>
                    <a:pt x="81" y="113"/>
                  </a:lnTo>
                  <a:lnTo>
                    <a:pt x="0" y="32"/>
                  </a:lnTo>
                  <a:lnTo>
                    <a:pt x="21" y="0"/>
                  </a:lnTo>
                  <a:lnTo>
                    <a:pt x="139" y="0"/>
                  </a:lnTo>
                  <a:lnTo>
                    <a:pt x="160" y="32"/>
                  </a:lnTo>
                  <a:close/>
                </a:path>
              </a:pathLst>
            </a:cu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sp>
          <p:nvSpPr>
            <p:cNvPr id="41" name="Line 17">
              <a:extLst>
                <a:ext uri="{FF2B5EF4-FFF2-40B4-BE49-F238E27FC236}">
                  <a16:creationId xmlns:a16="http://schemas.microsoft.com/office/drawing/2014/main" id="{5F2DA7FB-734B-4090-A6B1-6D1D19CAE0DA}"/>
                </a:ext>
              </a:extLst>
            </p:cNvPr>
            <p:cNvSpPr>
              <a:spLocks noChangeShapeType="1"/>
            </p:cNvSpPr>
            <p:nvPr/>
          </p:nvSpPr>
          <p:spPr bwMode="auto">
            <a:xfrm>
              <a:off x="2963" y="1658"/>
              <a:ext cx="160" cy="0"/>
            </a:xfrm>
            <a:prstGeom prst="line">
              <a:avLst/>
            </a:pr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sp>
          <p:nvSpPr>
            <p:cNvPr id="42" name="Freeform 18">
              <a:extLst>
                <a:ext uri="{FF2B5EF4-FFF2-40B4-BE49-F238E27FC236}">
                  <a16:creationId xmlns:a16="http://schemas.microsoft.com/office/drawing/2014/main" id="{0344C3D4-701A-40AD-920E-EE26583173FA}"/>
                </a:ext>
              </a:extLst>
            </p:cNvPr>
            <p:cNvSpPr>
              <a:spLocks/>
            </p:cNvSpPr>
            <p:nvPr/>
          </p:nvSpPr>
          <p:spPr bwMode="auto">
            <a:xfrm>
              <a:off x="3044" y="1626"/>
              <a:ext cx="48" cy="113"/>
            </a:xfrm>
            <a:custGeom>
              <a:avLst/>
              <a:gdLst>
                <a:gd name="T0" fmla="*/ 33 w 48"/>
                <a:gd name="T1" fmla="*/ 0 h 113"/>
                <a:gd name="T2" fmla="*/ 48 w 48"/>
                <a:gd name="T3" fmla="*/ 32 h 113"/>
                <a:gd name="T4" fmla="*/ 0 w 48"/>
                <a:gd name="T5" fmla="*/ 113 h 113"/>
              </a:gdLst>
              <a:ahLst/>
              <a:cxnLst>
                <a:cxn ang="0">
                  <a:pos x="T0" y="T1"/>
                </a:cxn>
                <a:cxn ang="0">
                  <a:pos x="T2" y="T3"/>
                </a:cxn>
                <a:cxn ang="0">
                  <a:pos x="T4" y="T5"/>
                </a:cxn>
              </a:cxnLst>
              <a:rect l="0" t="0" r="r" b="b"/>
              <a:pathLst>
                <a:path w="48" h="113">
                  <a:moveTo>
                    <a:pt x="33" y="0"/>
                  </a:moveTo>
                  <a:lnTo>
                    <a:pt x="48" y="32"/>
                  </a:lnTo>
                  <a:lnTo>
                    <a:pt x="0" y="113"/>
                  </a:lnTo>
                </a:path>
              </a:pathLst>
            </a:cu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sp>
          <p:nvSpPr>
            <p:cNvPr id="43" name="Freeform 19">
              <a:extLst>
                <a:ext uri="{FF2B5EF4-FFF2-40B4-BE49-F238E27FC236}">
                  <a16:creationId xmlns:a16="http://schemas.microsoft.com/office/drawing/2014/main" id="{17DD2702-282F-45A3-9EE7-C4C95AE046F9}"/>
                </a:ext>
              </a:extLst>
            </p:cNvPr>
            <p:cNvSpPr>
              <a:spLocks/>
            </p:cNvSpPr>
            <p:nvPr/>
          </p:nvSpPr>
          <p:spPr bwMode="auto">
            <a:xfrm>
              <a:off x="2996" y="1626"/>
              <a:ext cx="48" cy="113"/>
            </a:xfrm>
            <a:custGeom>
              <a:avLst/>
              <a:gdLst>
                <a:gd name="T0" fmla="*/ 15 w 48"/>
                <a:gd name="T1" fmla="*/ 0 h 113"/>
                <a:gd name="T2" fmla="*/ 0 w 48"/>
                <a:gd name="T3" fmla="*/ 32 h 113"/>
                <a:gd name="T4" fmla="*/ 48 w 48"/>
                <a:gd name="T5" fmla="*/ 113 h 113"/>
              </a:gdLst>
              <a:ahLst/>
              <a:cxnLst>
                <a:cxn ang="0">
                  <a:pos x="T0" y="T1"/>
                </a:cxn>
                <a:cxn ang="0">
                  <a:pos x="T2" y="T3"/>
                </a:cxn>
                <a:cxn ang="0">
                  <a:pos x="T4" y="T5"/>
                </a:cxn>
              </a:cxnLst>
              <a:rect l="0" t="0" r="r" b="b"/>
              <a:pathLst>
                <a:path w="48" h="113">
                  <a:moveTo>
                    <a:pt x="15" y="0"/>
                  </a:moveTo>
                  <a:lnTo>
                    <a:pt x="0" y="32"/>
                  </a:lnTo>
                  <a:lnTo>
                    <a:pt x="48" y="113"/>
                  </a:lnTo>
                </a:path>
              </a:pathLst>
            </a:custGeom>
            <a:noFill/>
            <a:ln w="19050" cap="rnd">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grpSp>
      <p:sp>
        <p:nvSpPr>
          <p:cNvPr id="35" name="TextBox 34"/>
          <p:cNvSpPr txBox="1"/>
          <p:nvPr/>
        </p:nvSpPr>
        <p:spPr>
          <a:xfrm>
            <a:off x="2496624" y="3056580"/>
            <a:ext cx="2011680" cy="991041"/>
          </a:xfrm>
          <a:prstGeom prst="rect">
            <a:avLst/>
          </a:prstGeom>
          <a:noFill/>
        </p:spPr>
        <p:txBody>
          <a:bodyPr wrap="square" lIns="0" tIns="0" rIns="0" bIns="0" rtlCol="0">
            <a:spAutoFit/>
          </a:bodyPr>
          <a:lstStyle/>
          <a:p>
            <a:pPr algn="ctr">
              <a:lnSpc>
                <a:spcPct val="90000"/>
              </a:lnSpc>
              <a:spcBef>
                <a:spcPts val="600"/>
              </a:spcBef>
            </a:pPr>
            <a: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Available &amp; durable</a:t>
            </a:r>
          </a:p>
          <a:p>
            <a:pPr algn="ctr">
              <a:lnSpc>
                <a:spcPct val="90000"/>
              </a:lnSpc>
              <a:spcBef>
                <a:spcPts val="576"/>
              </a:spcBef>
            </a:pPr>
            <a:r>
              <a:rPr lang="en-US" sz="1200" dirty="0">
                <a:latin typeface="Amazon Ember" panose="02000000000000000000" pitchFamily="2" charset="0"/>
                <a:ea typeface="Amazon Ember" panose="02000000000000000000" pitchFamily="2" charset="0"/>
              </a:rPr>
              <a:t>Automatic Multi-AZ data replication; automated backup, snapshots, and failover</a:t>
            </a:r>
          </a:p>
        </p:txBody>
      </p:sp>
      <p:sp>
        <p:nvSpPr>
          <p:cNvPr id="46" name="TextBox 45"/>
          <p:cNvSpPr txBox="1"/>
          <p:nvPr/>
        </p:nvSpPr>
        <p:spPr>
          <a:xfrm>
            <a:off x="6789783" y="3056580"/>
            <a:ext cx="2011680" cy="991041"/>
          </a:xfrm>
          <a:prstGeom prst="rect">
            <a:avLst/>
          </a:prstGeom>
          <a:noFill/>
        </p:spPr>
        <p:txBody>
          <a:bodyPr wrap="square" lIns="0" tIns="0" rIns="0" bIns="0" rtlCol="0">
            <a:spAutoFit/>
          </a:bodyPr>
          <a:lstStyle/>
          <a:p>
            <a:pPr algn="ctr">
              <a:lnSpc>
                <a:spcPct val="90000"/>
              </a:lnSpc>
              <a:spcBef>
                <a:spcPts val="600"/>
              </a:spcBef>
            </a:pPr>
            <a:r>
              <a:rPr lang="en-US"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Fast &amp; secure</a:t>
            </a:r>
          </a:p>
          <a:p>
            <a:pPr lvl="0" algn="ctr">
              <a:lnSpc>
                <a:spcPct val="90000"/>
              </a:lnSpc>
              <a:spcBef>
                <a:spcPts val="576"/>
              </a:spcBef>
            </a:pPr>
            <a:r>
              <a:rPr lang="en-US" sz="1200" dirty="0">
                <a:latin typeface="Amazon Ember" panose="02000000000000000000" pitchFamily="2" charset="0"/>
                <a:ea typeface="Amazon Ember" panose="02000000000000000000" pitchFamily="2" charset="0"/>
              </a:rPr>
              <a:t>SSD storage and guaranteed provisioned I/O; data encryption at rest and in transit</a:t>
            </a:r>
          </a:p>
        </p:txBody>
      </p:sp>
      <p:cxnSp>
        <p:nvCxnSpPr>
          <p:cNvPr id="63" name="Straight Connector 62">
            <a:extLst>
              <a:ext uri="{FF2B5EF4-FFF2-40B4-BE49-F238E27FC236}">
                <a16:creationId xmlns:a16="http://schemas.microsoft.com/office/drawing/2014/main" id="{2E5FB1B7-4EE6-4F86-8BD1-42B61896BB86}"/>
              </a:ext>
            </a:extLst>
          </p:cNvPr>
          <p:cNvCxnSpPr>
            <a:cxnSpLocks/>
          </p:cNvCxnSpPr>
          <p:nvPr/>
        </p:nvCxnSpPr>
        <p:spPr>
          <a:xfrm>
            <a:off x="342900" y="1992781"/>
            <a:ext cx="8458200" cy="910"/>
          </a:xfrm>
          <a:prstGeom prst="line">
            <a:avLst/>
          </a:prstGeom>
          <a:noFill/>
          <a:ln w="12700" cap="rnd" cmpd="sng" algn="ctr">
            <a:solidFill>
              <a:schemeClr val="accent6">
                <a:lumMod val="20000"/>
                <a:lumOff val="80000"/>
              </a:schemeClr>
            </a:solidFill>
            <a:prstDash val="solid"/>
          </a:ln>
          <a:effectLst/>
        </p:spPr>
      </p:cxnSp>
      <p:grpSp>
        <p:nvGrpSpPr>
          <p:cNvPr id="66" name="Group 4">
            <a:extLst>
              <a:ext uri="{FF2B5EF4-FFF2-40B4-BE49-F238E27FC236}">
                <a16:creationId xmlns:a16="http://schemas.microsoft.com/office/drawing/2014/main" id="{5206FFB8-DB6C-451C-B555-DE776C1B5155}"/>
              </a:ext>
            </a:extLst>
          </p:cNvPr>
          <p:cNvGrpSpPr>
            <a:grpSpLocks noChangeAspect="1"/>
          </p:cNvGrpSpPr>
          <p:nvPr/>
        </p:nvGrpSpPr>
        <p:grpSpPr bwMode="auto">
          <a:xfrm>
            <a:off x="5374724" y="2276175"/>
            <a:ext cx="548640" cy="532262"/>
            <a:chOff x="2812" y="1554"/>
            <a:chExt cx="134" cy="130"/>
          </a:xfrm>
        </p:grpSpPr>
        <p:sp>
          <p:nvSpPr>
            <p:cNvPr id="67" name="Rectangle 5">
              <a:extLst>
                <a:ext uri="{FF2B5EF4-FFF2-40B4-BE49-F238E27FC236}">
                  <a16:creationId xmlns:a16="http://schemas.microsoft.com/office/drawing/2014/main" id="{70708BAC-00BA-4E61-8463-448BADF45453}"/>
                </a:ext>
              </a:extLst>
            </p:cNvPr>
            <p:cNvSpPr>
              <a:spLocks noChangeArrowheads="1"/>
            </p:cNvSpPr>
            <p:nvPr/>
          </p:nvSpPr>
          <p:spPr bwMode="auto">
            <a:xfrm>
              <a:off x="2812" y="1613"/>
              <a:ext cx="73" cy="71"/>
            </a:xfrm>
            <a:prstGeom prst="rect">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Rectangle 6">
              <a:extLst>
                <a:ext uri="{FF2B5EF4-FFF2-40B4-BE49-F238E27FC236}">
                  <a16:creationId xmlns:a16="http://schemas.microsoft.com/office/drawing/2014/main" id="{C73EDE51-282D-41C2-95E7-938C5276C4D0}"/>
                </a:ext>
              </a:extLst>
            </p:cNvPr>
            <p:cNvSpPr>
              <a:spLocks noChangeArrowheads="1"/>
            </p:cNvSpPr>
            <p:nvPr/>
          </p:nvSpPr>
          <p:spPr bwMode="auto">
            <a:xfrm>
              <a:off x="2812" y="1579"/>
              <a:ext cx="109" cy="105"/>
            </a:xfrm>
            <a:prstGeom prst="rect">
              <a:avLst/>
            </a:pr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Line 7">
              <a:extLst>
                <a:ext uri="{FF2B5EF4-FFF2-40B4-BE49-F238E27FC236}">
                  <a16:creationId xmlns:a16="http://schemas.microsoft.com/office/drawing/2014/main" id="{E85F849D-B7A9-4B59-BAC0-952C70DA12D6}"/>
                </a:ext>
              </a:extLst>
            </p:cNvPr>
            <p:cNvSpPr>
              <a:spLocks noChangeShapeType="1"/>
            </p:cNvSpPr>
            <p:nvPr/>
          </p:nvSpPr>
          <p:spPr bwMode="auto">
            <a:xfrm flipV="1">
              <a:off x="2885" y="1554"/>
              <a:ext cx="61" cy="59"/>
            </a:xfrm>
            <a:prstGeom prst="line">
              <a:avLst/>
            </a:prstGeom>
            <a:noFill/>
            <a:ln w="19050" cap="rnd">
              <a:solidFill>
                <a:schemeClr val="tx1"/>
              </a:solidFill>
              <a:prstDash val="solid"/>
              <a:round/>
              <a:headEnd/>
              <a:tailEnd type="arrow" w="med"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5">
            <a:extLst>
              <a:ext uri="{FF2B5EF4-FFF2-40B4-BE49-F238E27FC236}">
                <a16:creationId xmlns:a16="http://schemas.microsoft.com/office/drawing/2014/main" id="{567C736E-61E1-4EDC-88FD-A802F018DDAB}"/>
              </a:ext>
            </a:extLst>
          </p:cNvPr>
          <p:cNvGrpSpPr/>
          <p:nvPr/>
        </p:nvGrpSpPr>
        <p:grpSpPr>
          <a:xfrm>
            <a:off x="342900" y="1429203"/>
            <a:ext cx="8491849" cy="404968"/>
            <a:chOff x="342900" y="1429203"/>
            <a:chExt cx="8491849" cy="404968"/>
          </a:xfrm>
        </p:grpSpPr>
        <p:pic>
          <p:nvPicPr>
            <p:cNvPr id="72" name="pasted-image.png">
              <a:extLst>
                <a:ext uri="{FF2B5EF4-FFF2-40B4-BE49-F238E27FC236}">
                  <a16:creationId xmlns:a16="http://schemas.microsoft.com/office/drawing/2014/main" id="{39089280-F5E1-45D4-A8AF-70B2250430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8013" y="1473895"/>
              <a:ext cx="1072252" cy="360276"/>
            </a:xfrm>
            <a:prstGeom prst="rect">
              <a:avLst/>
            </a:prstGeom>
            <a:ln w="12700">
              <a:miter lim="400000"/>
            </a:ln>
          </p:spPr>
        </p:pic>
        <p:pic>
          <p:nvPicPr>
            <p:cNvPr id="70" name="pasted-image-filtered.png">
              <a:extLst>
                <a:ext uri="{FF2B5EF4-FFF2-40B4-BE49-F238E27FC236}">
                  <a16:creationId xmlns:a16="http://schemas.microsoft.com/office/drawing/2014/main" id="{1DE6AECE-973A-4A40-BEB2-F448EA0B132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714582" y="1429203"/>
              <a:ext cx="712307" cy="367112"/>
            </a:xfrm>
            <a:prstGeom prst="rect">
              <a:avLst/>
            </a:prstGeom>
            <a:ln w="12700">
              <a:miter lim="400000"/>
            </a:ln>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2900" y="1490427"/>
              <a:ext cx="800558" cy="281709"/>
            </a:xfrm>
            <a:prstGeom prst="rect">
              <a:avLst/>
            </a:prstGeom>
            <a:ln>
              <a:noFill/>
            </a:ln>
          </p:spPr>
        </p:pic>
        <p:sp>
          <p:nvSpPr>
            <p:cNvPr id="69" name="Freeform 5">
              <a:extLst>
                <a:ext uri="{FF2B5EF4-FFF2-40B4-BE49-F238E27FC236}">
                  <a16:creationId xmlns:a16="http://schemas.microsoft.com/office/drawing/2014/main" id="{AC4E6B57-0F2F-49CD-92C5-3C8098FBC61F}"/>
                </a:ext>
              </a:extLst>
            </p:cNvPr>
            <p:cNvSpPr>
              <a:spLocks noChangeAspect="1" noEditPoints="1"/>
            </p:cNvSpPr>
            <p:nvPr/>
          </p:nvSpPr>
          <p:spPr bwMode="auto">
            <a:xfrm>
              <a:off x="6042337" y="1567438"/>
              <a:ext cx="1474535" cy="168735"/>
            </a:xfrm>
            <a:custGeom>
              <a:avLst/>
              <a:gdLst>
                <a:gd name="T0" fmla="*/ 123 w 1640"/>
                <a:gd name="T1" fmla="*/ 43 h 185"/>
                <a:gd name="T2" fmla="*/ 16 w 1640"/>
                <a:gd name="T3" fmla="*/ 57 h 185"/>
                <a:gd name="T4" fmla="*/ 71 w 1640"/>
                <a:gd name="T5" fmla="*/ 125 h 185"/>
                <a:gd name="T6" fmla="*/ 189 w 1640"/>
                <a:gd name="T7" fmla="*/ 14 h 185"/>
                <a:gd name="T8" fmla="*/ 178 w 1640"/>
                <a:gd name="T9" fmla="*/ 4 h 185"/>
                <a:gd name="T10" fmla="*/ 186 w 1640"/>
                <a:gd name="T11" fmla="*/ 50 h 185"/>
                <a:gd name="T12" fmla="*/ 203 w 1640"/>
                <a:gd name="T13" fmla="*/ 103 h 185"/>
                <a:gd name="T14" fmla="*/ 229 w 1640"/>
                <a:gd name="T15" fmla="*/ 73 h 185"/>
                <a:gd name="T16" fmla="*/ 346 w 1640"/>
                <a:gd name="T17" fmla="*/ 67 h 185"/>
                <a:gd name="T18" fmla="*/ 294 w 1640"/>
                <a:gd name="T19" fmla="*/ 50 h 185"/>
                <a:gd name="T20" fmla="*/ 346 w 1640"/>
                <a:gd name="T21" fmla="*/ 50 h 185"/>
                <a:gd name="T22" fmla="*/ 346 w 1640"/>
                <a:gd name="T23" fmla="*/ 102 h 185"/>
                <a:gd name="T24" fmla="*/ 419 w 1640"/>
                <a:gd name="T25" fmla="*/ 72 h 185"/>
                <a:gd name="T26" fmla="*/ 419 w 1640"/>
                <a:gd name="T27" fmla="*/ 129 h 185"/>
                <a:gd name="T28" fmla="*/ 454 w 1640"/>
                <a:gd name="T29" fmla="*/ 130 h 185"/>
                <a:gd name="T30" fmla="*/ 454 w 1640"/>
                <a:gd name="T31" fmla="*/ 77 h 185"/>
                <a:gd name="T32" fmla="*/ 476 w 1640"/>
                <a:gd name="T33" fmla="*/ 66 h 185"/>
                <a:gd name="T34" fmla="*/ 622 w 1640"/>
                <a:gd name="T35" fmla="*/ 100 h 185"/>
                <a:gd name="T36" fmla="*/ 575 w 1640"/>
                <a:gd name="T37" fmla="*/ 48 h 185"/>
                <a:gd name="T38" fmla="*/ 549 w 1640"/>
                <a:gd name="T39" fmla="*/ 72 h 185"/>
                <a:gd name="T40" fmla="*/ 685 w 1640"/>
                <a:gd name="T41" fmla="*/ 16 h 185"/>
                <a:gd name="T42" fmla="*/ 657 w 1640"/>
                <a:gd name="T43" fmla="*/ 64 h 185"/>
                <a:gd name="T44" fmla="*/ 641 w 1640"/>
                <a:gd name="T45" fmla="*/ 50 h 185"/>
                <a:gd name="T46" fmla="*/ 736 w 1640"/>
                <a:gd name="T47" fmla="*/ 150 h 185"/>
                <a:gd name="T48" fmla="*/ 695 w 1640"/>
                <a:gd name="T49" fmla="*/ 50 h 185"/>
                <a:gd name="T50" fmla="*/ 711 w 1640"/>
                <a:gd name="T51" fmla="*/ 64 h 185"/>
                <a:gd name="T52" fmla="*/ 862 w 1640"/>
                <a:gd name="T53" fmla="*/ 115 h 185"/>
                <a:gd name="T54" fmla="*/ 800 w 1640"/>
                <a:gd name="T55" fmla="*/ 135 h 185"/>
                <a:gd name="T56" fmla="*/ 784 w 1640"/>
                <a:gd name="T57" fmla="*/ 45 h 185"/>
                <a:gd name="T58" fmla="*/ 809 w 1640"/>
                <a:gd name="T59" fmla="*/ 29 h 185"/>
                <a:gd name="T60" fmla="*/ 862 w 1640"/>
                <a:gd name="T61" fmla="*/ 115 h 185"/>
                <a:gd name="T62" fmla="*/ 938 w 1640"/>
                <a:gd name="T63" fmla="*/ 153 h 185"/>
                <a:gd name="T64" fmla="*/ 941 w 1640"/>
                <a:gd name="T65" fmla="*/ 8 h 185"/>
                <a:gd name="T66" fmla="*/ 940 w 1640"/>
                <a:gd name="T67" fmla="*/ 23 h 185"/>
                <a:gd name="T68" fmla="*/ 939 w 1640"/>
                <a:gd name="T69" fmla="*/ 138 h 185"/>
                <a:gd name="T70" fmla="*/ 1041 w 1640"/>
                <a:gd name="T71" fmla="*/ 10 h 185"/>
                <a:gd name="T72" fmla="*/ 1175 w 1640"/>
                <a:gd name="T73" fmla="*/ 153 h 185"/>
                <a:gd name="T74" fmla="*/ 1204 w 1640"/>
                <a:gd name="T75" fmla="*/ 117 h 185"/>
                <a:gd name="T76" fmla="*/ 1188 w 1640"/>
                <a:gd name="T77" fmla="*/ 8 h 185"/>
                <a:gd name="T78" fmla="*/ 1163 w 1640"/>
                <a:gd name="T79" fmla="*/ 55 h 185"/>
                <a:gd name="T80" fmla="*/ 1249 w 1640"/>
                <a:gd name="T81" fmla="*/ 105 h 185"/>
                <a:gd name="T82" fmla="*/ 1244 w 1640"/>
                <a:gd name="T83" fmla="*/ 139 h 185"/>
                <a:gd name="T84" fmla="*/ 1319 w 1640"/>
                <a:gd name="T85" fmla="*/ 96 h 185"/>
                <a:gd name="T86" fmla="*/ 1249 w 1640"/>
                <a:gd name="T87" fmla="*/ 91 h 185"/>
                <a:gd name="T88" fmla="*/ 1351 w 1640"/>
                <a:gd name="T89" fmla="*/ 151 h 185"/>
                <a:gd name="T90" fmla="*/ 1361 w 1640"/>
                <a:gd name="T91" fmla="*/ 55 h 185"/>
                <a:gd name="T92" fmla="*/ 1428 w 1640"/>
                <a:gd name="T93" fmla="*/ 151 h 185"/>
                <a:gd name="T94" fmla="*/ 1440 w 1640"/>
                <a:gd name="T95" fmla="*/ 124 h 185"/>
                <a:gd name="T96" fmla="*/ 1534 w 1640"/>
                <a:gd name="T97" fmla="*/ 139 h 185"/>
                <a:gd name="T98" fmla="*/ 1491 w 1640"/>
                <a:gd name="T99" fmla="*/ 74 h 185"/>
                <a:gd name="T100" fmla="*/ 1556 w 1640"/>
                <a:gd name="T101" fmla="*/ 91 h 185"/>
                <a:gd name="T102" fmla="*/ 1640 w 1640"/>
                <a:gd name="T103" fmla="*/ 67 h 185"/>
                <a:gd name="T104" fmla="*/ 1588 w 1640"/>
                <a:gd name="T105" fmla="*/ 50 h 185"/>
                <a:gd name="T106" fmla="*/ 1640 w 1640"/>
                <a:gd name="T107" fmla="*/ 5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40" h="185">
                  <a:moveTo>
                    <a:pt x="143" y="151"/>
                  </a:moveTo>
                  <a:cubicBezTo>
                    <a:pt x="127" y="151"/>
                    <a:pt x="127" y="151"/>
                    <a:pt x="127" y="151"/>
                  </a:cubicBezTo>
                  <a:cubicBezTo>
                    <a:pt x="127" y="56"/>
                    <a:pt x="127" y="56"/>
                    <a:pt x="127" y="56"/>
                  </a:cubicBezTo>
                  <a:cubicBezTo>
                    <a:pt x="127" y="49"/>
                    <a:pt x="127" y="40"/>
                    <a:pt x="128" y="29"/>
                  </a:cubicBezTo>
                  <a:cubicBezTo>
                    <a:pt x="128" y="29"/>
                    <a:pt x="128" y="29"/>
                    <a:pt x="128" y="29"/>
                  </a:cubicBezTo>
                  <a:cubicBezTo>
                    <a:pt x="126" y="36"/>
                    <a:pt x="125" y="40"/>
                    <a:pt x="123" y="43"/>
                  </a:cubicBezTo>
                  <a:cubicBezTo>
                    <a:pt x="76" y="151"/>
                    <a:pt x="76" y="151"/>
                    <a:pt x="76" y="151"/>
                  </a:cubicBezTo>
                  <a:cubicBezTo>
                    <a:pt x="68" y="151"/>
                    <a:pt x="68" y="151"/>
                    <a:pt x="68" y="151"/>
                  </a:cubicBezTo>
                  <a:cubicBezTo>
                    <a:pt x="20" y="44"/>
                    <a:pt x="20" y="44"/>
                    <a:pt x="20" y="44"/>
                  </a:cubicBezTo>
                  <a:cubicBezTo>
                    <a:pt x="18" y="41"/>
                    <a:pt x="17" y="36"/>
                    <a:pt x="15" y="29"/>
                  </a:cubicBezTo>
                  <a:cubicBezTo>
                    <a:pt x="15" y="29"/>
                    <a:pt x="15" y="29"/>
                    <a:pt x="15" y="29"/>
                  </a:cubicBezTo>
                  <a:cubicBezTo>
                    <a:pt x="16" y="35"/>
                    <a:pt x="16" y="44"/>
                    <a:pt x="16" y="57"/>
                  </a:cubicBezTo>
                  <a:cubicBezTo>
                    <a:pt x="16" y="151"/>
                    <a:pt x="16" y="151"/>
                    <a:pt x="16" y="151"/>
                  </a:cubicBezTo>
                  <a:cubicBezTo>
                    <a:pt x="0" y="151"/>
                    <a:pt x="0" y="151"/>
                    <a:pt x="0" y="151"/>
                  </a:cubicBezTo>
                  <a:cubicBezTo>
                    <a:pt x="0" y="10"/>
                    <a:pt x="0" y="10"/>
                    <a:pt x="0" y="10"/>
                  </a:cubicBezTo>
                  <a:cubicBezTo>
                    <a:pt x="22" y="10"/>
                    <a:pt x="22" y="10"/>
                    <a:pt x="22" y="10"/>
                  </a:cubicBezTo>
                  <a:cubicBezTo>
                    <a:pt x="65" y="108"/>
                    <a:pt x="65" y="108"/>
                    <a:pt x="65" y="108"/>
                  </a:cubicBezTo>
                  <a:cubicBezTo>
                    <a:pt x="68" y="116"/>
                    <a:pt x="70" y="121"/>
                    <a:pt x="71" y="125"/>
                  </a:cubicBezTo>
                  <a:cubicBezTo>
                    <a:pt x="72" y="125"/>
                    <a:pt x="72" y="125"/>
                    <a:pt x="72" y="125"/>
                  </a:cubicBezTo>
                  <a:cubicBezTo>
                    <a:pt x="75" y="116"/>
                    <a:pt x="77" y="110"/>
                    <a:pt x="79" y="108"/>
                  </a:cubicBezTo>
                  <a:cubicBezTo>
                    <a:pt x="122" y="10"/>
                    <a:pt x="122" y="10"/>
                    <a:pt x="122" y="10"/>
                  </a:cubicBezTo>
                  <a:cubicBezTo>
                    <a:pt x="143" y="10"/>
                    <a:pt x="143" y="10"/>
                    <a:pt x="143" y="10"/>
                  </a:cubicBezTo>
                  <a:lnTo>
                    <a:pt x="143" y="151"/>
                  </a:lnTo>
                  <a:close/>
                  <a:moveTo>
                    <a:pt x="189" y="14"/>
                  </a:moveTo>
                  <a:cubicBezTo>
                    <a:pt x="189" y="18"/>
                    <a:pt x="187" y="20"/>
                    <a:pt x="185" y="22"/>
                  </a:cubicBezTo>
                  <a:cubicBezTo>
                    <a:pt x="183" y="24"/>
                    <a:pt x="181" y="25"/>
                    <a:pt x="178" y="25"/>
                  </a:cubicBezTo>
                  <a:cubicBezTo>
                    <a:pt x="175" y="25"/>
                    <a:pt x="173" y="24"/>
                    <a:pt x="171" y="22"/>
                  </a:cubicBezTo>
                  <a:cubicBezTo>
                    <a:pt x="168" y="20"/>
                    <a:pt x="167" y="18"/>
                    <a:pt x="167" y="14"/>
                  </a:cubicBezTo>
                  <a:cubicBezTo>
                    <a:pt x="167" y="12"/>
                    <a:pt x="168" y="9"/>
                    <a:pt x="170" y="7"/>
                  </a:cubicBezTo>
                  <a:cubicBezTo>
                    <a:pt x="172" y="5"/>
                    <a:pt x="175" y="4"/>
                    <a:pt x="178" y="4"/>
                  </a:cubicBezTo>
                  <a:cubicBezTo>
                    <a:pt x="181" y="4"/>
                    <a:pt x="183" y="5"/>
                    <a:pt x="185" y="7"/>
                  </a:cubicBezTo>
                  <a:cubicBezTo>
                    <a:pt x="188" y="9"/>
                    <a:pt x="189" y="12"/>
                    <a:pt x="189" y="14"/>
                  </a:cubicBezTo>
                  <a:close/>
                  <a:moveTo>
                    <a:pt x="186" y="151"/>
                  </a:moveTo>
                  <a:cubicBezTo>
                    <a:pt x="170" y="151"/>
                    <a:pt x="170" y="151"/>
                    <a:pt x="170" y="151"/>
                  </a:cubicBezTo>
                  <a:cubicBezTo>
                    <a:pt x="170" y="50"/>
                    <a:pt x="170" y="50"/>
                    <a:pt x="170" y="50"/>
                  </a:cubicBezTo>
                  <a:cubicBezTo>
                    <a:pt x="186" y="50"/>
                    <a:pt x="186" y="50"/>
                    <a:pt x="186" y="50"/>
                  </a:cubicBezTo>
                  <a:lnTo>
                    <a:pt x="186" y="151"/>
                  </a:lnTo>
                  <a:close/>
                  <a:moveTo>
                    <a:pt x="278" y="146"/>
                  </a:moveTo>
                  <a:cubicBezTo>
                    <a:pt x="270" y="151"/>
                    <a:pt x="261" y="153"/>
                    <a:pt x="250" y="153"/>
                  </a:cubicBezTo>
                  <a:cubicBezTo>
                    <a:pt x="241" y="153"/>
                    <a:pt x="233" y="151"/>
                    <a:pt x="226" y="147"/>
                  </a:cubicBezTo>
                  <a:cubicBezTo>
                    <a:pt x="218" y="143"/>
                    <a:pt x="213" y="137"/>
                    <a:pt x="209" y="129"/>
                  </a:cubicBezTo>
                  <a:cubicBezTo>
                    <a:pt x="205" y="121"/>
                    <a:pt x="203" y="113"/>
                    <a:pt x="203" y="103"/>
                  </a:cubicBezTo>
                  <a:cubicBezTo>
                    <a:pt x="203" y="86"/>
                    <a:pt x="207" y="73"/>
                    <a:pt x="217" y="63"/>
                  </a:cubicBezTo>
                  <a:cubicBezTo>
                    <a:pt x="226" y="53"/>
                    <a:pt x="239" y="48"/>
                    <a:pt x="255" y="48"/>
                  </a:cubicBezTo>
                  <a:cubicBezTo>
                    <a:pt x="264" y="48"/>
                    <a:pt x="271" y="50"/>
                    <a:pt x="278" y="53"/>
                  </a:cubicBezTo>
                  <a:cubicBezTo>
                    <a:pt x="278" y="69"/>
                    <a:pt x="278" y="69"/>
                    <a:pt x="278" y="69"/>
                  </a:cubicBezTo>
                  <a:cubicBezTo>
                    <a:pt x="270" y="64"/>
                    <a:pt x="263" y="62"/>
                    <a:pt x="254" y="62"/>
                  </a:cubicBezTo>
                  <a:cubicBezTo>
                    <a:pt x="244" y="62"/>
                    <a:pt x="235" y="65"/>
                    <a:pt x="229" y="73"/>
                  </a:cubicBezTo>
                  <a:cubicBezTo>
                    <a:pt x="222" y="80"/>
                    <a:pt x="219" y="90"/>
                    <a:pt x="219" y="101"/>
                  </a:cubicBezTo>
                  <a:cubicBezTo>
                    <a:pt x="219" y="113"/>
                    <a:pt x="222" y="122"/>
                    <a:pt x="228" y="129"/>
                  </a:cubicBezTo>
                  <a:cubicBezTo>
                    <a:pt x="234" y="136"/>
                    <a:pt x="243" y="139"/>
                    <a:pt x="253" y="139"/>
                  </a:cubicBezTo>
                  <a:cubicBezTo>
                    <a:pt x="262" y="139"/>
                    <a:pt x="270" y="136"/>
                    <a:pt x="278" y="131"/>
                  </a:cubicBezTo>
                  <a:lnTo>
                    <a:pt x="278" y="146"/>
                  </a:lnTo>
                  <a:close/>
                  <a:moveTo>
                    <a:pt x="346" y="67"/>
                  </a:moveTo>
                  <a:cubicBezTo>
                    <a:pt x="343" y="65"/>
                    <a:pt x="339" y="63"/>
                    <a:pt x="334" y="63"/>
                  </a:cubicBezTo>
                  <a:cubicBezTo>
                    <a:pt x="327" y="63"/>
                    <a:pt x="321" y="67"/>
                    <a:pt x="317" y="73"/>
                  </a:cubicBezTo>
                  <a:cubicBezTo>
                    <a:pt x="312" y="80"/>
                    <a:pt x="310" y="89"/>
                    <a:pt x="310" y="100"/>
                  </a:cubicBezTo>
                  <a:cubicBezTo>
                    <a:pt x="310" y="151"/>
                    <a:pt x="310" y="151"/>
                    <a:pt x="310" y="151"/>
                  </a:cubicBezTo>
                  <a:cubicBezTo>
                    <a:pt x="294" y="151"/>
                    <a:pt x="294" y="151"/>
                    <a:pt x="294" y="151"/>
                  </a:cubicBezTo>
                  <a:cubicBezTo>
                    <a:pt x="294" y="50"/>
                    <a:pt x="294" y="50"/>
                    <a:pt x="294" y="50"/>
                  </a:cubicBezTo>
                  <a:cubicBezTo>
                    <a:pt x="310" y="50"/>
                    <a:pt x="310" y="50"/>
                    <a:pt x="310" y="50"/>
                  </a:cubicBezTo>
                  <a:cubicBezTo>
                    <a:pt x="310" y="71"/>
                    <a:pt x="310" y="71"/>
                    <a:pt x="310" y="71"/>
                  </a:cubicBezTo>
                  <a:cubicBezTo>
                    <a:pt x="310" y="71"/>
                    <a:pt x="310" y="71"/>
                    <a:pt x="310" y="71"/>
                  </a:cubicBezTo>
                  <a:cubicBezTo>
                    <a:pt x="313" y="64"/>
                    <a:pt x="316" y="59"/>
                    <a:pt x="321" y="55"/>
                  </a:cubicBezTo>
                  <a:cubicBezTo>
                    <a:pt x="325" y="51"/>
                    <a:pt x="331" y="49"/>
                    <a:pt x="337" y="49"/>
                  </a:cubicBezTo>
                  <a:cubicBezTo>
                    <a:pt x="341" y="49"/>
                    <a:pt x="344" y="49"/>
                    <a:pt x="346" y="50"/>
                  </a:cubicBezTo>
                  <a:lnTo>
                    <a:pt x="346" y="67"/>
                  </a:lnTo>
                  <a:close/>
                  <a:moveTo>
                    <a:pt x="444" y="100"/>
                  </a:moveTo>
                  <a:cubicBezTo>
                    <a:pt x="444" y="116"/>
                    <a:pt x="440" y="129"/>
                    <a:pt x="431" y="139"/>
                  </a:cubicBezTo>
                  <a:cubicBezTo>
                    <a:pt x="422" y="148"/>
                    <a:pt x="409" y="153"/>
                    <a:pt x="394" y="153"/>
                  </a:cubicBezTo>
                  <a:cubicBezTo>
                    <a:pt x="379" y="153"/>
                    <a:pt x="368" y="148"/>
                    <a:pt x="359" y="139"/>
                  </a:cubicBezTo>
                  <a:cubicBezTo>
                    <a:pt x="350" y="129"/>
                    <a:pt x="346" y="117"/>
                    <a:pt x="346" y="102"/>
                  </a:cubicBezTo>
                  <a:cubicBezTo>
                    <a:pt x="346" y="85"/>
                    <a:pt x="350" y="72"/>
                    <a:pt x="359" y="62"/>
                  </a:cubicBezTo>
                  <a:cubicBezTo>
                    <a:pt x="368" y="53"/>
                    <a:pt x="381" y="48"/>
                    <a:pt x="397" y="48"/>
                  </a:cubicBezTo>
                  <a:cubicBezTo>
                    <a:pt x="411" y="48"/>
                    <a:pt x="423" y="53"/>
                    <a:pt x="432" y="62"/>
                  </a:cubicBezTo>
                  <a:cubicBezTo>
                    <a:pt x="440" y="71"/>
                    <a:pt x="444" y="84"/>
                    <a:pt x="444" y="100"/>
                  </a:cubicBezTo>
                  <a:close/>
                  <a:moveTo>
                    <a:pt x="428" y="101"/>
                  </a:moveTo>
                  <a:cubicBezTo>
                    <a:pt x="428" y="88"/>
                    <a:pt x="425" y="78"/>
                    <a:pt x="419" y="72"/>
                  </a:cubicBezTo>
                  <a:cubicBezTo>
                    <a:pt x="414" y="65"/>
                    <a:pt x="406" y="62"/>
                    <a:pt x="395" y="62"/>
                  </a:cubicBezTo>
                  <a:cubicBezTo>
                    <a:pt x="385" y="62"/>
                    <a:pt x="377" y="65"/>
                    <a:pt x="371" y="72"/>
                  </a:cubicBezTo>
                  <a:cubicBezTo>
                    <a:pt x="365" y="79"/>
                    <a:pt x="362" y="89"/>
                    <a:pt x="362" y="101"/>
                  </a:cubicBezTo>
                  <a:cubicBezTo>
                    <a:pt x="362" y="113"/>
                    <a:pt x="365" y="122"/>
                    <a:pt x="371" y="129"/>
                  </a:cubicBezTo>
                  <a:cubicBezTo>
                    <a:pt x="377" y="136"/>
                    <a:pt x="385" y="139"/>
                    <a:pt x="395" y="139"/>
                  </a:cubicBezTo>
                  <a:cubicBezTo>
                    <a:pt x="406" y="139"/>
                    <a:pt x="414" y="136"/>
                    <a:pt x="419" y="129"/>
                  </a:cubicBezTo>
                  <a:cubicBezTo>
                    <a:pt x="425" y="123"/>
                    <a:pt x="428" y="113"/>
                    <a:pt x="428" y="101"/>
                  </a:cubicBezTo>
                  <a:close/>
                  <a:moveTo>
                    <a:pt x="516" y="124"/>
                  </a:moveTo>
                  <a:cubicBezTo>
                    <a:pt x="516" y="132"/>
                    <a:pt x="512" y="140"/>
                    <a:pt x="506" y="145"/>
                  </a:cubicBezTo>
                  <a:cubicBezTo>
                    <a:pt x="499" y="150"/>
                    <a:pt x="490" y="153"/>
                    <a:pt x="479" y="153"/>
                  </a:cubicBezTo>
                  <a:cubicBezTo>
                    <a:pt x="470" y="153"/>
                    <a:pt x="461" y="151"/>
                    <a:pt x="454" y="147"/>
                  </a:cubicBezTo>
                  <a:cubicBezTo>
                    <a:pt x="454" y="130"/>
                    <a:pt x="454" y="130"/>
                    <a:pt x="454" y="130"/>
                  </a:cubicBezTo>
                  <a:cubicBezTo>
                    <a:pt x="462" y="136"/>
                    <a:pt x="471" y="139"/>
                    <a:pt x="480" y="139"/>
                  </a:cubicBezTo>
                  <a:cubicBezTo>
                    <a:pt x="493" y="139"/>
                    <a:pt x="499" y="135"/>
                    <a:pt x="499" y="125"/>
                  </a:cubicBezTo>
                  <a:cubicBezTo>
                    <a:pt x="499" y="122"/>
                    <a:pt x="498" y="119"/>
                    <a:pt x="496" y="116"/>
                  </a:cubicBezTo>
                  <a:cubicBezTo>
                    <a:pt x="493" y="114"/>
                    <a:pt x="487" y="111"/>
                    <a:pt x="479" y="106"/>
                  </a:cubicBezTo>
                  <a:cubicBezTo>
                    <a:pt x="470" y="103"/>
                    <a:pt x="463" y="99"/>
                    <a:pt x="460" y="94"/>
                  </a:cubicBezTo>
                  <a:cubicBezTo>
                    <a:pt x="456" y="90"/>
                    <a:pt x="454" y="84"/>
                    <a:pt x="454" y="77"/>
                  </a:cubicBezTo>
                  <a:cubicBezTo>
                    <a:pt x="454" y="69"/>
                    <a:pt x="458" y="62"/>
                    <a:pt x="464" y="56"/>
                  </a:cubicBezTo>
                  <a:cubicBezTo>
                    <a:pt x="471" y="51"/>
                    <a:pt x="479" y="48"/>
                    <a:pt x="490" y="48"/>
                  </a:cubicBezTo>
                  <a:cubicBezTo>
                    <a:pt x="498" y="48"/>
                    <a:pt x="505" y="50"/>
                    <a:pt x="511" y="53"/>
                  </a:cubicBezTo>
                  <a:cubicBezTo>
                    <a:pt x="511" y="69"/>
                    <a:pt x="511" y="69"/>
                    <a:pt x="511" y="69"/>
                  </a:cubicBezTo>
                  <a:cubicBezTo>
                    <a:pt x="505" y="64"/>
                    <a:pt x="497" y="62"/>
                    <a:pt x="488" y="62"/>
                  </a:cubicBezTo>
                  <a:cubicBezTo>
                    <a:pt x="483" y="62"/>
                    <a:pt x="479" y="63"/>
                    <a:pt x="476" y="66"/>
                  </a:cubicBezTo>
                  <a:cubicBezTo>
                    <a:pt x="472" y="68"/>
                    <a:pt x="471" y="72"/>
                    <a:pt x="471" y="76"/>
                  </a:cubicBezTo>
                  <a:cubicBezTo>
                    <a:pt x="471" y="80"/>
                    <a:pt x="472" y="84"/>
                    <a:pt x="474" y="86"/>
                  </a:cubicBezTo>
                  <a:cubicBezTo>
                    <a:pt x="477" y="88"/>
                    <a:pt x="482" y="91"/>
                    <a:pt x="490" y="94"/>
                  </a:cubicBezTo>
                  <a:cubicBezTo>
                    <a:pt x="499" y="98"/>
                    <a:pt x="506" y="103"/>
                    <a:pt x="510" y="107"/>
                  </a:cubicBezTo>
                  <a:cubicBezTo>
                    <a:pt x="514" y="112"/>
                    <a:pt x="516" y="117"/>
                    <a:pt x="516" y="124"/>
                  </a:cubicBezTo>
                  <a:close/>
                  <a:moveTo>
                    <a:pt x="622" y="100"/>
                  </a:moveTo>
                  <a:cubicBezTo>
                    <a:pt x="622" y="116"/>
                    <a:pt x="618" y="129"/>
                    <a:pt x="609" y="139"/>
                  </a:cubicBezTo>
                  <a:cubicBezTo>
                    <a:pt x="600" y="148"/>
                    <a:pt x="587" y="153"/>
                    <a:pt x="572" y="153"/>
                  </a:cubicBezTo>
                  <a:cubicBezTo>
                    <a:pt x="557" y="153"/>
                    <a:pt x="546" y="148"/>
                    <a:pt x="537" y="139"/>
                  </a:cubicBezTo>
                  <a:cubicBezTo>
                    <a:pt x="528" y="129"/>
                    <a:pt x="524" y="117"/>
                    <a:pt x="524" y="102"/>
                  </a:cubicBezTo>
                  <a:cubicBezTo>
                    <a:pt x="524" y="85"/>
                    <a:pt x="528" y="72"/>
                    <a:pt x="537" y="62"/>
                  </a:cubicBezTo>
                  <a:cubicBezTo>
                    <a:pt x="546" y="53"/>
                    <a:pt x="559" y="48"/>
                    <a:pt x="575" y="48"/>
                  </a:cubicBezTo>
                  <a:cubicBezTo>
                    <a:pt x="589" y="48"/>
                    <a:pt x="601" y="53"/>
                    <a:pt x="610" y="62"/>
                  </a:cubicBezTo>
                  <a:cubicBezTo>
                    <a:pt x="618" y="71"/>
                    <a:pt x="622" y="84"/>
                    <a:pt x="622" y="100"/>
                  </a:cubicBezTo>
                  <a:close/>
                  <a:moveTo>
                    <a:pt x="606" y="101"/>
                  </a:moveTo>
                  <a:cubicBezTo>
                    <a:pt x="606" y="88"/>
                    <a:pt x="603" y="78"/>
                    <a:pt x="597" y="72"/>
                  </a:cubicBezTo>
                  <a:cubicBezTo>
                    <a:pt x="592" y="65"/>
                    <a:pt x="584" y="62"/>
                    <a:pt x="573" y="62"/>
                  </a:cubicBezTo>
                  <a:cubicBezTo>
                    <a:pt x="563" y="62"/>
                    <a:pt x="555" y="65"/>
                    <a:pt x="549" y="72"/>
                  </a:cubicBezTo>
                  <a:cubicBezTo>
                    <a:pt x="543" y="79"/>
                    <a:pt x="540" y="89"/>
                    <a:pt x="540" y="101"/>
                  </a:cubicBezTo>
                  <a:cubicBezTo>
                    <a:pt x="540" y="113"/>
                    <a:pt x="543" y="122"/>
                    <a:pt x="549" y="129"/>
                  </a:cubicBezTo>
                  <a:cubicBezTo>
                    <a:pt x="555" y="136"/>
                    <a:pt x="563" y="139"/>
                    <a:pt x="573" y="139"/>
                  </a:cubicBezTo>
                  <a:cubicBezTo>
                    <a:pt x="584" y="139"/>
                    <a:pt x="592" y="136"/>
                    <a:pt x="597" y="129"/>
                  </a:cubicBezTo>
                  <a:cubicBezTo>
                    <a:pt x="603" y="123"/>
                    <a:pt x="606" y="113"/>
                    <a:pt x="606" y="101"/>
                  </a:cubicBezTo>
                  <a:close/>
                  <a:moveTo>
                    <a:pt x="685" y="16"/>
                  </a:moveTo>
                  <a:cubicBezTo>
                    <a:pt x="682" y="15"/>
                    <a:pt x="678" y="14"/>
                    <a:pt x="674" y="14"/>
                  </a:cubicBezTo>
                  <a:cubicBezTo>
                    <a:pt x="663" y="14"/>
                    <a:pt x="657" y="21"/>
                    <a:pt x="657" y="35"/>
                  </a:cubicBezTo>
                  <a:cubicBezTo>
                    <a:pt x="657" y="50"/>
                    <a:pt x="657" y="50"/>
                    <a:pt x="657" y="50"/>
                  </a:cubicBezTo>
                  <a:cubicBezTo>
                    <a:pt x="681" y="50"/>
                    <a:pt x="681" y="50"/>
                    <a:pt x="681" y="50"/>
                  </a:cubicBezTo>
                  <a:cubicBezTo>
                    <a:pt x="681" y="64"/>
                    <a:pt x="681" y="64"/>
                    <a:pt x="681" y="64"/>
                  </a:cubicBezTo>
                  <a:cubicBezTo>
                    <a:pt x="657" y="64"/>
                    <a:pt x="657" y="64"/>
                    <a:pt x="657" y="64"/>
                  </a:cubicBezTo>
                  <a:cubicBezTo>
                    <a:pt x="657" y="151"/>
                    <a:pt x="657" y="151"/>
                    <a:pt x="657" y="151"/>
                  </a:cubicBezTo>
                  <a:cubicBezTo>
                    <a:pt x="641" y="151"/>
                    <a:pt x="641" y="151"/>
                    <a:pt x="641" y="151"/>
                  </a:cubicBezTo>
                  <a:cubicBezTo>
                    <a:pt x="641" y="64"/>
                    <a:pt x="641" y="64"/>
                    <a:pt x="641" y="64"/>
                  </a:cubicBezTo>
                  <a:cubicBezTo>
                    <a:pt x="624" y="64"/>
                    <a:pt x="624" y="64"/>
                    <a:pt x="624" y="64"/>
                  </a:cubicBezTo>
                  <a:cubicBezTo>
                    <a:pt x="624" y="50"/>
                    <a:pt x="624" y="50"/>
                    <a:pt x="624" y="50"/>
                  </a:cubicBezTo>
                  <a:cubicBezTo>
                    <a:pt x="641" y="50"/>
                    <a:pt x="641" y="50"/>
                    <a:pt x="641" y="50"/>
                  </a:cubicBezTo>
                  <a:cubicBezTo>
                    <a:pt x="641" y="34"/>
                    <a:pt x="641" y="34"/>
                    <a:pt x="641" y="34"/>
                  </a:cubicBezTo>
                  <a:cubicBezTo>
                    <a:pt x="641" y="24"/>
                    <a:pt x="644" y="16"/>
                    <a:pt x="650" y="10"/>
                  </a:cubicBezTo>
                  <a:cubicBezTo>
                    <a:pt x="656" y="3"/>
                    <a:pt x="664" y="0"/>
                    <a:pt x="673" y="0"/>
                  </a:cubicBezTo>
                  <a:cubicBezTo>
                    <a:pt x="678" y="0"/>
                    <a:pt x="682" y="1"/>
                    <a:pt x="685" y="2"/>
                  </a:cubicBezTo>
                  <a:lnTo>
                    <a:pt x="685" y="16"/>
                  </a:lnTo>
                  <a:close/>
                  <a:moveTo>
                    <a:pt x="736" y="150"/>
                  </a:moveTo>
                  <a:cubicBezTo>
                    <a:pt x="732" y="152"/>
                    <a:pt x="727" y="153"/>
                    <a:pt x="721" y="153"/>
                  </a:cubicBezTo>
                  <a:cubicBezTo>
                    <a:pt x="704" y="153"/>
                    <a:pt x="695" y="143"/>
                    <a:pt x="695" y="123"/>
                  </a:cubicBezTo>
                  <a:cubicBezTo>
                    <a:pt x="695" y="64"/>
                    <a:pt x="695" y="64"/>
                    <a:pt x="695" y="64"/>
                  </a:cubicBezTo>
                  <a:cubicBezTo>
                    <a:pt x="678" y="64"/>
                    <a:pt x="678" y="64"/>
                    <a:pt x="678" y="64"/>
                  </a:cubicBezTo>
                  <a:cubicBezTo>
                    <a:pt x="678" y="50"/>
                    <a:pt x="678" y="50"/>
                    <a:pt x="678" y="50"/>
                  </a:cubicBezTo>
                  <a:cubicBezTo>
                    <a:pt x="695" y="50"/>
                    <a:pt x="695" y="50"/>
                    <a:pt x="695" y="50"/>
                  </a:cubicBezTo>
                  <a:cubicBezTo>
                    <a:pt x="695" y="26"/>
                    <a:pt x="695" y="26"/>
                    <a:pt x="695" y="26"/>
                  </a:cubicBezTo>
                  <a:cubicBezTo>
                    <a:pt x="711" y="21"/>
                    <a:pt x="711" y="21"/>
                    <a:pt x="711" y="21"/>
                  </a:cubicBezTo>
                  <a:cubicBezTo>
                    <a:pt x="711" y="50"/>
                    <a:pt x="711" y="50"/>
                    <a:pt x="711" y="50"/>
                  </a:cubicBezTo>
                  <a:cubicBezTo>
                    <a:pt x="736" y="50"/>
                    <a:pt x="736" y="50"/>
                    <a:pt x="736" y="50"/>
                  </a:cubicBezTo>
                  <a:cubicBezTo>
                    <a:pt x="736" y="64"/>
                    <a:pt x="736" y="64"/>
                    <a:pt x="736" y="64"/>
                  </a:cubicBezTo>
                  <a:cubicBezTo>
                    <a:pt x="711" y="64"/>
                    <a:pt x="711" y="64"/>
                    <a:pt x="711" y="64"/>
                  </a:cubicBezTo>
                  <a:cubicBezTo>
                    <a:pt x="711" y="121"/>
                    <a:pt x="711" y="121"/>
                    <a:pt x="711" y="121"/>
                  </a:cubicBezTo>
                  <a:cubicBezTo>
                    <a:pt x="711" y="127"/>
                    <a:pt x="712" y="132"/>
                    <a:pt x="714" y="135"/>
                  </a:cubicBezTo>
                  <a:cubicBezTo>
                    <a:pt x="717" y="138"/>
                    <a:pt x="720" y="139"/>
                    <a:pt x="726" y="139"/>
                  </a:cubicBezTo>
                  <a:cubicBezTo>
                    <a:pt x="730" y="139"/>
                    <a:pt x="733" y="138"/>
                    <a:pt x="736" y="136"/>
                  </a:cubicBezTo>
                  <a:lnTo>
                    <a:pt x="736" y="150"/>
                  </a:lnTo>
                  <a:close/>
                  <a:moveTo>
                    <a:pt x="862" y="115"/>
                  </a:moveTo>
                  <a:cubicBezTo>
                    <a:pt x="862" y="127"/>
                    <a:pt x="858" y="136"/>
                    <a:pt x="849" y="143"/>
                  </a:cubicBezTo>
                  <a:cubicBezTo>
                    <a:pt x="841" y="150"/>
                    <a:pt x="830" y="153"/>
                    <a:pt x="815" y="153"/>
                  </a:cubicBezTo>
                  <a:cubicBezTo>
                    <a:pt x="810" y="153"/>
                    <a:pt x="804" y="152"/>
                    <a:pt x="798" y="150"/>
                  </a:cubicBezTo>
                  <a:cubicBezTo>
                    <a:pt x="791" y="149"/>
                    <a:pt x="787" y="147"/>
                    <a:pt x="784" y="145"/>
                  </a:cubicBezTo>
                  <a:cubicBezTo>
                    <a:pt x="784" y="126"/>
                    <a:pt x="784" y="126"/>
                    <a:pt x="784" y="126"/>
                  </a:cubicBezTo>
                  <a:cubicBezTo>
                    <a:pt x="788" y="129"/>
                    <a:pt x="793" y="132"/>
                    <a:pt x="800" y="135"/>
                  </a:cubicBezTo>
                  <a:cubicBezTo>
                    <a:pt x="806" y="137"/>
                    <a:pt x="812" y="138"/>
                    <a:pt x="818" y="138"/>
                  </a:cubicBezTo>
                  <a:cubicBezTo>
                    <a:pt x="836" y="138"/>
                    <a:pt x="845" y="131"/>
                    <a:pt x="845" y="117"/>
                  </a:cubicBezTo>
                  <a:cubicBezTo>
                    <a:pt x="845" y="111"/>
                    <a:pt x="843" y="106"/>
                    <a:pt x="839" y="102"/>
                  </a:cubicBezTo>
                  <a:cubicBezTo>
                    <a:pt x="835" y="98"/>
                    <a:pt x="827" y="92"/>
                    <a:pt x="815" y="85"/>
                  </a:cubicBezTo>
                  <a:cubicBezTo>
                    <a:pt x="804" y="79"/>
                    <a:pt x="796" y="73"/>
                    <a:pt x="791" y="67"/>
                  </a:cubicBezTo>
                  <a:cubicBezTo>
                    <a:pt x="786" y="61"/>
                    <a:pt x="784" y="54"/>
                    <a:pt x="784" y="45"/>
                  </a:cubicBezTo>
                  <a:cubicBezTo>
                    <a:pt x="784" y="34"/>
                    <a:pt x="788" y="25"/>
                    <a:pt x="796" y="18"/>
                  </a:cubicBezTo>
                  <a:cubicBezTo>
                    <a:pt x="805" y="11"/>
                    <a:pt x="815" y="8"/>
                    <a:pt x="829" y="8"/>
                  </a:cubicBezTo>
                  <a:cubicBezTo>
                    <a:pt x="841" y="8"/>
                    <a:pt x="850" y="10"/>
                    <a:pt x="856" y="13"/>
                  </a:cubicBezTo>
                  <a:cubicBezTo>
                    <a:pt x="856" y="31"/>
                    <a:pt x="856" y="31"/>
                    <a:pt x="856" y="31"/>
                  </a:cubicBezTo>
                  <a:cubicBezTo>
                    <a:pt x="849" y="26"/>
                    <a:pt x="839" y="23"/>
                    <a:pt x="828" y="23"/>
                  </a:cubicBezTo>
                  <a:cubicBezTo>
                    <a:pt x="820" y="23"/>
                    <a:pt x="814" y="25"/>
                    <a:pt x="809" y="29"/>
                  </a:cubicBezTo>
                  <a:cubicBezTo>
                    <a:pt x="804" y="32"/>
                    <a:pt x="801" y="38"/>
                    <a:pt x="801" y="44"/>
                  </a:cubicBezTo>
                  <a:cubicBezTo>
                    <a:pt x="801" y="49"/>
                    <a:pt x="802" y="52"/>
                    <a:pt x="803" y="55"/>
                  </a:cubicBezTo>
                  <a:cubicBezTo>
                    <a:pt x="805" y="58"/>
                    <a:pt x="807" y="61"/>
                    <a:pt x="811" y="63"/>
                  </a:cubicBezTo>
                  <a:cubicBezTo>
                    <a:pt x="814" y="66"/>
                    <a:pt x="820" y="70"/>
                    <a:pt x="829" y="74"/>
                  </a:cubicBezTo>
                  <a:cubicBezTo>
                    <a:pt x="841" y="81"/>
                    <a:pt x="850" y="88"/>
                    <a:pt x="855" y="94"/>
                  </a:cubicBezTo>
                  <a:cubicBezTo>
                    <a:pt x="860" y="100"/>
                    <a:pt x="862" y="107"/>
                    <a:pt x="862" y="115"/>
                  </a:cubicBezTo>
                  <a:close/>
                  <a:moveTo>
                    <a:pt x="1005" y="79"/>
                  </a:moveTo>
                  <a:cubicBezTo>
                    <a:pt x="1005" y="98"/>
                    <a:pt x="1001" y="114"/>
                    <a:pt x="992" y="126"/>
                  </a:cubicBezTo>
                  <a:cubicBezTo>
                    <a:pt x="984" y="139"/>
                    <a:pt x="971" y="147"/>
                    <a:pt x="955" y="151"/>
                  </a:cubicBezTo>
                  <a:cubicBezTo>
                    <a:pt x="988" y="185"/>
                    <a:pt x="988" y="185"/>
                    <a:pt x="988" y="185"/>
                  </a:cubicBezTo>
                  <a:cubicBezTo>
                    <a:pt x="965" y="185"/>
                    <a:pt x="965" y="185"/>
                    <a:pt x="965" y="185"/>
                  </a:cubicBezTo>
                  <a:cubicBezTo>
                    <a:pt x="938" y="153"/>
                    <a:pt x="938" y="153"/>
                    <a:pt x="938" y="153"/>
                  </a:cubicBezTo>
                  <a:cubicBezTo>
                    <a:pt x="925" y="153"/>
                    <a:pt x="914" y="150"/>
                    <a:pt x="904" y="144"/>
                  </a:cubicBezTo>
                  <a:cubicBezTo>
                    <a:pt x="894" y="138"/>
                    <a:pt x="886" y="130"/>
                    <a:pt x="881" y="119"/>
                  </a:cubicBezTo>
                  <a:cubicBezTo>
                    <a:pt x="875" y="108"/>
                    <a:pt x="873" y="96"/>
                    <a:pt x="873" y="82"/>
                  </a:cubicBezTo>
                  <a:cubicBezTo>
                    <a:pt x="873" y="67"/>
                    <a:pt x="876" y="54"/>
                    <a:pt x="881" y="43"/>
                  </a:cubicBezTo>
                  <a:cubicBezTo>
                    <a:pt x="887" y="32"/>
                    <a:pt x="895" y="23"/>
                    <a:pt x="905" y="17"/>
                  </a:cubicBezTo>
                  <a:cubicBezTo>
                    <a:pt x="915" y="11"/>
                    <a:pt x="928" y="8"/>
                    <a:pt x="941" y="8"/>
                  </a:cubicBezTo>
                  <a:cubicBezTo>
                    <a:pt x="954" y="8"/>
                    <a:pt x="965" y="11"/>
                    <a:pt x="975" y="17"/>
                  </a:cubicBezTo>
                  <a:cubicBezTo>
                    <a:pt x="984" y="23"/>
                    <a:pt x="992" y="31"/>
                    <a:pt x="997" y="42"/>
                  </a:cubicBezTo>
                  <a:cubicBezTo>
                    <a:pt x="1003" y="53"/>
                    <a:pt x="1005" y="65"/>
                    <a:pt x="1005" y="79"/>
                  </a:cubicBezTo>
                  <a:close/>
                  <a:moveTo>
                    <a:pt x="988" y="81"/>
                  </a:moveTo>
                  <a:cubicBezTo>
                    <a:pt x="988" y="63"/>
                    <a:pt x="984" y="48"/>
                    <a:pt x="975" y="38"/>
                  </a:cubicBezTo>
                  <a:cubicBezTo>
                    <a:pt x="967" y="28"/>
                    <a:pt x="955" y="23"/>
                    <a:pt x="940" y="23"/>
                  </a:cubicBezTo>
                  <a:cubicBezTo>
                    <a:pt x="930" y="23"/>
                    <a:pt x="922" y="25"/>
                    <a:pt x="914" y="30"/>
                  </a:cubicBezTo>
                  <a:cubicBezTo>
                    <a:pt x="906" y="35"/>
                    <a:pt x="900" y="42"/>
                    <a:pt x="896" y="51"/>
                  </a:cubicBezTo>
                  <a:cubicBezTo>
                    <a:pt x="892" y="60"/>
                    <a:pt x="890" y="70"/>
                    <a:pt x="890" y="81"/>
                  </a:cubicBezTo>
                  <a:cubicBezTo>
                    <a:pt x="890" y="92"/>
                    <a:pt x="892" y="102"/>
                    <a:pt x="896" y="111"/>
                  </a:cubicBezTo>
                  <a:cubicBezTo>
                    <a:pt x="900" y="119"/>
                    <a:pt x="906" y="126"/>
                    <a:pt x="913" y="131"/>
                  </a:cubicBezTo>
                  <a:cubicBezTo>
                    <a:pt x="921" y="136"/>
                    <a:pt x="929" y="138"/>
                    <a:pt x="939" y="138"/>
                  </a:cubicBezTo>
                  <a:cubicBezTo>
                    <a:pt x="954" y="138"/>
                    <a:pt x="966" y="133"/>
                    <a:pt x="975" y="123"/>
                  </a:cubicBezTo>
                  <a:cubicBezTo>
                    <a:pt x="984" y="113"/>
                    <a:pt x="988" y="99"/>
                    <a:pt x="988" y="81"/>
                  </a:cubicBezTo>
                  <a:close/>
                  <a:moveTo>
                    <a:pt x="1098" y="151"/>
                  </a:moveTo>
                  <a:cubicBezTo>
                    <a:pt x="1025" y="151"/>
                    <a:pt x="1025" y="151"/>
                    <a:pt x="1025" y="151"/>
                  </a:cubicBezTo>
                  <a:cubicBezTo>
                    <a:pt x="1025" y="10"/>
                    <a:pt x="1025" y="10"/>
                    <a:pt x="1025" y="10"/>
                  </a:cubicBezTo>
                  <a:cubicBezTo>
                    <a:pt x="1041" y="10"/>
                    <a:pt x="1041" y="10"/>
                    <a:pt x="1041" y="10"/>
                  </a:cubicBezTo>
                  <a:cubicBezTo>
                    <a:pt x="1041" y="136"/>
                    <a:pt x="1041" y="136"/>
                    <a:pt x="1041" y="136"/>
                  </a:cubicBezTo>
                  <a:cubicBezTo>
                    <a:pt x="1098" y="136"/>
                    <a:pt x="1098" y="136"/>
                    <a:pt x="1098" y="136"/>
                  </a:cubicBezTo>
                  <a:lnTo>
                    <a:pt x="1098" y="151"/>
                  </a:lnTo>
                  <a:close/>
                  <a:moveTo>
                    <a:pt x="1222" y="115"/>
                  </a:moveTo>
                  <a:cubicBezTo>
                    <a:pt x="1222" y="127"/>
                    <a:pt x="1218" y="136"/>
                    <a:pt x="1209" y="143"/>
                  </a:cubicBezTo>
                  <a:cubicBezTo>
                    <a:pt x="1201" y="150"/>
                    <a:pt x="1190" y="153"/>
                    <a:pt x="1175" y="153"/>
                  </a:cubicBezTo>
                  <a:cubicBezTo>
                    <a:pt x="1170" y="153"/>
                    <a:pt x="1164" y="152"/>
                    <a:pt x="1157" y="150"/>
                  </a:cubicBezTo>
                  <a:cubicBezTo>
                    <a:pt x="1151" y="149"/>
                    <a:pt x="1146" y="147"/>
                    <a:pt x="1144" y="145"/>
                  </a:cubicBezTo>
                  <a:cubicBezTo>
                    <a:pt x="1144" y="126"/>
                    <a:pt x="1144" y="126"/>
                    <a:pt x="1144" y="126"/>
                  </a:cubicBezTo>
                  <a:cubicBezTo>
                    <a:pt x="1148" y="129"/>
                    <a:pt x="1153" y="132"/>
                    <a:pt x="1159" y="135"/>
                  </a:cubicBezTo>
                  <a:cubicBezTo>
                    <a:pt x="1166" y="137"/>
                    <a:pt x="1172" y="138"/>
                    <a:pt x="1177" y="138"/>
                  </a:cubicBezTo>
                  <a:cubicBezTo>
                    <a:pt x="1195" y="138"/>
                    <a:pt x="1204" y="131"/>
                    <a:pt x="1204" y="117"/>
                  </a:cubicBezTo>
                  <a:cubicBezTo>
                    <a:pt x="1204" y="111"/>
                    <a:pt x="1202" y="106"/>
                    <a:pt x="1199" y="102"/>
                  </a:cubicBezTo>
                  <a:cubicBezTo>
                    <a:pt x="1195" y="98"/>
                    <a:pt x="1187" y="92"/>
                    <a:pt x="1175" y="85"/>
                  </a:cubicBezTo>
                  <a:cubicBezTo>
                    <a:pt x="1163" y="79"/>
                    <a:pt x="1155" y="73"/>
                    <a:pt x="1151" y="67"/>
                  </a:cubicBezTo>
                  <a:cubicBezTo>
                    <a:pt x="1146" y="61"/>
                    <a:pt x="1144" y="54"/>
                    <a:pt x="1144" y="45"/>
                  </a:cubicBezTo>
                  <a:cubicBezTo>
                    <a:pt x="1144" y="34"/>
                    <a:pt x="1148" y="25"/>
                    <a:pt x="1156" y="18"/>
                  </a:cubicBezTo>
                  <a:cubicBezTo>
                    <a:pt x="1164" y="11"/>
                    <a:pt x="1175" y="8"/>
                    <a:pt x="1188" y="8"/>
                  </a:cubicBezTo>
                  <a:cubicBezTo>
                    <a:pt x="1201" y="8"/>
                    <a:pt x="1210" y="10"/>
                    <a:pt x="1216" y="13"/>
                  </a:cubicBezTo>
                  <a:cubicBezTo>
                    <a:pt x="1216" y="31"/>
                    <a:pt x="1216" y="31"/>
                    <a:pt x="1216" y="31"/>
                  </a:cubicBezTo>
                  <a:cubicBezTo>
                    <a:pt x="1209" y="26"/>
                    <a:pt x="1199" y="23"/>
                    <a:pt x="1187" y="23"/>
                  </a:cubicBezTo>
                  <a:cubicBezTo>
                    <a:pt x="1180" y="23"/>
                    <a:pt x="1173" y="25"/>
                    <a:pt x="1168" y="29"/>
                  </a:cubicBezTo>
                  <a:cubicBezTo>
                    <a:pt x="1163" y="32"/>
                    <a:pt x="1161" y="38"/>
                    <a:pt x="1161" y="44"/>
                  </a:cubicBezTo>
                  <a:cubicBezTo>
                    <a:pt x="1161" y="49"/>
                    <a:pt x="1162" y="52"/>
                    <a:pt x="1163" y="55"/>
                  </a:cubicBezTo>
                  <a:cubicBezTo>
                    <a:pt x="1165" y="58"/>
                    <a:pt x="1167" y="61"/>
                    <a:pt x="1171" y="63"/>
                  </a:cubicBezTo>
                  <a:cubicBezTo>
                    <a:pt x="1174" y="66"/>
                    <a:pt x="1180" y="70"/>
                    <a:pt x="1188" y="74"/>
                  </a:cubicBezTo>
                  <a:cubicBezTo>
                    <a:pt x="1201" y="81"/>
                    <a:pt x="1209" y="88"/>
                    <a:pt x="1214" y="94"/>
                  </a:cubicBezTo>
                  <a:cubicBezTo>
                    <a:pt x="1219" y="100"/>
                    <a:pt x="1222" y="107"/>
                    <a:pt x="1222" y="115"/>
                  </a:cubicBezTo>
                  <a:close/>
                  <a:moveTo>
                    <a:pt x="1319" y="105"/>
                  </a:moveTo>
                  <a:cubicBezTo>
                    <a:pt x="1249" y="105"/>
                    <a:pt x="1249" y="105"/>
                    <a:pt x="1249" y="105"/>
                  </a:cubicBezTo>
                  <a:cubicBezTo>
                    <a:pt x="1249" y="116"/>
                    <a:pt x="1252" y="124"/>
                    <a:pt x="1258" y="130"/>
                  </a:cubicBezTo>
                  <a:cubicBezTo>
                    <a:pt x="1263" y="136"/>
                    <a:pt x="1271" y="139"/>
                    <a:pt x="1281" y="139"/>
                  </a:cubicBezTo>
                  <a:cubicBezTo>
                    <a:pt x="1293" y="139"/>
                    <a:pt x="1303" y="136"/>
                    <a:pt x="1312" y="128"/>
                  </a:cubicBezTo>
                  <a:cubicBezTo>
                    <a:pt x="1312" y="143"/>
                    <a:pt x="1312" y="143"/>
                    <a:pt x="1312" y="143"/>
                  </a:cubicBezTo>
                  <a:cubicBezTo>
                    <a:pt x="1304" y="150"/>
                    <a:pt x="1292" y="153"/>
                    <a:pt x="1277" y="153"/>
                  </a:cubicBezTo>
                  <a:cubicBezTo>
                    <a:pt x="1263" y="153"/>
                    <a:pt x="1252" y="148"/>
                    <a:pt x="1244" y="139"/>
                  </a:cubicBezTo>
                  <a:cubicBezTo>
                    <a:pt x="1236" y="130"/>
                    <a:pt x="1232" y="117"/>
                    <a:pt x="1232" y="101"/>
                  </a:cubicBezTo>
                  <a:cubicBezTo>
                    <a:pt x="1232" y="91"/>
                    <a:pt x="1234" y="82"/>
                    <a:pt x="1238" y="74"/>
                  </a:cubicBezTo>
                  <a:cubicBezTo>
                    <a:pt x="1242" y="66"/>
                    <a:pt x="1247" y="59"/>
                    <a:pt x="1255" y="55"/>
                  </a:cubicBezTo>
                  <a:cubicBezTo>
                    <a:pt x="1262" y="50"/>
                    <a:pt x="1269" y="48"/>
                    <a:pt x="1278" y="48"/>
                  </a:cubicBezTo>
                  <a:cubicBezTo>
                    <a:pt x="1291" y="48"/>
                    <a:pt x="1301" y="52"/>
                    <a:pt x="1308" y="61"/>
                  </a:cubicBezTo>
                  <a:cubicBezTo>
                    <a:pt x="1316" y="69"/>
                    <a:pt x="1319" y="81"/>
                    <a:pt x="1319" y="96"/>
                  </a:cubicBezTo>
                  <a:lnTo>
                    <a:pt x="1319" y="105"/>
                  </a:lnTo>
                  <a:close/>
                  <a:moveTo>
                    <a:pt x="1303" y="91"/>
                  </a:moveTo>
                  <a:cubicBezTo>
                    <a:pt x="1303" y="82"/>
                    <a:pt x="1300" y="74"/>
                    <a:pt x="1296" y="69"/>
                  </a:cubicBezTo>
                  <a:cubicBezTo>
                    <a:pt x="1292" y="64"/>
                    <a:pt x="1286" y="62"/>
                    <a:pt x="1278" y="62"/>
                  </a:cubicBezTo>
                  <a:cubicBezTo>
                    <a:pt x="1270" y="62"/>
                    <a:pt x="1264" y="64"/>
                    <a:pt x="1259" y="70"/>
                  </a:cubicBezTo>
                  <a:cubicBezTo>
                    <a:pt x="1253" y="75"/>
                    <a:pt x="1250" y="82"/>
                    <a:pt x="1249" y="91"/>
                  </a:cubicBezTo>
                  <a:lnTo>
                    <a:pt x="1303" y="91"/>
                  </a:lnTo>
                  <a:close/>
                  <a:moveTo>
                    <a:pt x="1387" y="67"/>
                  </a:moveTo>
                  <a:cubicBezTo>
                    <a:pt x="1384" y="65"/>
                    <a:pt x="1380" y="63"/>
                    <a:pt x="1375" y="63"/>
                  </a:cubicBezTo>
                  <a:cubicBezTo>
                    <a:pt x="1368" y="63"/>
                    <a:pt x="1362" y="67"/>
                    <a:pt x="1357" y="73"/>
                  </a:cubicBezTo>
                  <a:cubicBezTo>
                    <a:pt x="1353" y="80"/>
                    <a:pt x="1351" y="89"/>
                    <a:pt x="1351" y="100"/>
                  </a:cubicBezTo>
                  <a:cubicBezTo>
                    <a:pt x="1351" y="151"/>
                    <a:pt x="1351" y="151"/>
                    <a:pt x="1351" y="151"/>
                  </a:cubicBezTo>
                  <a:cubicBezTo>
                    <a:pt x="1335" y="151"/>
                    <a:pt x="1335" y="151"/>
                    <a:pt x="1335" y="151"/>
                  </a:cubicBezTo>
                  <a:cubicBezTo>
                    <a:pt x="1335" y="50"/>
                    <a:pt x="1335" y="50"/>
                    <a:pt x="1335" y="50"/>
                  </a:cubicBezTo>
                  <a:cubicBezTo>
                    <a:pt x="1351" y="50"/>
                    <a:pt x="1351" y="50"/>
                    <a:pt x="1351" y="50"/>
                  </a:cubicBezTo>
                  <a:cubicBezTo>
                    <a:pt x="1351" y="71"/>
                    <a:pt x="1351" y="71"/>
                    <a:pt x="1351" y="71"/>
                  </a:cubicBezTo>
                  <a:cubicBezTo>
                    <a:pt x="1351" y="71"/>
                    <a:pt x="1351" y="71"/>
                    <a:pt x="1351" y="71"/>
                  </a:cubicBezTo>
                  <a:cubicBezTo>
                    <a:pt x="1353" y="64"/>
                    <a:pt x="1357" y="59"/>
                    <a:pt x="1361" y="55"/>
                  </a:cubicBezTo>
                  <a:cubicBezTo>
                    <a:pt x="1366" y="51"/>
                    <a:pt x="1371" y="49"/>
                    <a:pt x="1377" y="49"/>
                  </a:cubicBezTo>
                  <a:cubicBezTo>
                    <a:pt x="1382" y="49"/>
                    <a:pt x="1385" y="49"/>
                    <a:pt x="1387" y="50"/>
                  </a:cubicBezTo>
                  <a:lnTo>
                    <a:pt x="1387" y="67"/>
                  </a:lnTo>
                  <a:close/>
                  <a:moveTo>
                    <a:pt x="1483" y="50"/>
                  </a:moveTo>
                  <a:cubicBezTo>
                    <a:pt x="1443" y="151"/>
                    <a:pt x="1443" y="151"/>
                    <a:pt x="1443" y="151"/>
                  </a:cubicBezTo>
                  <a:cubicBezTo>
                    <a:pt x="1428" y="151"/>
                    <a:pt x="1428" y="151"/>
                    <a:pt x="1428" y="151"/>
                  </a:cubicBezTo>
                  <a:cubicBezTo>
                    <a:pt x="1390" y="50"/>
                    <a:pt x="1390" y="50"/>
                    <a:pt x="1390" y="50"/>
                  </a:cubicBezTo>
                  <a:cubicBezTo>
                    <a:pt x="1407" y="50"/>
                    <a:pt x="1407" y="50"/>
                    <a:pt x="1407" y="50"/>
                  </a:cubicBezTo>
                  <a:cubicBezTo>
                    <a:pt x="1433" y="123"/>
                    <a:pt x="1433" y="123"/>
                    <a:pt x="1433" y="123"/>
                  </a:cubicBezTo>
                  <a:cubicBezTo>
                    <a:pt x="1434" y="127"/>
                    <a:pt x="1435" y="132"/>
                    <a:pt x="1436" y="137"/>
                  </a:cubicBezTo>
                  <a:cubicBezTo>
                    <a:pt x="1437" y="137"/>
                    <a:pt x="1437" y="137"/>
                    <a:pt x="1437" y="137"/>
                  </a:cubicBezTo>
                  <a:cubicBezTo>
                    <a:pt x="1437" y="132"/>
                    <a:pt x="1438" y="128"/>
                    <a:pt x="1440" y="124"/>
                  </a:cubicBezTo>
                  <a:cubicBezTo>
                    <a:pt x="1466" y="50"/>
                    <a:pt x="1466" y="50"/>
                    <a:pt x="1466" y="50"/>
                  </a:cubicBezTo>
                  <a:lnTo>
                    <a:pt x="1483" y="50"/>
                  </a:lnTo>
                  <a:close/>
                  <a:moveTo>
                    <a:pt x="1572" y="105"/>
                  </a:moveTo>
                  <a:cubicBezTo>
                    <a:pt x="1502" y="105"/>
                    <a:pt x="1502" y="105"/>
                    <a:pt x="1502" y="105"/>
                  </a:cubicBezTo>
                  <a:cubicBezTo>
                    <a:pt x="1502" y="116"/>
                    <a:pt x="1505" y="124"/>
                    <a:pt x="1510" y="130"/>
                  </a:cubicBezTo>
                  <a:cubicBezTo>
                    <a:pt x="1516" y="136"/>
                    <a:pt x="1524" y="139"/>
                    <a:pt x="1534" y="139"/>
                  </a:cubicBezTo>
                  <a:cubicBezTo>
                    <a:pt x="1546" y="139"/>
                    <a:pt x="1556" y="136"/>
                    <a:pt x="1565" y="128"/>
                  </a:cubicBezTo>
                  <a:cubicBezTo>
                    <a:pt x="1565" y="143"/>
                    <a:pt x="1565" y="143"/>
                    <a:pt x="1565" y="143"/>
                  </a:cubicBezTo>
                  <a:cubicBezTo>
                    <a:pt x="1556" y="150"/>
                    <a:pt x="1545" y="153"/>
                    <a:pt x="1530" y="153"/>
                  </a:cubicBezTo>
                  <a:cubicBezTo>
                    <a:pt x="1516" y="153"/>
                    <a:pt x="1505" y="148"/>
                    <a:pt x="1497" y="139"/>
                  </a:cubicBezTo>
                  <a:cubicBezTo>
                    <a:pt x="1489" y="130"/>
                    <a:pt x="1485" y="117"/>
                    <a:pt x="1485" y="101"/>
                  </a:cubicBezTo>
                  <a:cubicBezTo>
                    <a:pt x="1485" y="91"/>
                    <a:pt x="1487" y="82"/>
                    <a:pt x="1491" y="74"/>
                  </a:cubicBezTo>
                  <a:cubicBezTo>
                    <a:pt x="1495" y="66"/>
                    <a:pt x="1500" y="59"/>
                    <a:pt x="1507" y="55"/>
                  </a:cubicBezTo>
                  <a:cubicBezTo>
                    <a:pt x="1515" y="50"/>
                    <a:pt x="1522" y="48"/>
                    <a:pt x="1531" y="48"/>
                  </a:cubicBezTo>
                  <a:cubicBezTo>
                    <a:pt x="1544" y="48"/>
                    <a:pt x="1554" y="52"/>
                    <a:pt x="1561" y="61"/>
                  </a:cubicBezTo>
                  <a:cubicBezTo>
                    <a:pt x="1569" y="69"/>
                    <a:pt x="1572" y="81"/>
                    <a:pt x="1572" y="96"/>
                  </a:cubicBezTo>
                  <a:lnTo>
                    <a:pt x="1572" y="105"/>
                  </a:lnTo>
                  <a:close/>
                  <a:moveTo>
                    <a:pt x="1556" y="91"/>
                  </a:moveTo>
                  <a:cubicBezTo>
                    <a:pt x="1556" y="82"/>
                    <a:pt x="1553" y="74"/>
                    <a:pt x="1549" y="69"/>
                  </a:cubicBezTo>
                  <a:cubicBezTo>
                    <a:pt x="1545" y="64"/>
                    <a:pt x="1539" y="62"/>
                    <a:pt x="1531" y="62"/>
                  </a:cubicBezTo>
                  <a:cubicBezTo>
                    <a:pt x="1523" y="62"/>
                    <a:pt x="1517" y="64"/>
                    <a:pt x="1512" y="70"/>
                  </a:cubicBezTo>
                  <a:cubicBezTo>
                    <a:pt x="1506" y="75"/>
                    <a:pt x="1503" y="82"/>
                    <a:pt x="1502" y="91"/>
                  </a:cubicBezTo>
                  <a:lnTo>
                    <a:pt x="1556" y="91"/>
                  </a:lnTo>
                  <a:close/>
                  <a:moveTo>
                    <a:pt x="1640" y="67"/>
                  </a:moveTo>
                  <a:cubicBezTo>
                    <a:pt x="1637" y="65"/>
                    <a:pt x="1633" y="63"/>
                    <a:pt x="1628" y="63"/>
                  </a:cubicBezTo>
                  <a:cubicBezTo>
                    <a:pt x="1621" y="63"/>
                    <a:pt x="1615" y="67"/>
                    <a:pt x="1610" y="73"/>
                  </a:cubicBezTo>
                  <a:cubicBezTo>
                    <a:pt x="1606" y="80"/>
                    <a:pt x="1604" y="89"/>
                    <a:pt x="1604" y="100"/>
                  </a:cubicBezTo>
                  <a:cubicBezTo>
                    <a:pt x="1604" y="151"/>
                    <a:pt x="1604" y="151"/>
                    <a:pt x="1604" y="151"/>
                  </a:cubicBezTo>
                  <a:cubicBezTo>
                    <a:pt x="1588" y="151"/>
                    <a:pt x="1588" y="151"/>
                    <a:pt x="1588" y="151"/>
                  </a:cubicBezTo>
                  <a:cubicBezTo>
                    <a:pt x="1588" y="50"/>
                    <a:pt x="1588" y="50"/>
                    <a:pt x="1588" y="50"/>
                  </a:cubicBezTo>
                  <a:cubicBezTo>
                    <a:pt x="1604" y="50"/>
                    <a:pt x="1604" y="50"/>
                    <a:pt x="1604" y="50"/>
                  </a:cubicBezTo>
                  <a:cubicBezTo>
                    <a:pt x="1604" y="71"/>
                    <a:pt x="1604" y="71"/>
                    <a:pt x="1604" y="71"/>
                  </a:cubicBezTo>
                  <a:cubicBezTo>
                    <a:pt x="1604" y="71"/>
                    <a:pt x="1604" y="71"/>
                    <a:pt x="1604" y="71"/>
                  </a:cubicBezTo>
                  <a:cubicBezTo>
                    <a:pt x="1606" y="64"/>
                    <a:pt x="1610" y="59"/>
                    <a:pt x="1614" y="55"/>
                  </a:cubicBezTo>
                  <a:cubicBezTo>
                    <a:pt x="1619" y="51"/>
                    <a:pt x="1624" y="49"/>
                    <a:pt x="1630" y="49"/>
                  </a:cubicBezTo>
                  <a:cubicBezTo>
                    <a:pt x="1635" y="49"/>
                    <a:pt x="1638" y="49"/>
                    <a:pt x="1640" y="50"/>
                  </a:cubicBezTo>
                  <a:lnTo>
                    <a:pt x="1640" y="67"/>
                  </a:lnTo>
                  <a:close/>
                </a:path>
              </a:pathLst>
            </a:custGeom>
            <a:solidFill>
              <a:srgbClr val="3E3E3E"/>
            </a:solidFill>
            <a:ln>
              <a:noFill/>
            </a:ln>
          </p:spPr>
          <p:txBody>
            <a:bodyPr vert="horz" wrap="square" lIns="89619" tIns="44809" rIns="89619" bIns="44809" numCol="1" anchor="t" anchorCtr="0" compatLnSpc="1">
              <a:prstTxWarp prst="textNoShape">
                <a:avLst/>
              </a:prstTxWarp>
            </a:bodyPr>
            <a:lstStyle/>
            <a:p>
              <a:endParaRPr lang="en-US" sz="1764" dirty="0">
                <a:solidFill>
                  <a:prstClr val="black"/>
                </a:solidFill>
              </a:endParaRPr>
            </a:p>
          </p:txBody>
        </p:sp>
        <p:pic>
          <p:nvPicPr>
            <p:cNvPr id="1026" name="Picture 2">
              <a:extLst>
                <a:ext uri="{FF2B5EF4-FFF2-40B4-BE49-F238E27FC236}">
                  <a16:creationId xmlns:a16="http://schemas.microsoft.com/office/drawing/2014/main" id="{AEB29BA2-4BE4-4F9A-818C-EE9D14F4BA3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523826" y="1481492"/>
              <a:ext cx="1069308" cy="317717"/>
            </a:xfrm>
            <a:prstGeom prst="rect">
              <a:avLst/>
            </a:prstGeom>
            <a:noFill/>
            <a:extLst>
              <a:ext uri="{909E8E84-426E-40DD-AFC4-6F175D3DCCD1}">
                <a14:hiddenFill xmlns:a14="http://schemas.microsoft.com/office/drawing/2010/main">
                  <a:solidFill>
                    <a:srgbClr val="FFFFFF"/>
                  </a:solidFill>
                </a14:hiddenFill>
              </a:ext>
            </a:extLst>
          </p:spPr>
        </p:pic>
        <p:pic>
          <p:nvPicPr>
            <p:cNvPr id="50" name="Graphic 49">
              <a:extLst>
                <a:ext uri="{FF2B5EF4-FFF2-40B4-BE49-F238E27FC236}">
                  <a16:creationId xmlns:a16="http://schemas.microsoft.com/office/drawing/2014/main" id="{5E408FBE-9530-470E-B872-F6D40027993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011789" y="1581579"/>
              <a:ext cx="822960" cy="105620"/>
            </a:xfrm>
            <a:prstGeom prst="rect">
              <a:avLst/>
            </a:prstGeom>
          </p:spPr>
        </p:pic>
      </p:grpSp>
    </p:spTree>
    <p:extLst>
      <p:ext uri="{BB962C8B-B14F-4D97-AF65-F5344CB8AC3E}">
        <p14:creationId xmlns:p14="http://schemas.microsoft.com/office/powerpoint/2010/main" val="4116087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5" presetClass="path" presetSubtype="0" decel="100000" fill="hold" nodeType="withEffect">
                                  <p:stCondLst>
                                    <p:cond delay="100"/>
                                  </p:stCondLst>
                                  <p:childTnLst>
                                    <p:animMotion origin="layout" path="M 3.61111E-6 3.7037E-7 L 3.61111E-6 0.01512 " pathEditMode="relative" rAng="0" ptsTypes="AA">
                                      <p:cBhvr>
                                        <p:cTn id="9" dur="500" spd="-100000" fill="hold"/>
                                        <p:tgtEl>
                                          <p:spTgt spid="6"/>
                                        </p:tgtEl>
                                        <p:attrNameLst>
                                          <p:attrName>ppt_x</p:attrName>
                                          <p:attrName>ppt_y</p:attrName>
                                        </p:attrNameLst>
                                      </p:cBhvr>
                                      <p:rCtr x="0" y="741"/>
                                    </p:animMotion>
                                  </p:childTnLst>
                                </p:cTn>
                              </p:par>
                              <p:par>
                                <p:cTn id="10" presetID="2" presetClass="entr" presetSubtype="8" decel="100000" fill="hold" nodeType="withEffect">
                                  <p:stCondLst>
                                    <p:cond delay="30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fill="hold"/>
                                        <p:tgtEl>
                                          <p:spTgt spid="63"/>
                                        </p:tgtEl>
                                        <p:attrNameLst>
                                          <p:attrName>ppt_x</p:attrName>
                                        </p:attrNameLst>
                                      </p:cBhvr>
                                      <p:tavLst>
                                        <p:tav tm="0">
                                          <p:val>
                                            <p:strVal val="0-#ppt_w/2"/>
                                          </p:val>
                                        </p:tav>
                                        <p:tav tm="100000">
                                          <p:val>
                                            <p:strVal val="#ppt_x"/>
                                          </p:val>
                                        </p:tav>
                                      </p:tavLst>
                                    </p:anim>
                                    <p:anim calcmode="lin" valueType="num">
                                      <p:cBhvr additive="base">
                                        <p:cTn id="13" dur="500" fill="hold"/>
                                        <p:tgtEl>
                                          <p:spTgt spid="63"/>
                                        </p:tgtEl>
                                        <p:attrNameLst>
                                          <p:attrName>ppt_y</p:attrName>
                                        </p:attrNameLst>
                                      </p:cBhvr>
                                      <p:tavLst>
                                        <p:tav tm="0">
                                          <p:val>
                                            <p:strVal val="#ppt_y"/>
                                          </p:val>
                                        </p:tav>
                                        <p:tav tm="100000">
                                          <p:val>
                                            <p:strVal val="#ppt_y"/>
                                          </p:val>
                                        </p:tav>
                                      </p:tavLst>
                                    </p:anim>
                                  </p:childTnLst>
                                </p:cTn>
                              </p:par>
                              <p:par>
                                <p:cTn id="14" presetID="23" presetClass="entr" presetSubtype="16" fill="hold" nodeType="withEffect">
                                  <p:stCondLst>
                                    <p:cond delay="50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childTnLst>
                                </p:cTn>
                              </p:par>
                              <p:par>
                                <p:cTn id="18" presetID="6" presetClass="emph" presetSubtype="0" decel="100000" autoRev="1" fill="hold" nodeType="withEffect">
                                  <p:stCondLst>
                                    <p:cond delay="1000"/>
                                  </p:stCondLst>
                                  <p:childTnLst>
                                    <p:animScale>
                                      <p:cBhvr>
                                        <p:cTn id="19" dur="100" fill="hold"/>
                                        <p:tgtEl>
                                          <p:spTgt spid="18"/>
                                        </p:tgtEl>
                                      </p:cBhvr>
                                      <p:by x="110000" y="110000"/>
                                    </p:animScale>
                                  </p:childTnLst>
                                </p:cTn>
                              </p:par>
                              <p:par>
                                <p:cTn id="20" presetID="23" presetClass="entr" presetSubtype="16" fill="hold" nodeType="withEffect">
                                  <p:stCondLst>
                                    <p:cond delay="70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childTnLst>
                                </p:cTn>
                              </p:par>
                              <p:par>
                                <p:cTn id="24" presetID="6" presetClass="emph" presetSubtype="0" decel="100000" autoRev="1" fill="hold" nodeType="withEffect">
                                  <p:stCondLst>
                                    <p:cond delay="1200"/>
                                  </p:stCondLst>
                                  <p:childTnLst>
                                    <p:animScale>
                                      <p:cBhvr>
                                        <p:cTn id="25" dur="100" fill="hold"/>
                                        <p:tgtEl>
                                          <p:spTgt spid="34"/>
                                        </p:tgtEl>
                                      </p:cBhvr>
                                      <p:by x="110000" y="110000"/>
                                    </p:animScale>
                                  </p:childTnLst>
                                </p:cTn>
                              </p:par>
                              <p:par>
                                <p:cTn id="26" presetID="23" presetClass="entr" presetSubtype="16" fill="hold" nodeType="withEffect">
                                  <p:stCondLst>
                                    <p:cond delay="900"/>
                                  </p:stCondLst>
                                  <p:childTnLst>
                                    <p:set>
                                      <p:cBhvr>
                                        <p:cTn id="27" dur="1" fill="hold">
                                          <p:stCondLst>
                                            <p:cond delay="0"/>
                                          </p:stCondLst>
                                        </p:cTn>
                                        <p:tgtEl>
                                          <p:spTgt spid="66"/>
                                        </p:tgtEl>
                                        <p:attrNameLst>
                                          <p:attrName>style.visibility</p:attrName>
                                        </p:attrNameLst>
                                      </p:cBhvr>
                                      <p:to>
                                        <p:strVal val="visible"/>
                                      </p:to>
                                    </p:set>
                                    <p:anim calcmode="lin" valueType="num">
                                      <p:cBhvr>
                                        <p:cTn id="28" dur="500" fill="hold"/>
                                        <p:tgtEl>
                                          <p:spTgt spid="66"/>
                                        </p:tgtEl>
                                        <p:attrNameLst>
                                          <p:attrName>ppt_w</p:attrName>
                                        </p:attrNameLst>
                                      </p:cBhvr>
                                      <p:tavLst>
                                        <p:tav tm="0">
                                          <p:val>
                                            <p:fltVal val="0"/>
                                          </p:val>
                                        </p:tav>
                                        <p:tav tm="100000">
                                          <p:val>
                                            <p:strVal val="#ppt_w"/>
                                          </p:val>
                                        </p:tav>
                                      </p:tavLst>
                                    </p:anim>
                                    <p:anim calcmode="lin" valueType="num">
                                      <p:cBhvr>
                                        <p:cTn id="29" dur="500" fill="hold"/>
                                        <p:tgtEl>
                                          <p:spTgt spid="66"/>
                                        </p:tgtEl>
                                        <p:attrNameLst>
                                          <p:attrName>ppt_h</p:attrName>
                                        </p:attrNameLst>
                                      </p:cBhvr>
                                      <p:tavLst>
                                        <p:tav tm="0">
                                          <p:val>
                                            <p:fltVal val="0"/>
                                          </p:val>
                                        </p:tav>
                                        <p:tav tm="100000">
                                          <p:val>
                                            <p:strVal val="#ppt_h"/>
                                          </p:val>
                                        </p:tav>
                                      </p:tavLst>
                                    </p:anim>
                                  </p:childTnLst>
                                </p:cTn>
                              </p:par>
                              <p:par>
                                <p:cTn id="30" presetID="6" presetClass="emph" presetSubtype="0" decel="100000" autoRev="1" fill="hold" nodeType="withEffect">
                                  <p:stCondLst>
                                    <p:cond delay="1400"/>
                                  </p:stCondLst>
                                  <p:childTnLst>
                                    <p:animScale>
                                      <p:cBhvr>
                                        <p:cTn id="31" dur="100" fill="hold"/>
                                        <p:tgtEl>
                                          <p:spTgt spid="66"/>
                                        </p:tgtEl>
                                      </p:cBhvr>
                                      <p:by x="110000" y="110000"/>
                                    </p:animScale>
                                  </p:childTnLst>
                                </p:cTn>
                              </p:par>
                              <p:par>
                                <p:cTn id="32" presetID="23" presetClass="entr" presetSubtype="16" fill="hold" nodeType="withEffect">
                                  <p:stCondLst>
                                    <p:cond delay="11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500" fill="hold"/>
                                        <p:tgtEl>
                                          <p:spTgt spid="47"/>
                                        </p:tgtEl>
                                        <p:attrNameLst>
                                          <p:attrName>ppt_w</p:attrName>
                                        </p:attrNameLst>
                                      </p:cBhvr>
                                      <p:tavLst>
                                        <p:tav tm="0">
                                          <p:val>
                                            <p:fltVal val="0"/>
                                          </p:val>
                                        </p:tav>
                                        <p:tav tm="100000">
                                          <p:val>
                                            <p:strVal val="#ppt_w"/>
                                          </p:val>
                                        </p:tav>
                                      </p:tavLst>
                                    </p:anim>
                                    <p:anim calcmode="lin" valueType="num">
                                      <p:cBhvr>
                                        <p:cTn id="35" dur="500" fill="hold"/>
                                        <p:tgtEl>
                                          <p:spTgt spid="47"/>
                                        </p:tgtEl>
                                        <p:attrNameLst>
                                          <p:attrName>ppt_h</p:attrName>
                                        </p:attrNameLst>
                                      </p:cBhvr>
                                      <p:tavLst>
                                        <p:tav tm="0">
                                          <p:val>
                                            <p:fltVal val="0"/>
                                          </p:val>
                                        </p:tav>
                                        <p:tav tm="100000">
                                          <p:val>
                                            <p:strVal val="#ppt_h"/>
                                          </p:val>
                                        </p:tav>
                                      </p:tavLst>
                                    </p:anim>
                                  </p:childTnLst>
                                </p:cTn>
                              </p:par>
                              <p:par>
                                <p:cTn id="36" presetID="6" presetClass="emph" presetSubtype="0" decel="100000" autoRev="1" fill="hold" nodeType="withEffect">
                                  <p:stCondLst>
                                    <p:cond delay="1600"/>
                                  </p:stCondLst>
                                  <p:childTnLst>
                                    <p:animScale>
                                      <p:cBhvr>
                                        <p:cTn id="37" dur="100" fill="hold"/>
                                        <p:tgtEl>
                                          <p:spTgt spid="47"/>
                                        </p:tgtEl>
                                      </p:cBhvr>
                                      <p:by x="110000" y="110000"/>
                                    </p:animScale>
                                  </p:childTnLst>
                                </p:cTn>
                              </p:par>
                              <p:par>
                                <p:cTn id="38" presetID="10" presetClass="entr" presetSubtype="0" fill="hold" grpId="0" nodeType="withEffect">
                                  <p:stCondLst>
                                    <p:cond delay="6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35" presetClass="path" presetSubtype="0" decel="100000" fill="hold" grpId="1" nodeType="withEffect">
                                  <p:stCondLst>
                                    <p:cond delay="600"/>
                                  </p:stCondLst>
                                  <p:childTnLst>
                                    <p:animMotion origin="layout" path="M 3.61111E-6 3.7037E-7 L 3.61111E-6 0.01512 " pathEditMode="relative" rAng="0" ptsTypes="AA">
                                      <p:cBhvr>
                                        <p:cTn id="42" dur="500" spd="-100000" fill="hold"/>
                                        <p:tgtEl>
                                          <p:spTgt spid="19"/>
                                        </p:tgtEl>
                                        <p:attrNameLst>
                                          <p:attrName>ppt_x</p:attrName>
                                          <p:attrName>ppt_y</p:attrName>
                                        </p:attrNameLst>
                                      </p:cBhvr>
                                      <p:rCtr x="0" y="741"/>
                                    </p:animMotion>
                                  </p:childTnLst>
                                </p:cTn>
                              </p:par>
                              <p:par>
                                <p:cTn id="43" presetID="10" presetClass="entr" presetSubtype="0" fill="hold" grpId="0" nodeType="withEffect">
                                  <p:stCondLst>
                                    <p:cond delay="80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35" presetClass="path" presetSubtype="0" decel="100000" fill="hold" grpId="1" nodeType="withEffect">
                                  <p:stCondLst>
                                    <p:cond delay="800"/>
                                  </p:stCondLst>
                                  <p:childTnLst>
                                    <p:animMotion origin="layout" path="M 3.61111E-6 3.7037E-7 L 3.61111E-6 0.01512 " pathEditMode="relative" rAng="0" ptsTypes="AA">
                                      <p:cBhvr>
                                        <p:cTn id="47" dur="500" spd="-100000" fill="hold"/>
                                        <p:tgtEl>
                                          <p:spTgt spid="35"/>
                                        </p:tgtEl>
                                        <p:attrNameLst>
                                          <p:attrName>ppt_x</p:attrName>
                                          <p:attrName>ppt_y</p:attrName>
                                        </p:attrNameLst>
                                      </p:cBhvr>
                                      <p:rCtr x="0" y="741"/>
                                    </p:animMotion>
                                  </p:childTnLst>
                                </p:cTn>
                              </p:par>
                              <p:par>
                                <p:cTn id="48" presetID="10" presetClass="entr" presetSubtype="0" fill="hold" grpId="0" nodeType="withEffect">
                                  <p:stCondLst>
                                    <p:cond delay="100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35" presetClass="path" presetSubtype="0" decel="100000" fill="hold" grpId="1" nodeType="withEffect">
                                  <p:stCondLst>
                                    <p:cond delay="1000"/>
                                  </p:stCondLst>
                                  <p:childTnLst>
                                    <p:animMotion origin="layout" path="M 3.61111E-6 3.7037E-7 L 3.61111E-6 0.01512 " pathEditMode="relative" rAng="0" ptsTypes="AA">
                                      <p:cBhvr>
                                        <p:cTn id="52" dur="500" spd="-100000" fill="hold"/>
                                        <p:tgtEl>
                                          <p:spTgt spid="31"/>
                                        </p:tgtEl>
                                        <p:attrNameLst>
                                          <p:attrName>ppt_x</p:attrName>
                                          <p:attrName>ppt_y</p:attrName>
                                        </p:attrNameLst>
                                      </p:cBhvr>
                                      <p:rCtr x="0" y="741"/>
                                    </p:animMotion>
                                  </p:childTnLst>
                                </p:cTn>
                              </p:par>
                              <p:par>
                                <p:cTn id="53" presetID="10" presetClass="entr" presetSubtype="0" fill="hold" grpId="0" nodeType="withEffect">
                                  <p:stCondLst>
                                    <p:cond delay="120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par>
                                <p:cTn id="56" presetID="35" presetClass="path" presetSubtype="0" decel="100000" fill="hold" grpId="1" nodeType="withEffect">
                                  <p:stCondLst>
                                    <p:cond delay="1200"/>
                                  </p:stCondLst>
                                  <p:childTnLst>
                                    <p:animMotion origin="layout" path="M 3.61111E-6 3.7037E-7 L 3.61111E-6 0.01512 " pathEditMode="relative" rAng="0" ptsTypes="AA">
                                      <p:cBhvr>
                                        <p:cTn id="57" dur="500" spd="-100000" fill="hold"/>
                                        <p:tgtEl>
                                          <p:spTgt spid="46"/>
                                        </p:tgtEl>
                                        <p:attrNameLst>
                                          <p:attrName>ppt_x</p:attrName>
                                          <p:attrName>ppt_y</p:attrName>
                                        </p:attrNameLst>
                                      </p:cBhvr>
                                      <p:rCtr x="0"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31" grpId="0"/>
      <p:bldP spid="31" grpId="1"/>
      <p:bldP spid="35" grpId="0"/>
      <p:bldP spid="35" grpId="1"/>
      <p:bldP spid="46" grpId="0"/>
      <p:bldP spid="46"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Hundreds of Thousands of Customers Use Amazon RDS</a:t>
            </a:r>
          </a:p>
        </p:txBody>
      </p:sp>
      <p:grpSp>
        <p:nvGrpSpPr>
          <p:cNvPr id="79" name="Group 78">
            <a:extLst>
              <a:ext uri="{FF2B5EF4-FFF2-40B4-BE49-F238E27FC236}">
                <a16:creationId xmlns:a16="http://schemas.microsoft.com/office/drawing/2014/main" id="{F5C0D664-36CA-4884-A2C1-D5101A82F024}"/>
              </a:ext>
            </a:extLst>
          </p:cNvPr>
          <p:cNvGrpSpPr/>
          <p:nvPr/>
        </p:nvGrpSpPr>
        <p:grpSpPr>
          <a:xfrm>
            <a:off x="342869" y="969364"/>
            <a:ext cx="8460111" cy="490370"/>
            <a:chOff x="342869" y="1135591"/>
            <a:chExt cx="8460111" cy="49037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869" y="1318178"/>
              <a:ext cx="470125" cy="12665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593" y="1266898"/>
              <a:ext cx="689376" cy="21651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61568" y="1177142"/>
              <a:ext cx="317592" cy="317592"/>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08759" y="1292100"/>
              <a:ext cx="673711" cy="178660"/>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12069" y="1135591"/>
              <a:ext cx="733054" cy="490370"/>
            </a:xfrm>
            <a:prstGeom prst="rect">
              <a:avLst/>
            </a:prstGeom>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74722" y="1254153"/>
              <a:ext cx="448126" cy="252580"/>
            </a:xfrm>
            <a:prstGeom prst="rect">
              <a:avLst/>
            </a:prstGeom>
          </p:spPr>
        </p:pic>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52447" y="1305097"/>
              <a:ext cx="1188092" cy="178214"/>
            </a:xfrm>
            <a:prstGeom prst="rect">
              <a:avLst/>
            </a:prstGeom>
          </p:spPr>
        </p:pic>
        <p:pic>
          <p:nvPicPr>
            <p:cNvPr id="31" name="Picture 3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70138" y="1297186"/>
              <a:ext cx="645436" cy="168636"/>
            </a:xfrm>
            <a:prstGeom prst="rect">
              <a:avLst/>
            </a:prstGeom>
          </p:spPr>
        </p:pic>
        <p:pic>
          <p:nvPicPr>
            <p:cNvPr id="65" name="Picture 6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45173" y="1338297"/>
              <a:ext cx="657807" cy="114988"/>
            </a:xfrm>
            <a:prstGeom prst="rect">
              <a:avLst/>
            </a:prstGeom>
          </p:spPr>
        </p:pic>
      </p:grpSp>
      <p:grpSp>
        <p:nvGrpSpPr>
          <p:cNvPr id="91" name="Group 90">
            <a:extLst>
              <a:ext uri="{FF2B5EF4-FFF2-40B4-BE49-F238E27FC236}">
                <a16:creationId xmlns:a16="http://schemas.microsoft.com/office/drawing/2014/main" id="{928E85C9-9C07-42B6-907E-F2B7C8CE729B}"/>
              </a:ext>
            </a:extLst>
          </p:cNvPr>
          <p:cNvGrpSpPr/>
          <p:nvPr/>
        </p:nvGrpSpPr>
        <p:grpSpPr>
          <a:xfrm>
            <a:off x="343220" y="3913692"/>
            <a:ext cx="8458531" cy="223693"/>
            <a:chOff x="343220" y="3824821"/>
            <a:chExt cx="8458531" cy="223693"/>
          </a:xfrm>
        </p:grpSpPr>
        <p:pic>
          <p:nvPicPr>
            <p:cNvPr id="94" name="Picture 8" descr="Image result for shutterstock logo png">
              <a:extLst>
                <a:ext uri="{FF2B5EF4-FFF2-40B4-BE49-F238E27FC236}">
                  <a16:creationId xmlns:a16="http://schemas.microsoft.com/office/drawing/2014/main" id="{933695F5-CF36-469C-8C08-780C79209B2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278058" y="3824821"/>
              <a:ext cx="877223" cy="223693"/>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77A20795-27BE-475E-A728-7B96CB0D7EB1}"/>
                </a:ext>
              </a:extLst>
            </p:cNvPr>
            <p:cNvGrpSpPr/>
            <p:nvPr/>
          </p:nvGrpSpPr>
          <p:grpSpPr>
            <a:xfrm>
              <a:off x="343220" y="3846057"/>
              <a:ext cx="8458531" cy="181220"/>
              <a:chOff x="343220" y="3856526"/>
              <a:chExt cx="8458531" cy="181220"/>
            </a:xfrm>
          </p:grpSpPr>
          <p:pic>
            <p:nvPicPr>
              <p:cNvPr id="52" name="Picture 5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39821" y="3856526"/>
                <a:ext cx="556422" cy="181220"/>
              </a:xfrm>
              <a:prstGeom prst="rect">
                <a:avLst/>
              </a:prstGeom>
            </p:spPr>
          </p:pic>
          <p:pic>
            <p:nvPicPr>
              <p:cNvPr id="54" name="Picture 5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43220" y="3865610"/>
                <a:ext cx="644999" cy="163053"/>
              </a:xfrm>
              <a:prstGeom prst="rect">
                <a:avLst/>
              </a:prstGeom>
            </p:spPr>
          </p:pic>
          <p:pic>
            <p:nvPicPr>
              <p:cNvPr id="55" name="Picture 54"/>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224398" y="3870198"/>
                <a:ext cx="1202162" cy="153877"/>
              </a:xfrm>
              <a:prstGeom prst="rect">
                <a:avLst/>
              </a:prstGeom>
            </p:spPr>
          </p:pic>
          <p:pic>
            <p:nvPicPr>
              <p:cNvPr id="56" name="Picture 5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630807" y="3866020"/>
                <a:ext cx="480693" cy="162233"/>
              </a:xfrm>
              <a:prstGeom prst="rect">
                <a:avLst/>
              </a:prstGeom>
            </p:spPr>
          </p:pic>
          <p:pic>
            <p:nvPicPr>
              <p:cNvPr id="57" name="Picture 5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100490" y="3886613"/>
                <a:ext cx="1008732" cy="121047"/>
              </a:xfrm>
              <a:prstGeom prst="rect">
                <a:avLst/>
              </a:prstGeom>
            </p:spPr>
          </p:pic>
          <p:pic>
            <p:nvPicPr>
              <p:cNvPr id="58" name="Picture 5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313469" y="3863068"/>
                <a:ext cx="577702" cy="168137"/>
              </a:xfrm>
              <a:prstGeom prst="rect">
                <a:avLst/>
              </a:prstGeom>
            </p:spPr>
          </p:pic>
          <p:pic>
            <p:nvPicPr>
              <p:cNvPr id="59" name="Picture 5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095418" y="3889038"/>
                <a:ext cx="779850" cy="116197"/>
              </a:xfrm>
              <a:prstGeom prst="rect">
                <a:avLst/>
              </a:prstGeom>
            </p:spPr>
          </p:pic>
          <p:pic>
            <p:nvPicPr>
              <p:cNvPr id="66" name="Picture 65"/>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077198" y="3869980"/>
                <a:ext cx="724553" cy="154313"/>
              </a:xfrm>
              <a:prstGeom prst="rect">
                <a:avLst/>
              </a:prstGeom>
            </p:spPr>
          </p:pic>
        </p:grpSp>
      </p:grpSp>
      <p:grpSp>
        <p:nvGrpSpPr>
          <p:cNvPr id="83" name="Group 82">
            <a:extLst>
              <a:ext uri="{FF2B5EF4-FFF2-40B4-BE49-F238E27FC236}">
                <a16:creationId xmlns:a16="http://schemas.microsoft.com/office/drawing/2014/main" id="{2442809D-51C5-48D1-8747-5746630A2EC1}"/>
              </a:ext>
            </a:extLst>
          </p:cNvPr>
          <p:cNvGrpSpPr/>
          <p:nvPr/>
        </p:nvGrpSpPr>
        <p:grpSpPr>
          <a:xfrm>
            <a:off x="343210" y="2850136"/>
            <a:ext cx="8457177" cy="474314"/>
            <a:chOff x="343210" y="3563959"/>
            <a:chExt cx="8457177" cy="474314"/>
          </a:xfrm>
        </p:grpSpPr>
        <p:pic>
          <p:nvPicPr>
            <p:cNvPr id="24" name="Picture 23"/>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43210" y="3741095"/>
              <a:ext cx="533055" cy="120043"/>
            </a:xfrm>
            <a:prstGeom prst="rect">
              <a:avLst/>
            </a:prstGeom>
          </p:spPr>
        </p:pic>
        <p:pic>
          <p:nvPicPr>
            <p:cNvPr id="29" name="Picture 28"/>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154451" y="3678806"/>
              <a:ext cx="596639" cy="244621"/>
            </a:xfrm>
            <a:prstGeom prst="rect">
              <a:avLst/>
            </a:prstGeom>
          </p:spPr>
        </p:pic>
        <p:pic>
          <p:nvPicPr>
            <p:cNvPr id="35" name="Picture 34"/>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169245" y="3704798"/>
              <a:ext cx="680204" cy="192636"/>
            </a:xfrm>
            <a:prstGeom prst="rect">
              <a:avLst/>
            </a:prstGeom>
          </p:spPr>
        </p:pic>
        <p:pic>
          <p:nvPicPr>
            <p:cNvPr id="39" name="Picture 38"/>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044073" y="3743507"/>
              <a:ext cx="756314" cy="115219"/>
            </a:xfrm>
            <a:prstGeom prst="rect">
              <a:avLst/>
            </a:prstGeom>
          </p:spPr>
        </p:pic>
        <p:pic>
          <p:nvPicPr>
            <p:cNvPr id="40" name="Picture 39"/>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081708" y="3687128"/>
              <a:ext cx="779677" cy="227976"/>
            </a:xfrm>
            <a:prstGeom prst="rect">
              <a:avLst/>
            </a:prstGeom>
          </p:spPr>
        </p:pic>
        <p:pic>
          <p:nvPicPr>
            <p:cNvPr id="41" name="Picture 40"/>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986183" y="3699282"/>
              <a:ext cx="733208" cy="203669"/>
            </a:xfrm>
            <a:prstGeom prst="rect">
              <a:avLst/>
            </a:prstGeom>
          </p:spPr>
        </p:pic>
        <p:pic>
          <p:nvPicPr>
            <p:cNvPr id="43" name="Picture 42"/>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085893" y="3668675"/>
              <a:ext cx="605445" cy="264882"/>
            </a:xfrm>
            <a:prstGeom prst="rect">
              <a:avLst/>
            </a:prstGeom>
          </p:spPr>
        </p:pic>
        <p:pic>
          <p:nvPicPr>
            <p:cNvPr id="44" name="Picture 43"/>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082817" y="3563959"/>
              <a:ext cx="693143" cy="474314"/>
            </a:xfrm>
            <a:prstGeom prst="rect">
              <a:avLst/>
            </a:prstGeom>
          </p:spPr>
        </p:pic>
        <p:pic>
          <p:nvPicPr>
            <p:cNvPr id="68" name="Picture 67"/>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2142430" y="3721269"/>
              <a:ext cx="650483" cy="159694"/>
            </a:xfrm>
            <a:prstGeom prst="rect">
              <a:avLst/>
            </a:prstGeom>
          </p:spPr>
        </p:pic>
      </p:grpSp>
      <p:grpSp>
        <p:nvGrpSpPr>
          <p:cNvPr id="81" name="Group 80">
            <a:extLst>
              <a:ext uri="{FF2B5EF4-FFF2-40B4-BE49-F238E27FC236}">
                <a16:creationId xmlns:a16="http://schemas.microsoft.com/office/drawing/2014/main" id="{3F9869D8-775B-4EEE-8E0D-42CC4BE53D56}"/>
              </a:ext>
            </a:extLst>
          </p:cNvPr>
          <p:cNvGrpSpPr/>
          <p:nvPr/>
        </p:nvGrpSpPr>
        <p:grpSpPr>
          <a:xfrm>
            <a:off x="344770" y="1898083"/>
            <a:ext cx="8524172" cy="508470"/>
            <a:chOff x="344770" y="3044733"/>
            <a:chExt cx="8524172" cy="508470"/>
          </a:xfrm>
        </p:grpSpPr>
        <p:pic>
          <p:nvPicPr>
            <p:cNvPr id="12" name="Picture 11"/>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344770" y="3220615"/>
              <a:ext cx="406787" cy="156707"/>
            </a:xfrm>
            <a:prstGeom prst="rect">
              <a:avLst/>
            </a:prstGeom>
          </p:spPr>
        </p:pic>
        <p:pic>
          <p:nvPicPr>
            <p:cNvPr id="13" name="Picture 12"/>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1112021" y="3193137"/>
              <a:ext cx="1046390" cy="211663"/>
            </a:xfrm>
            <a:prstGeom prst="rect">
              <a:avLst/>
            </a:prstGeom>
          </p:spPr>
        </p:pic>
        <p:pic>
          <p:nvPicPr>
            <p:cNvPr id="15" name="Picture 14"/>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2518875" y="3144903"/>
              <a:ext cx="652817" cy="308130"/>
            </a:xfrm>
            <a:prstGeom prst="rect">
              <a:avLst/>
            </a:prstGeom>
          </p:spPr>
        </p:pic>
        <p:pic>
          <p:nvPicPr>
            <p:cNvPr id="22" name="Picture 2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215013" y="3134653"/>
              <a:ext cx="328630" cy="328630"/>
            </a:xfrm>
            <a:prstGeom prst="rect">
              <a:avLst/>
            </a:prstGeom>
          </p:spPr>
        </p:pic>
        <p:pic>
          <p:nvPicPr>
            <p:cNvPr id="25" name="Picture 24"/>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4904107" y="3209485"/>
              <a:ext cx="464848" cy="178967"/>
            </a:xfrm>
            <a:prstGeom prst="rect">
              <a:avLst/>
            </a:prstGeom>
          </p:spPr>
        </p:pic>
        <p:pic>
          <p:nvPicPr>
            <p:cNvPr id="32" name="Picture 31"/>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5729419" y="3207578"/>
              <a:ext cx="599520" cy="182780"/>
            </a:xfrm>
            <a:prstGeom prst="rect">
              <a:avLst/>
            </a:prstGeom>
          </p:spPr>
        </p:pic>
        <p:pic>
          <p:nvPicPr>
            <p:cNvPr id="33" name="Picture 32"/>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689403" y="3140211"/>
              <a:ext cx="565048" cy="317515"/>
            </a:xfrm>
            <a:prstGeom prst="rect">
              <a:avLst/>
            </a:prstGeom>
          </p:spPr>
        </p:pic>
        <p:pic>
          <p:nvPicPr>
            <p:cNvPr id="37" name="Picture 36"/>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614915" y="3140103"/>
              <a:ext cx="406305" cy="317731"/>
            </a:xfrm>
            <a:prstGeom prst="rect">
              <a:avLst/>
            </a:prstGeom>
          </p:spPr>
        </p:pic>
        <p:pic>
          <p:nvPicPr>
            <p:cNvPr id="67" name="Picture 66"/>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8381686" y="3044733"/>
              <a:ext cx="487256" cy="508470"/>
            </a:xfrm>
            <a:prstGeom prst="rect">
              <a:avLst/>
            </a:prstGeom>
          </p:spPr>
        </p:pic>
        <p:pic>
          <p:nvPicPr>
            <p:cNvPr id="69" name="Picture 68"/>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3532156" y="3202895"/>
              <a:ext cx="322393" cy="192146"/>
            </a:xfrm>
            <a:prstGeom prst="rect">
              <a:avLst/>
            </a:prstGeom>
          </p:spPr>
        </p:pic>
      </p:grpSp>
      <p:grpSp>
        <p:nvGrpSpPr>
          <p:cNvPr id="82" name="Group 81">
            <a:extLst>
              <a:ext uri="{FF2B5EF4-FFF2-40B4-BE49-F238E27FC236}">
                <a16:creationId xmlns:a16="http://schemas.microsoft.com/office/drawing/2014/main" id="{BC68F276-27B1-4453-BD62-2FF9C661C047}"/>
              </a:ext>
            </a:extLst>
          </p:cNvPr>
          <p:cNvGrpSpPr/>
          <p:nvPr/>
        </p:nvGrpSpPr>
        <p:grpSpPr>
          <a:xfrm>
            <a:off x="340906" y="2372616"/>
            <a:ext cx="8561984" cy="511156"/>
            <a:chOff x="340906" y="2988804"/>
            <a:chExt cx="8561984" cy="511156"/>
          </a:xfrm>
        </p:grpSpPr>
        <p:pic>
          <p:nvPicPr>
            <p:cNvPr id="16" name="Picture 15"/>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340906" y="3180691"/>
              <a:ext cx="618787" cy="127383"/>
            </a:xfrm>
            <a:prstGeom prst="rect">
              <a:avLst/>
            </a:prstGeom>
          </p:spPr>
        </p:pic>
        <p:pic>
          <p:nvPicPr>
            <p:cNvPr id="17" name="Picture 16"/>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1311054" y="3144134"/>
              <a:ext cx="686243" cy="200497"/>
            </a:xfrm>
            <a:prstGeom prst="rect">
              <a:avLst/>
            </a:prstGeom>
          </p:spPr>
        </p:pic>
        <p:pic>
          <p:nvPicPr>
            <p:cNvPr id="20" name="Picture 19"/>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2348658" y="3163065"/>
              <a:ext cx="832080" cy="162634"/>
            </a:xfrm>
            <a:prstGeom prst="rect">
              <a:avLst/>
            </a:prstGeom>
          </p:spPr>
        </p:pic>
        <p:pic>
          <p:nvPicPr>
            <p:cNvPr id="21" name="Picture 20"/>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3532099" y="3157517"/>
              <a:ext cx="744015" cy="173730"/>
            </a:xfrm>
            <a:prstGeom prst="rect">
              <a:avLst/>
            </a:prstGeom>
          </p:spPr>
        </p:pic>
        <p:pic>
          <p:nvPicPr>
            <p:cNvPr id="30" name="Picture 29"/>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4627476" y="3161764"/>
              <a:ext cx="764675" cy="165236"/>
            </a:xfrm>
            <a:prstGeom prst="rect">
              <a:avLst/>
            </a:prstGeom>
          </p:spPr>
        </p:pic>
        <p:pic>
          <p:nvPicPr>
            <p:cNvPr id="34" name="Picture 33"/>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6585774" y="3176305"/>
              <a:ext cx="678374" cy="136155"/>
            </a:xfrm>
            <a:prstGeom prst="rect">
              <a:avLst/>
            </a:prstGeom>
          </p:spPr>
        </p:pic>
        <p:pic>
          <p:nvPicPr>
            <p:cNvPr id="38" name="Picture 37"/>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7615509" y="3045402"/>
              <a:ext cx="397960" cy="397960"/>
            </a:xfrm>
            <a:prstGeom prst="rect">
              <a:avLst/>
            </a:prstGeom>
          </p:spPr>
        </p:pic>
        <p:pic>
          <p:nvPicPr>
            <p:cNvPr id="64" name="Picture 63"/>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8364832" y="2988804"/>
              <a:ext cx="538058" cy="511156"/>
            </a:xfrm>
            <a:prstGeom prst="rect">
              <a:avLst/>
            </a:prstGeom>
          </p:spPr>
        </p:pic>
        <p:pic>
          <p:nvPicPr>
            <p:cNvPr id="73" name="Picture 10"/>
            <p:cNvPicPr>
              <a:picLocks noChangeAspect="1" noChangeArrowheads="1"/>
            </p:cNvPicPr>
            <p:nvPr/>
          </p:nvPicPr>
          <p:blipFill>
            <a:blip r:embed="rId48" cstate="screen">
              <a:extLst>
                <a:ext uri="{28A0092B-C50C-407E-A947-70E740481C1C}">
                  <a14:useLocalDpi xmlns:a14="http://schemas.microsoft.com/office/drawing/2010/main"/>
                </a:ext>
              </a:extLst>
            </a:blip>
            <a:stretch>
              <a:fillRect/>
            </a:stretch>
          </p:blipFill>
          <p:spPr bwMode="auto">
            <a:xfrm>
              <a:off x="5743514" y="3148166"/>
              <a:ext cx="490899" cy="1924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Group 87">
            <a:extLst>
              <a:ext uri="{FF2B5EF4-FFF2-40B4-BE49-F238E27FC236}">
                <a16:creationId xmlns:a16="http://schemas.microsoft.com/office/drawing/2014/main" id="{535EC330-9E20-43A5-9F8A-455A47951EA2}"/>
              </a:ext>
            </a:extLst>
          </p:cNvPr>
          <p:cNvGrpSpPr/>
          <p:nvPr/>
        </p:nvGrpSpPr>
        <p:grpSpPr>
          <a:xfrm>
            <a:off x="343792" y="3352728"/>
            <a:ext cx="8483858" cy="399372"/>
            <a:chOff x="343792" y="2929175"/>
            <a:chExt cx="8483858" cy="399372"/>
          </a:xfrm>
        </p:grpSpPr>
        <p:pic>
          <p:nvPicPr>
            <p:cNvPr id="42" name="Picture 41"/>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7217307" y="2990750"/>
              <a:ext cx="494871" cy="276223"/>
            </a:xfrm>
            <a:prstGeom prst="rect">
              <a:avLst/>
            </a:prstGeom>
          </p:spPr>
        </p:pic>
        <p:pic>
          <p:nvPicPr>
            <p:cNvPr id="45" name="Picture 44"/>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343792" y="3000261"/>
              <a:ext cx="519595" cy="257200"/>
            </a:xfrm>
            <a:prstGeom prst="rect">
              <a:avLst/>
            </a:prstGeom>
          </p:spPr>
        </p:pic>
        <p:pic>
          <p:nvPicPr>
            <p:cNvPr id="46" name="Picture 45"/>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1305063" y="3061980"/>
              <a:ext cx="779846" cy="133762"/>
            </a:xfrm>
            <a:prstGeom prst="rect">
              <a:avLst/>
            </a:prstGeom>
          </p:spPr>
        </p:pic>
        <p:pic>
          <p:nvPicPr>
            <p:cNvPr id="47" name="Picture 46"/>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8126541" y="3015971"/>
              <a:ext cx="701109" cy="225781"/>
            </a:xfrm>
            <a:prstGeom prst="rect">
              <a:avLst/>
            </a:prstGeom>
          </p:spPr>
        </p:pic>
        <p:pic>
          <p:nvPicPr>
            <p:cNvPr id="49" name="Picture 48"/>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3642588" y="3054152"/>
              <a:ext cx="475854" cy="149418"/>
            </a:xfrm>
            <a:prstGeom prst="rect">
              <a:avLst/>
            </a:prstGeom>
          </p:spPr>
        </p:pic>
        <p:pic>
          <p:nvPicPr>
            <p:cNvPr id="50" name="Picture 49"/>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5319142" y="2949325"/>
              <a:ext cx="617314" cy="359072"/>
            </a:xfrm>
            <a:prstGeom prst="rect">
              <a:avLst/>
            </a:prstGeom>
          </p:spPr>
        </p:pic>
        <p:pic>
          <p:nvPicPr>
            <p:cNvPr id="51" name="Picture 50"/>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4532807" y="3023088"/>
              <a:ext cx="337467" cy="211546"/>
            </a:xfrm>
            <a:prstGeom prst="rect">
              <a:avLst/>
            </a:prstGeom>
          </p:spPr>
        </p:pic>
        <p:pic>
          <p:nvPicPr>
            <p:cNvPr id="60" name="Picture 59"/>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2499274" y="3076924"/>
              <a:ext cx="728949" cy="103875"/>
            </a:xfrm>
            <a:prstGeom prst="rect">
              <a:avLst/>
            </a:prstGeom>
          </p:spPr>
        </p:pic>
        <p:pic>
          <p:nvPicPr>
            <p:cNvPr id="74" name="Picture 73"/>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6327885" y="2929175"/>
              <a:ext cx="532496" cy="399372"/>
            </a:xfrm>
            <a:prstGeom prst="rect">
              <a:avLst/>
            </a:prstGeom>
          </p:spPr>
        </p:pic>
      </p:grpSp>
      <p:grpSp>
        <p:nvGrpSpPr>
          <p:cNvPr id="86" name="Group 85">
            <a:extLst>
              <a:ext uri="{FF2B5EF4-FFF2-40B4-BE49-F238E27FC236}">
                <a16:creationId xmlns:a16="http://schemas.microsoft.com/office/drawing/2014/main" id="{939DE882-0D86-4CEA-AB1D-2ECD6F80C91E}"/>
              </a:ext>
            </a:extLst>
          </p:cNvPr>
          <p:cNvGrpSpPr/>
          <p:nvPr/>
        </p:nvGrpSpPr>
        <p:grpSpPr>
          <a:xfrm>
            <a:off x="304226" y="1513034"/>
            <a:ext cx="8496809" cy="333246"/>
            <a:chOff x="304226" y="1175176"/>
            <a:chExt cx="8496809" cy="333246"/>
          </a:xfrm>
        </p:grpSpPr>
        <p:pic>
          <p:nvPicPr>
            <p:cNvPr id="4" name="Picture 3"/>
            <p:cNvPicPr>
              <a:picLocks noChangeAspect="1"/>
            </p:cNvPicPr>
            <p:nvPr/>
          </p:nvPicPr>
          <p:blipFill rotWithShape="1">
            <a:blip r:embed="rId58" cstate="screen">
              <a:extLst>
                <a:ext uri="{28A0092B-C50C-407E-A947-70E740481C1C}">
                  <a14:useLocalDpi xmlns:a14="http://schemas.microsoft.com/office/drawing/2010/main"/>
                </a:ext>
              </a:extLst>
            </a:blip>
            <a:srcRect/>
            <a:stretch/>
          </p:blipFill>
          <p:spPr>
            <a:xfrm>
              <a:off x="304226" y="1209468"/>
              <a:ext cx="665139" cy="264663"/>
            </a:xfrm>
            <a:prstGeom prst="rect">
              <a:avLst/>
            </a:prstGeom>
          </p:spPr>
        </p:pic>
        <p:pic>
          <p:nvPicPr>
            <p:cNvPr id="9" name="Picture 8"/>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1334886" y="1233390"/>
              <a:ext cx="628270" cy="216818"/>
            </a:xfrm>
            <a:prstGeom prst="rect">
              <a:avLst/>
            </a:prstGeom>
          </p:spPr>
        </p:pic>
        <p:pic>
          <p:nvPicPr>
            <p:cNvPr id="11" name="Picture 10"/>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3287172" y="1248141"/>
              <a:ext cx="563504" cy="187317"/>
            </a:xfrm>
            <a:prstGeom prst="rect">
              <a:avLst/>
            </a:prstGeom>
          </p:spPr>
        </p:pic>
        <p:pic>
          <p:nvPicPr>
            <p:cNvPr id="19" name="Picture 18"/>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4216197" y="1175176"/>
              <a:ext cx="494198" cy="333246"/>
            </a:xfrm>
            <a:prstGeom prst="rect">
              <a:avLst/>
            </a:prstGeom>
          </p:spPr>
        </p:pic>
        <p:pic>
          <p:nvPicPr>
            <p:cNvPr id="27" name="Picture 26"/>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5075916" y="1267825"/>
              <a:ext cx="719235" cy="147948"/>
            </a:xfrm>
            <a:prstGeom prst="rect">
              <a:avLst/>
            </a:prstGeom>
          </p:spPr>
        </p:pic>
        <p:pic>
          <p:nvPicPr>
            <p:cNvPr id="28" name="Picture 27"/>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6160672" y="1251483"/>
              <a:ext cx="1083793" cy="180632"/>
            </a:xfrm>
            <a:prstGeom prst="rect">
              <a:avLst/>
            </a:prstGeom>
          </p:spPr>
        </p:pic>
        <p:pic>
          <p:nvPicPr>
            <p:cNvPr id="36" name="Picture 35"/>
            <p:cNvPicPr>
              <a:picLocks noChangeAspect="1"/>
            </p:cNvPicPr>
            <p:nvPr/>
          </p:nvPicPr>
          <p:blipFill rotWithShape="1">
            <a:blip r:embed="rId64" cstate="screen">
              <a:extLst>
                <a:ext uri="{28A0092B-C50C-407E-A947-70E740481C1C}">
                  <a14:useLocalDpi xmlns:a14="http://schemas.microsoft.com/office/drawing/2010/main"/>
                </a:ext>
              </a:extLst>
            </a:blip>
            <a:srcRect/>
            <a:stretch/>
          </p:blipFill>
          <p:spPr>
            <a:xfrm>
              <a:off x="7609986" y="1243721"/>
              <a:ext cx="468936" cy="196156"/>
            </a:xfrm>
            <a:prstGeom prst="rect">
              <a:avLst/>
            </a:prstGeom>
          </p:spPr>
        </p:pic>
        <p:pic>
          <p:nvPicPr>
            <p:cNvPr id="63" name="Picture 62"/>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8444442" y="1273422"/>
              <a:ext cx="356593" cy="136754"/>
            </a:xfrm>
            <a:prstGeom prst="rect">
              <a:avLst/>
            </a:prstGeom>
          </p:spPr>
        </p:pic>
        <p:pic>
          <p:nvPicPr>
            <p:cNvPr id="77" name="Picture 14" descr="Newsweek"/>
            <p:cNvPicPr>
              <a:picLocks noChangeAspect="1" noChangeArrowheads="1"/>
            </p:cNvPicPr>
            <p:nvPr/>
          </p:nvPicPr>
          <p:blipFill>
            <a:blip r:embed="rId66" cstate="screen">
              <a:extLst>
                <a:ext uri="{28A0092B-C50C-407E-A947-70E740481C1C}">
                  <a14:useLocalDpi xmlns:a14="http://schemas.microsoft.com/office/drawing/2010/main"/>
                </a:ext>
              </a:extLst>
            </a:blip>
            <a:srcRect/>
            <a:stretch>
              <a:fillRect/>
            </a:stretch>
          </p:blipFill>
          <p:spPr bwMode="auto">
            <a:xfrm>
              <a:off x="2328677" y="1222047"/>
              <a:ext cx="592974" cy="2395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0" name="Group 89">
            <a:extLst>
              <a:ext uri="{FF2B5EF4-FFF2-40B4-BE49-F238E27FC236}">
                <a16:creationId xmlns:a16="http://schemas.microsoft.com/office/drawing/2014/main" id="{BF9F7A4A-54BE-490C-8790-4289C1E87C35}"/>
              </a:ext>
            </a:extLst>
          </p:cNvPr>
          <p:cNvGrpSpPr/>
          <p:nvPr/>
        </p:nvGrpSpPr>
        <p:grpSpPr>
          <a:xfrm>
            <a:off x="326991" y="4334889"/>
            <a:ext cx="8492189" cy="306580"/>
            <a:chOff x="326991" y="4326867"/>
            <a:chExt cx="8492189" cy="306580"/>
          </a:xfrm>
        </p:grpSpPr>
        <p:pic>
          <p:nvPicPr>
            <p:cNvPr id="3076" name="Picture 4" descr="Image result for lamborghini logo png">
              <a:extLst>
                <a:ext uri="{FF2B5EF4-FFF2-40B4-BE49-F238E27FC236}">
                  <a16:creationId xmlns:a16="http://schemas.microsoft.com/office/drawing/2014/main" id="{7F8FA897-7B2C-44A4-8E31-F50D2BE1AA38}"/>
                </a:ext>
              </a:extLst>
            </p:cNvPr>
            <p:cNvPicPr>
              <a:picLocks noChangeAspect="1" noChangeArrowheads="1"/>
            </p:cNvPicPr>
            <p:nvPr/>
          </p:nvPicPr>
          <p:blipFill rotWithShape="1">
            <a:blip r:embed="rId67" cstate="screen">
              <a:extLst>
                <a:ext uri="{28A0092B-C50C-407E-A947-70E740481C1C}">
                  <a14:useLocalDpi xmlns:a14="http://schemas.microsoft.com/office/drawing/2010/main"/>
                </a:ext>
              </a:extLst>
            </a:blip>
            <a:srcRect/>
            <a:stretch/>
          </p:blipFill>
          <p:spPr bwMode="auto">
            <a:xfrm>
              <a:off x="3129089" y="4326867"/>
              <a:ext cx="637814" cy="3065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midas safety logo png">
              <a:extLst>
                <a:ext uri="{FF2B5EF4-FFF2-40B4-BE49-F238E27FC236}">
                  <a16:creationId xmlns:a16="http://schemas.microsoft.com/office/drawing/2014/main" id="{8B60D1ED-7DA9-49B9-B157-439BB93D3192}"/>
                </a:ext>
              </a:extLst>
            </p:cNvPr>
            <p:cNvPicPr>
              <a:picLocks noChangeAspect="1" noChangeArrowheads="1"/>
            </p:cNvPicPr>
            <p:nvPr/>
          </p:nvPicPr>
          <p:blipFill rotWithShape="1">
            <a:blip r:embed="rId68" cstate="screen">
              <a:extLst>
                <a:ext uri="{28A0092B-C50C-407E-A947-70E740481C1C}">
                  <a14:useLocalDpi xmlns:a14="http://schemas.microsoft.com/office/drawing/2010/main"/>
                </a:ext>
              </a:extLst>
            </a:blip>
            <a:srcRect/>
            <a:stretch/>
          </p:blipFill>
          <p:spPr bwMode="auto">
            <a:xfrm>
              <a:off x="5011508" y="4388412"/>
              <a:ext cx="708255" cy="183490"/>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oup 88">
              <a:extLst>
                <a:ext uri="{FF2B5EF4-FFF2-40B4-BE49-F238E27FC236}">
                  <a16:creationId xmlns:a16="http://schemas.microsoft.com/office/drawing/2014/main" id="{9BBC8645-5E2F-4693-A7E2-DBD76BD34879}"/>
                </a:ext>
              </a:extLst>
            </p:cNvPr>
            <p:cNvGrpSpPr/>
            <p:nvPr/>
          </p:nvGrpSpPr>
          <p:grpSpPr>
            <a:xfrm>
              <a:off x="326991" y="4364570"/>
              <a:ext cx="8492189" cy="231174"/>
              <a:chOff x="326991" y="4585550"/>
              <a:chExt cx="8492189" cy="231174"/>
            </a:xfrm>
          </p:grpSpPr>
          <p:pic>
            <p:nvPicPr>
              <p:cNvPr id="62" name="Picture 61"/>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6008559" y="4627809"/>
                <a:ext cx="731461" cy="146657"/>
              </a:xfrm>
              <a:prstGeom prst="rect">
                <a:avLst/>
              </a:prstGeom>
            </p:spPr>
          </p:pic>
          <p:pic>
            <p:nvPicPr>
              <p:cNvPr id="70" name="Picture 69"/>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326991" y="4625683"/>
                <a:ext cx="685951" cy="150909"/>
              </a:xfrm>
              <a:prstGeom prst="rect">
                <a:avLst/>
              </a:prstGeom>
            </p:spPr>
          </p:pic>
          <p:pic>
            <p:nvPicPr>
              <p:cNvPr id="71" name="Picture 28" descr="trendmicro_logo"/>
              <p:cNvPicPr>
                <a:picLocks noChangeAspect="1" noChangeArrowheads="1"/>
              </p:cNvPicPr>
              <p:nvPr/>
            </p:nvPicPr>
            <p:blipFill>
              <a:blip r:embed="rId71" cstate="screen">
                <a:extLst>
                  <a:ext uri="{28A0092B-C50C-407E-A947-70E740481C1C}">
                    <a14:useLocalDpi xmlns:a14="http://schemas.microsoft.com/office/drawing/2010/main"/>
                  </a:ext>
                </a:extLst>
              </a:blip>
              <a:srcRect/>
              <a:stretch>
                <a:fillRect/>
              </a:stretch>
            </p:blipFill>
            <p:spPr bwMode="auto">
              <a:xfrm>
                <a:off x="1383950" y="4607288"/>
                <a:ext cx="416996" cy="18769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4"/>
              <p:cNvPicPr>
                <a:picLocks noChangeAspect="1" noChangeArrowheads="1"/>
              </p:cNvPicPr>
              <p:nvPr/>
            </p:nvPicPr>
            <p:blipFill>
              <a:blip r:embed="rId72" cstate="screen">
                <a:extLst>
                  <a:ext uri="{28A0092B-C50C-407E-A947-70E740481C1C}">
                    <a14:useLocalDpi xmlns:a14="http://schemas.microsoft.com/office/drawing/2010/main"/>
                  </a:ext>
                </a:extLst>
              </a:blip>
              <a:stretch>
                <a:fillRect/>
              </a:stretch>
            </p:blipFill>
            <p:spPr bwMode="auto">
              <a:xfrm>
                <a:off x="4137971" y="4585550"/>
                <a:ext cx="589731" cy="23117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7111028" y="4613824"/>
                <a:ext cx="661744" cy="174627"/>
              </a:xfrm>
              <a:prstGeom prst="rect">
                <a:avLst/>
              </a:prstGeom>
            </p:spPr>
          </p:pic>
          <p:pic>
            <p:nvPicPr>
              <p:cNvPr id="87" name="Picture 86">
                <a:extLst>
                  <a:ext uri="{FF2B5EF4-FFF2-40B4-BE49-F238E27FC236}">
                    <a16:creationId xmlns:a16="http://schemas.microsoft.com/office/drawing/2014/main" id="{B71B3BB8-609C-400C-B4B5-6EA17B09E36E}"/>
                  </a:ext>
                </a:extLst>
              </p:cNvPr>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8129494" y="4598834"/>
                <a:ext cx="689686" cy="204606"/>
              </a:xfrm>
              <a:prstGeom prst="rect">
                <a:avLst/>
              </a:prstGeom>
            </p:spPr>
          </p:pic>
        </p:grpSp>
        <p:pic>
          <p:nvPicPr>
            <p:cNvPr id="3078" name="Picture 6" descr="Image result for FC Barcelona logo png">
              <a:extLst>
                <a:ext uri="{FF2B5EF4-FFF2-40B4-BE49-F238E27FC236}">
                  <a16:creationId xmlns:a16="http://schemas.microsoft.com/office/drawing/2014/main" id="{320235B0-28BC-4564-B645-F5AE013BE8C5}"/>
                </a:ext>
              </a:extLst>
            </p:cNvPr>
            <p:cNvPicPr>
              <a:picLocks noChangeAspect="1" noChangeArrowheads="1"/>
            </p:cNvPicPr>
            <p:nvPr/>
          </p:nvPicPr>
          <p:blipFill rotWithShape="1">
            <a:blip r:embed="rId75" cstate="screen">
              <a:extLst>
                <a:ext uri="{28A0092B-C50C-407E-A947-70E740481C1C}">
                  <a14:useLocalDpi xmlns:a14="http://schemas.microsoft.com/office/drawing/2010/main"/>
                </a:ext>
              </a:extLst>
            </a:blip>
            <a:srcRect/>
            <a:stretch/>
          </p:blipFill>
          <p:spPr bwMode="auto">
            <a:xfrm>
              <a:off x="2049669" y="4374261"/>
              <a:ext cx="773208" cy="2117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8100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350"/>
                                        <p:tgtEl>
                                          <p:spTgt spid="79"/>
                                        </p:tgtEl>
                                      </p:cBhvr>
                                    </p:animEffect>
                                  </p:childTnLst>
                                </p:cTn>
                              </p:par>
                              <p:par>
                                <p:cTn id="8" presetID="42" presetClass="path" presetSubtype="0" decel="100000" fill="hold" nodeType="withEffect">
                                  <p:stCondLst>
                                    <p:cond delay="0"/>
                                  </p:stCondLst>
                                  <p:childTnLst>
                                    <p:animMotion origin="layout" path="M 0 -1.11111E-6 L 0 0.07315 " pathEditMode="relative" rAng="0" ptsTypes="AA">
                                      <p:cBhvr>
                                        <p:cTn id="9" dur="500" spd="-100000" fill="hold"/>
                                        <p:tgtEl>
                                          <p:spTgt spid="79"/>
                                        </p:tgtEl>
                                        <p:attrNameLst>
                                          <p:attrName>ppt_x</p:attrName>
                                          <p:attrName>ppt_y</p:attrName>
                                        </p:attrNameLst>
                                      </p:cBhvr>
                                      <p:rCtr x="0" y="3642"/>
                                    </p:animMotion>
                                  </p:childTnLst>
                                </p:cTn>
                              </p:par>
                              <p:par>
                                <p:cTn id="10" presetID="10" presetClass="entr" presetSubtype="0" fill="hold" nodeType="withEffect">
                                  <p:stCondLst>
                                    <p:cond delay="10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350"/>
                                        <p:tgtEl>
                                          <p:spTgt spid="86"/>
                                        </p:tgtEl>
                                      </p:cBhvr>
                                    </p:animEffect>
                                  </p:childTnLst>
                                </p:cTn>
                              </p:par>
                              <p:par>
                                <p:cTn id="13" presetID="42" presetClass="path" presetSubtype="0" decel="100000" fill="hold" nodeType="withEffect">
                                  <p:stCondLst>
                                    <p:cond delay="100"/>
                                  </p:stCondLst>
                                  <p:childTnLst>
                                    <p:animMotion origin="layout" path="M 3.33333E-6 -3.20988E-6 L 3.33333E-6 0.07315 " pathEditMode="relative" rAng="0" ptsTypes="AA">
                                      <p:cBhvr>
                                        <p:cTn id="14" dur="500" spd="-100000" fill="hold"/>
                                        <p:tgtEl>
                                          <p:spTgt spid="86"/>
                                        </p:tgtEl>
                                        <p:attrNameLst>
                                          <p:attrName>ppt_x</p:attrName>
                                          <p:attrName>ppt_y</p:attrName>
                                        </p:attrNameLst>
                                      </p:cBhvr>
                                      <p:rCtr x="0" y="3642"/>
                                    </p:animMotion>
                                  </p:childTnLst>
                                </p:cTn>
                              </p:par>
                              <p:par>
                                <p:cTn id="15" presetID="10" presetClass="entr" presetSubtype="0" fill="hold" nodeType="withEffect">
                                  <p:stCondLst>
                                    <p:cond delay="20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350"/>
                                        <p:tgtEl>
                                          <p:spTgt spid="81"/>
                                        </p:tgtEl>
                                      </p:cBhvr>
                                    </p:animEffect>
                                  </p:childTnLst>
                                </p:cTn>
                              </p:par>
                              <p:par>
                                <p:cTn id="18" presetID="42" presetClass="path" presetSubtype="0" decel="100000" fill="hold" nodeType="withEffect">
                                  <p:stCondLst>
                                    <p:cond delay="200"/>
                                  </p:stCondLst>
                                  <p:childTnLst>
                                    <p:animMotion origin="layout" path="M 5.55556E-7 -2.22222E-6 L 5.55556E-7 0.07315 " pathEditMode="relative" rAng="0" ptsTypes="AA">
                                      <p:cBhvr>
                                        <p:cTn id="19" dur="500" spd="-100000" fill="hold"/>
                                        <p:tgtEl>
                                          <p:spTgt spid="81"/>
                                        </p:tgtEl>
                                        <p:attrNameLst>
                                          <p:attrName>ppt_x</p:attrName>
                                          <p:attrName>ppt_y</p:attrName>
                                        </p:attrNameLst>
                                      </p:cBhvr>
                                      <p:rCtr x="0" y="3642"/>
                                    </p:animMotion>
                                  </p:childTnLst>
                                </p:cTn>
                              </p:par>
                              <p:par>
                                <p:cTn id="20" presetID="10" presetClass="entr" presetSubtype="0" fill="hold" nodeType="withEffect">
                                  <p:stCondLst>
                                    <p:cond delay="30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350"/>
                                        <p:tgtEl>
                                          <p:spTgt spid="82"/>
                                        </p:tgtEl>
                                      </p:cBhvr>
                                    </p:animEffect>
                                  </p:childTnLst>
                                </p:cTn>
                              </p:par>
                              <p:par>
                                <p:cTn id="23" presetID="42" presetClass="path" presetSubtype="0" decel="100000" fill="hold" nodeType="withEffect">
                                  <p:stCondLst>
                                    <p:cond delay="300"/>
                                  </p:stCondLst>
                                  <p:childTnLst>
                                    <p:animMotion origin="layout" path="M -1.94444E-6 -2.96296E-6 L -1.94444E-6 0.07315 " pathEditMode="relative" rAng="0" ptsTypes="AA">
                                      <p:cBhvr>
                                        <p:cTn id="24" dur="500" spd="-100000" fill="hold"/>
                                        <p:tgtEl>
                                          <p:spTgt spid="82"/>
                                        </p:tgtEl>
                                        <p:attrNameLst>
                                          <p:attrName>ppt_x</p:attrName>
                                          <p:attrName>ppt_y</p:attrName>
                                        </p:attrNameLst>
                                      </p:cBhvr>
                                      <p:rCtr x="0" y="3642"/>
                                    </p:animMotion>
                                  </p:childTnLst>
                                </p:cTn>
                              </p:par>
                              <p:par>
                                <p:cTn id="25" presetID="10" presetClass="entr" presetSubtype="0" fill="hold" nodeType="withEffect">
                                  <p:stCondLst>
                                    <p:cond delay="40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350"/>
                                        <p:tgtEl>
                                          <p:spTgt spid="83"/>
                                        </p:tgtEl>
                                      </p:cBhvr>
                                    </p:animEffect>
                                  </p:childTnLst>
                                </p:cTn>
                              </p:par>
                              <p:par>
                                <p:cTn id="28" presetID="42" presetClass="path" presetSubtype="0" decel="100000" fill="hold" nodeType="withEffect">
                                  <p:stCondLst>
                                    <p:cond delay="400"/>
                                  </p:stCondLst>
                                  <p:childTnLst>
                                    <p:animMotion origin="layout" path="M 0 -4.93827E-6 L 0 0.07315 " pathEditMode="relative" rAng="0" ptsTypes="AA">
                                      <p:cBhvr>
                                        <p:cTn id="29" dur="500" spd="-100000" fill="hold"/>
                                        <p:tgtEl>
                                          <p:spTgt spid="83"/>
                                        </p:tgtEl>
                                        <p:attrNameLst>
                                          <p:attrName>ppt_x</p:attrName>
                                          <p:attrName>ppt_y</p:attrName>
                                        </p:attrNameLst>
                                      </p:cBhvr>
                                      <p:rCtr x="0" y="3642"/>
                                    </p:animMotion>
                                  </p:childTnLst>
                                </p:cTn>
                              </p:par>
                              <p:par>
                                <p:cTn id="30" presetID="10" presetClass="entr" presetSubtype="0" fill="hold" nodeType="withEffect">
                                  <p:stCondLst>
                                    <p:cond delay="50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350"/>
                                        <p:tgtEl>
                                          <p:spTgt spid="88"/>
                                        </p:tgtEl>
                                      </p:cBhvr>
                                    </p:animEffect>
                                  </p:childTnLst>
                                </p:cTn>
                              </p:par>
                              <p:par>
                                <p:cTn id="33" presetID="42" presetClass="path" presetSubtype="0" decel="100000" fill="hold" nodeType="withEffect">
                                  <p:stCondLst>
                                    <p:cond delay="500"/>
                                  </p:stCondLst>
                                  <p:childTnLst>
                                    <p:animMotion origin="layout" path="M -2.5E-6 3.82716E-6 L -2.5E-6 0.07314 " pathEditMode="relative" rAng="0" ptsTypes="AA">
                                      <p:cBhvr>
                                        <p:cTn id="34" dur="500" spd="-100000" fill="hold"/>
                                        <p:tgtEl>
                                          <p:spTgt spid="88"/>
                                        </p:tgtEl>
                                        <p:attrNameLst>
                                          <p:attrName>ppt_x</p:attrName>
                                          <p:attrName>ppt_y</p:attrName>
                                        </p:attrNameLst>
                                      </p:cBhvr>
                                      <p:rCtr x="0" y="3642"/>
                                    </p:animMotion>
                                  </p:childTnLst>
                                </p:cTn>
                              </p:par>
                              <p:par>
                                <p:cTn id="35" presetID="10" presetClass="entr" presetSubtype="0" fill="hold" nodeType="withEffect">
                                  <p:stCondLst>
                                    <p:cond delay="60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350"/>
                                        <p:tgtEl>
                                          <p:spTgt spid="91"/>
                                        </p:tgtEl>
                                      </p:cBhvr>
                                    </p:animEffect>
                                  </p:childTnLst>
                                </p:cTn>
                              </p:par>
                              <p:par>
                                <p:cTn id="38" presetID="42" presetClass="path" presetSubtype="0" decel="100000" fill="hold" nodeType="withEffect">
                                  <p:stCondLst>
                                    <p:cond delay="600"/>
                                  </p:stCondLst>
                                  <p:childTnLst>
                                    <p:animMotion origin="layout" path="M 0 -4.69136E-6 L 0 0.07315 " pathEditMode="relative" rAng="0" ptsTypes="AA">
                                      <p:cBhvr>
                                        <p:cTn id="39" dur="500" spd="-100000" fill="hold"/>
                                        <p:tgtEl>
                                          <p:spTgt spid="91"/>
                                        </p:tgtEl>
                                        <p:attrNameLst>
                                          <p:attrName>ppt_x</p:attrName>
                                          <p:attrName>ppt_y</p:attrName>
                                        </p:attrNameLst>
                                      </p:cBhvr>
                                      <p:rCtr x="0" y="3642"/>
                                    </p:animMotion>
                                  </p:childTnLst>
                                </p:cTn>
                              </p:par>
                              <p:par>
                                <p:cTn id="40" presetID="10" presetClass="entr" presetSubtype="0" fill="hold" nodeType="withEffect">
                                  <p:stCondLst>
                                    <p:cond delay="70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350"/>
                                        <p:tgtEl>
                                          <p:spTgt spid="90"/>
                                        </p:tgtEl>
                                      </p:cBhvr>
                                    </p:animEffect>
                                  </p:childTnLst>
                                </p:cTn>
                              </p:par>
                              <p:par>
                                <p:cTn id="43" presetID="42" presetClass="path" presetSubtype="0" decel="100000" fill="hold" nodeType="withEffect">
                                  <p:stCondLst>
                                    <p:cond delay="700"/>
                                  </p:stCondLst>
                                  <p:childTnLst>
                                    <p:animMotion origin="layout" path="M -3.05556E-6 -3.45679E-6 L -3.05556E-6 0.07315 " pathEditMode="relative" rAng="0" ptsTypes="AA">
                                      <p:cBhvr>
                                        <p:cTn id="44" dur="500" spd="-100000" fill="hold"/>
                                        <p:tgtEl>
                                          <p:spTgt spid="90"/>
                                        </p:tgtEl>
                                        <p:attrNameLst>
                                          <p:attrName>ppt_x</p:attrName>
                                          <p:attrName>ppt_y</p:attrName>
                                        </p:attrNameLst>
                                      </p:cBhvr>
                                      <p:rCtr x="0" y="36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1EEEE9-9E57-4441-9AF8-60E8F9F18E2E}"/>
              </a:ext>
            </a:extLst>
          </p:cNvPr>
          <p:cNvSpPr/>
          <p:nvPr/>
        </p:nvSpPr>
        <p:spPr>
          <a:xfrm>
            <a:off x="1595097" y="4201610"/>
            <a:ext cx="6179820" cy="369332"/>
          </a:xfrm>
          <a:prstGeom prst="rect">
            <a:avLst/>
          </a:prstGeom>
        </p:spPr>
        <p:txBody>
          <a:bodyPr wrap="square">
            <a:spAutoFit/>
          </a:bodyPr>
          <a:lstStyle/>
          <a:p>
            <a:pPr algn="ctr"/>
            <a:r>
              <a:rPr lang="en-US" dirty="0"/>
              <a:t>https://</a:t>
            </a:r>
            <a:r>
              <a:rPr lang="en-US" dirty="0" err="1"/>
              <a:t>aws.amazon.com</a:t>
            </a:r>
            <a:r>
              <a:rPr lang="en-US" dirty="0"/>
              <a:t>/this-is-my-architecture/</a:t>
            </a:r>
          </a:p>
        </p:txBody>
      </p:sp>
      <p:pic>
        <p:nvPicPr>
          <p:cNvPr id="5" name="Picture 4">
            <a:extLst>
              <a:ext uri="{FF2B5EF4-FFF2-40B4-BE49-F238E27FC236}">
                <a16:creationId xmlns:a16="http://schemas.microsoft.com/office/drawing/2014/main" id="{7133AE74-B39E-3A4B-8A67-9ECBF42C2D64}"/>
              </a:ext>
            </a:extLst>
          </p:cNvPr>
          <p:cNvPicPr>
            <a:picLocks noChangeAspect="1"/>
          </p:cNvPicPr>
          <p:nvPr/>
        </p:nvPicPr>
        <p:blipFill>
          <a:blip r:embed="rId3"/>
          <a:stretch>
            <a:fillRect/>
          </a:stretch>
        </p:blipFill>
        <p:spPr>
          <a:xfrm>
            <a:off x="4209" y="0"/>
            <a:ext cx="8669322" cy="4201610"/>
          </a:xfrm>
          <a:prstGeom prst="rect">
            <a:avLst/>
          </a:prstGeom>
        </p:spPr>
      </p:pic>
    </p:spTree>
    <p:extLst>
      <p:ext uri="{BB962C8B-B14F-4D97-AF65-F5344CB8AC3E}">
        <p14:creationId xmlns:p14="http://schemas.microsoft.com/office/powerpoint/2010/main" val="422961711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0470C9-D044-8649-9609-D9FA4C9D5D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0752" y="107101"/>
            <a:ext cx="1838001" cy="323488"/>
          </a:xfrm>
          <a:prstGeom prst="rect">
            <a:avLst/>
          </a:prstGeom>
        </p:spPr>
      </p:pic>
      <p:pic>
        <p:nvPicPr>
          <p:cNvPr id="10" name="Picture 9">
            <a:extLst>
              <a:ext uri="{FF2B5EF4-FFF2-40B4-BE49-F238E27FC236}">
                <a16:creationId xmlns:a16="http://schemas.microsoft.com/office/drawing/2014/main" id="{0147DE74-0C71-0E41-8C2C-B607E8A596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398637"/>
            <a:ext cx="4234823" cy="2336994"/>
          </a:xfrm>
          <a:prstGeom prst="rect">
            <a:avLst/>
          </a:prstGeom>
        </p:spPr>
      </p:pic>
      <p:pic>
        <p:nvPicPr>
          <p:cNvPr id="13" name="Picture 12">
            <a:extLst>
              <a:ext uri="{FF2B5EF4-FFF2-40B4-BE49-F238E27FC236}">
                <a16:creationId xmlns:a16="http://schemas.microsoft.com/office/drawing/2014/main" id="{D1412381-6E2A-7247-BD9F-B0D8FE2D76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0752" y="2398637"/>
            <a:ext cx="2533135" cy="699896"/>
          </a:xfrm>
          <a:prstGeom prst="rect">
            <a:avLst/>
          </a:prstGeom>
        </p:spPr>
      </p:pic>
      <p:pic>
        <p:nvPicPr>
          <p:cNvPr id="22" name="Picture 21">
            <a:extLst>
              <a:ext uri="{FF2B5EF4-FFF2-40B4-BE49-F238E27FC236}">
                <a16:creationId xmlns:a16="http://schemas.microsoft.com/office/drawing/2014/main" id="{1DF1985A-A0C6-194F-8634-7F3F6F2E39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43090" y="975414"/>
            <a:ext cx="521366" cy="602829"/>
          </a:xfrm>
          <a:prstGeom prst="rect">
            <a:avLst/>
          </a:prstGeom>
        </p:spPr>
      </p:pic>
      <p:sp>
        <p:nvSpPr>
          <p:cNvPr id="23" name="TextBox 22">
            <a:extLst>
              <a:ext uri="{FF2B5EF4-FFF2-40B4-BE49-F238E27FC236}">
                <a16:creationId xmlns:a16="http://schemas.microsoft.com/office/drawing/2014/main" id="{7917D18F-6ACD-014B-85B0-A05AEE15CD81}"/>
              </a:ext>
            </a:extLst>
          </p:cNvPr>
          <p:cNvSpPr txBox="1"/>
          <p:nvPr/>
        </p:nvSpPr>
        <p:spPr>
          <a:xfrm>
            <a:off x="4256397" y="1617247"/>
            <a:ext cx="894752" cy="155632"/>
          </a:xfrm>
          <a:prstGeom prst="rect">
            <a:avLst/>
          </a:prstGeom>
          <a:noFill/>
        </p:spPr>
        <p:txBody>
          <a:bodyPr wrap="square" lIns="0" tIns="0" rIns="0" bIns="0" rtlCol="0" anchor="t">
            <a:noAutofit/>
          </a:bodyPr>
          <a:lstStyle/>
          <a:p>
            <a:pPr algn="ctr"/>
            <a:r>
              <a:rPr lang="en-US" sz="1000" b="1" dirty="0"/>
              <a:t>Amazon</a:t>
            </a:r>
            <a:br>
              <a:rPr lang="en-US" sz="1000" b="1" dirty="0"/>
            </a:br>
            <a:r>
              <a:rPr lang="en-US" sz="1000" b="1" dirty="0"/>
              <a:t>RDS</a:t>
            </a:r>
            <a:endParaRPr lang="en-US" b="1" dirty="0"/>
          </a:p>
        </p:txBody>
      </p:sp>
      <p:pic>
        <p:nvPicPr>
          <p:cNvPr id="24" name="Picture 23">
            <a:extLst>
              <a:ext uri="{FF2B5EF4-FFF2-40B4-BE49-F238E27FC236}">
                <a16:creationId xmlns:a16="http://schemas.microsoft.com/office/drawing/2014/main" id="{3578CE38-6A17-1342-B7E9-A59D927D24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92189" y="975414"/>
            <a:ext cx="548639" cy="647575"/>
          </a:xfrm>
          <a:prstGeom prst="rect">
            <a:avLst/>
          </a:prstGeom>
        </p:spPr>
      </p:pic>
      <p:sp>
        <p:nvSpPr>
          <p:cNvPr id="25" name="TextBox 24">
            <a:extLst>
              <a:ext uri="{FF2B5EF4-FFF2-40B4-BE49-F238E27FC236}">
                <a16:creationId xmlns:a16="http://schemas.microsoft.com/office/drawing/2014/main" id="{44B98DBC-519D-9A40-8021-5CB3346B0153}"/>
              </a:ext>
            </a:extLst>
          </p:cNvPr>
          <p:cNvSpPr txBox="1"/>
          <p:nvPr/>
        </p:nvSpPr>
        <p:spPr>
          <a:xfrm>
            <a:off x="4964456" y="1644647"/>
            <a:ext cx="1020442" cy="155632"/>
          </a:xfrm>
          <a:prstGeom prst="rect">
            <a:avLst/>
          </a:prstGeom>
          <a:noFill/>
        </p:spPr>
        <p:txBody>
          <a:bodyPr wrap="square" lIns="0" tIns="0" rIns="0" bIns="0" rtlCol="0" anchor="t">
            <a:noAutofit/>
          </a:bodyPr>
          <a:lstStyle/>
          <a:p>
            <a:pPr algn="ctr"/>
            <a:r>
              <a:rPr lang="en-US" sz="1000" b="1" dirty="0"/>
              <a:t>Amazon </a:t>
            </a:r>
            <a:br>
              <a:rPr lang="en-US" sz="1000" b="1" dirty="0"/>
            </a:br>
            <a:r>
              <a:rPr lang="en-US" sz="1000" b="1" dirty="0" err="1"/>
              <a:t>ElastiCache</a:t>
            </a:r>
            <a:endParaRPr lang="en-US" sz="1000" b="1" dirty="0"/>
          </a:p>
        </p:txBody>
      </p:sp>
      <p:pic>
        <p:nvPicPr>
          <p:cNvPr id="26" name="Picture 25">
            <a:extLst>
              <a:ext uri="{FF2B5EF4-FFF2-40B4-BE49-F238E27FC236}">
                <a16:creationId xmlns:a16="http://schemas.microsoft.com/office/drawing/2014/main" id="{7149DB01-3C55-AF4F-AF52-8386FC3FEE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6394" y="3395894"/>
            <a:ext cx="543466" cy="601994"/>
          </a:xfrm>
          <a:prstGeom prst="rect">
            <a:avLst/>
          </a:prstGeom>
        </p:spPr>
      </p:pic>
      <p:sp>
        <p:nvSpPr>
          <p:cNvPr id="27" name="TextBox 26">
            <a:extLst>
              <a:ext uri="{FF2B5EF4-FFF2-40B4-BE49-F238E27FC236}">
                <a16:creationId xmlns:a16="http://schemas.microsoft.com/office/drawing/2014/main" id="{AB5FEA0E-9971-8644-951C-6F86F8EAD03A}"/>
              </a:ext>
            </a:extLst>
          </p:cNvPr>
          <p:cNvSpPr txBox="1"/>
          <p:nvPr/>
        </p:nvSpPr>
        <p:spPr>
          <a:xfrm>
            <a:off x="4370752" y="4046297"/>
            <a:ext cx="894752" cy="155632"/>
          </a:xfrm>
          <a:prstGeom prst="rect">
            <a:avLst/>
          </a:prstGeom>
          <a:noFill/>
        </p:spPr>
        <p:txBody>
          <a:bodyPr wrap="square" lIns="0" tIns="0" rIns="0" bIns="0" rtlCol="0" anchor="t">
            <a:noAutofit/>
          </a:bodyPr>
          <a:lstStyle/>
          <a:p>
            <a:pPr algn="ctr"/>
            <a:r>
              <a:rPr lang="en-US" sz="1000" b="1" dirty="0"/>
              <a:t>Amazon</a:t>
            </a:r>
            <a:br>
              <a:rPr lang="en-US" sz="1000" b="1" dirty="0"/>
            </a:br>
            <a:r>
              <a:rPr lang="en-US" sz="1000" b="1" dirty="0" err="1"/>
              <a:t>DynamoDB</a:t>
            </a:r>
            <a:endParaRPr lang="en-US" b="1" dirty="0"/>
          </a:p>
        </p:txBody>
      </p:sp>
      <p:pic>
        <p:nvPicPr>
          <p:cNvPr id="28" name="Picture 27">
            <a:extLst>
              <a:ext uri="{FF2B5EF4-FFF2-40B4-BE49-F238E27FC236}">
                <a16:creationId xmlns:a16="http://schemas.microsoft.com/office/drawing/2014/main" id="{2D73730F-A8B3-B049-99FF-9BE2CB5025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37842" y="3395894"/>
            <a:ext cx="521366" cy="602829"/>
          </a:xfrm>
          <a:prstGeom prst="rect">
            <a:avLst/>
          </a:prstGeom>
        </p:spPr>
      </p:pic>
      <p:sp>
        <p:nvSpPr>
          <p:cNvPr id="29" name="TextBox 28">
            <a:extLst>
              <a:ext uri="{FF2B5EF4-FFF2-40B4-BE49-F238E27FC236}">
                <a16:creationId xmlns:a16="http://schemas.microsoft.com/office/drawing/2014/main" id="{7DE098E1-0120-8F4A-9374-3F69E5B543A4}"/>
              </a:ext>
            </a:extLst>
          </p:cNvPr>
          <p:cNvSpPr txBox="1"/>
          <p:nvPr/>
        </p:nvSpPr>
        <p:spPr>
          <a:xfrm>
            <a:off x="5151149" y="4037727"/>
            <a:ext cx="894752" cy="155632"/>
          </a:xfrm>
          <a:prstGeom prst="rect">
            <a:avLst/>
          </a:prstGeom>
          <a:noFill/>
        </p:spPr>
        <p:txBody>
          <a:bodyPr wrap="square" lIns="0" tIns="0" rIns="0" bIns="0" rtlCol="0" anchor="t">
            <a:noAutofit/>
          </a:bodyPr>
          <a:lstStyle/>
          <a:p>
            <a:pPr algn="ctr"/>
            <a:r>
              <a:rPr lang="en-US" sz="1000" b="1" dirty="0"/>
              <a:t>Amazon</a:t>
            </a:r>
            <a:br>
              <a:rPr lang="en-US" sz="1000" b="1" dirty="0"/>
            </a:br>
            <a:r>
              <a:rPr lang="en-US" sz="1000" b="1" dirty="0"/>
              <a:t>RDS</a:t>
            </a:r>
            <a:endParaRPr lang="en-US" b="1" dirty="0"/>
          </a:p>
        </p:txBody>
      </p:sp>
      <p:pic>
        <p:nvPicPr>
          <p:cNvPr id="30" name="Picture 29">
            <a:extLst>
              <a:ext uri="{FF2B5EF4-FFF2-40B4-BE49-F238E27FC236}">
                <a16:creationId xmlns:a16="http://schemas.microsoft.com/office/drawing/2014/main" id="{542E8E53-4D79-6B44-9A6C-DFB0940750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 y="21071"/>
            <a:ext cx="4234823" cy="2302041"/>
          </a:xfrm>
          <a:prstGeom prst="rect">
            <a:avLst/>
          </a:prstGeom>
        </p:spPr>
      </p:pic>
      <p:sp>
        <p:nvSpPr>
          <p:cNvPr id="2" name="Rectangle 1">
            <a:extLst>
              <a:ext uri="{FF2B5EF4-FFF2-40B4-BE49-F238E27FC236}">
                <a16:creationId xmlns:a16="http://schemas.microsoft.com/office/drawing/2014/main" id="{DF624A7B-C061-B847-8231-300E583F9B9D}"/>
              </a:ext>
            </a:extLst>
          </p:cNvPr>
          <p:cNvSpPr/>
          <p:nvPr/>
        </p:nvSpPr>
        <p:spPr>
          <a:xfrm>
            <a:off x="6254330" y="29618"/>
            <a:ext cx="2571022" cy="923330"/>
          </a:xfrm>
          <a:prstGeom prst="rect">
            <a:avLst/>
          </a:prstGeom>
        </p:spPr>
        <p:txBody>
          <a:bodyPr wrap="square">
            <a:spAutoFit/>
          </a:bodyPr>
          <a:lstStyle/>
          <a:p>
            <a:pPr algn="ctr"/>
            <a:r>
              <a:rPr lang="en-US" dirty="0">
                <a:solidFill>
                  <a:srgbClr val="1F3D5C"/>
                </a:solidFill>
                <a:latin typeface="AmazonEmber" panose="020B0603020204020204" pitchFamily="34" charset="0"/>
              </a:rPr>
              <a:t>10 Steps to Using Amazon ECS, the Sixth will Blow Your Mind!</a:t>
            </a:r>
            <a:endParaRPr lang="en-US" b="0" i="0" dirty="0">
              <a:solidFill>
                <a:srgbClr val="1F3D5C"/>
              </a:solidFill>
              <a:effectLst/>
              <a:latin typeface="AmazonEmber" panose="020B0603020204020204" pitchFamily="34" charset="0"/>
            </a:endParaRPr>
          </a:p>
        </p:txBody>
      </p:sp>
      <p:sp>
        <p:nvSpPr>
          <p:cNvPr id="7" name="Rectangle 6">
            <a:extLst>
              <a:ext uri="{FF2B5EF4-FFF2-40B4-BE49-F238E27FC236}">
                <a16:creationId xmlns:a16="http://schemas.microsoft.com/office/drawing/2014/main" id="{F6939C60-734E-C04B-AC90-0DD2059DC621}"/>
              </a:ext>
            </a:extLst>
          </p:cNvPr>
          <p:cNvSpPr/>
          <p:nvPr/>
        </p:nvSpPr>
        <p:spPr>
          <a:xfrm>
            <a:off x="6827255" y="2323112"/>
            <a:ext cx="2311606" cy="1200329"/>
          </a:xfrm>
          <a:prstGeom prst="rect">
            <a:avLst/>
          </a:prstGeom>
        </p:spPr>
        <p:txBody>
          <a:bodyPr wrap="square">
            <a:spAutoFit/>
          </a:bodyPr>
          <a:lstStyle/>
          <a:p>
            <a:pPr algn="ctr"/>
            <a:r>
              <a:rPr lang="en-US" dirty="0">
                <a:solidFill>
                  <a:srgbClr val="1F3D5C"/>
                </a:solidFill>
                <a:latin typeface="AmazonEmber" panose="020B0603020204020204" pitchFamily="34" charset="0"/>
              </a:rPr>
              <a:t>Building Cloud Microservices with an on-premises system of record</a:t>
            </a:r>
            <a:endParaRPr lang="en-US" b="0" i="0" dirty="0">
              <a:solidFill>
                <a:srgbClr val="1F3D5C"/>
              </a:solidFill>
              <a:effectLst/>
              <a:latin typeface="AmazonEmber" panose="020B0603020204020204" pitchFamily="34" charset="0"/>
            </a:endParaRPr>
          </a:p>
        </p:txBody>
      </p:sp>
    </p:spTree>
    <p:extLst>
      <p:ext uri="{BB962C8B-B14F-4D97-AF65-F5344CB8AC3E}">
        <p14:creationId xmlns:p14="http://schemas.microsoft.com/office/powerpoint/2010/main" val="2157581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C54EF2-482E-E142-A43A-0B7A67845AF6}"/>
              </a:ext>
            </a:extLst>
          </p:cNvPr>
          <p:cNvPicPr/>
          <p:nvPr/>
        </p:nvPicPr>
        <p:blipFill>
          <a:blip r:embed="rId2" cstate="screen">
            <a:extLst>
              <a:ext uri="{28A0092B-C50C-407E-A947-70E740481C1C}">
                <a14:useLocalDpi xmlns:a14="http://schemas.microsoft.com/office/drawing/2010/main"/>
              </a:ext>
            </a:extLst>
          </a:blip>
          <a:stretch>
            <a:fillRect/>
          </a:stretch>
        </p:blipFill>
        <p:spPr>
          <a:xfrm>
            <a:off x="0" y="18657"/>
            <a:ext cx="4239529" cy="2384106"/>
          </a:xfrm>
          <a:prstGeom prst="rect">
            <a:avLst/>
          </a:prstGeom>
        </p:spPr>
      </p:pic>
      <p:pic>
        <p:nvPicPr>
          <p:cNvPr id="4" name="Picture 3">
            <a:extLst>
              <a:ext uri="{FF2B5EF4-FFF2-40B4-BE49-F238E27FC236}">
                <a16:creationId xmlns:a16="http://schemas.microsoft.com/office/drawing/2014/main" id="{6AD19D9E-C0B5-DB42-97E9-89260A18BB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3702" y="-182612"/>
            <a:ext cx="2366877" cy="1205290"/>
          </a:xfrm>
          <a:prstGeom prst="rect">
            <a:avLst/>
          </a:prstGeom>
        </p:spPr>
      </p:pic>
      <p:pic>
        <p:nvPicPr>
          <p:cNvPr id="5" name="Picture 4">
            <a:extLst>
              <a:ext uri="{FF2B5EF4-FFF2-40B4-BE49-F238E27FC236}">
                <a16:creationId xmlns:a16="http://schemas.microsoft.com/office/drawing/2014/main" id="{ADD8947F-1551-1C48-8610-08FB778712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8139" y="2532564"/>
            <a:ext cx="2264221" cy="573131"/>
          </a:xfrm>
          <a:prstGeom prst="rect">
            <a:avLst/>
          </a:prstGeom>
        </p:spPr>
      </p:pic>
      <p:pic>
        <p:nvPicPr>
          <p:cNvPr id="6" name="Picture 5">
            <a:extLst>
              <a:ext uri="{FF2B5EF4-FFF2-40B4-BE49-F238E27FC236}">
                <a16:creationId xmlns:a16="http://schemas.microsoft.com/office/drawing/2014/main" id="{CDFEA5F3-FF82-AD44-87F2-6D7132E0C5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2429240"/>
            <a:ext cx="4239529" cy="2346873"/>
          </a:xfrm>
          <a:prstGeom prst="rect">
            <a:avLst/>
          </a:prstGeom>
        </p:spPr>
      </p:pic>
      <p:pic>
        <p:nvPicPr>
          <p:cNvPr id="11" name="Picture 10">
            <a:extLst>
              <a:ext uri="{FF2B5EF4-FFF2-40B4-BE49-F238E27FC236}">
                <a16:creationId xmlns:a16="http://schemas.microsoft.com/office/drawing/2014/main" id="{21E7BDBA-4AF9-0A4F-A870-EC544747734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0945" y="938217"/>
            <a:ext cx="543466" cy="601994"/>
          </a:xfrm>
          <a:prstGeom prst="rect">
            <a:avLst/>
          </a:prstGeom>
        </p:spPr>
      </p:pic>
      <p:sp>
        <p:nvSpPr>
          <p:cNvPr id="12" name="TextBox 11">
            <a:extLst>
              <a:ext uri="{FF2B5EF4-FFF2-40B4-BE49-F238E27FC236}">
                <a16:creationId xmlns:a16="http://schemas.microsoft.com/office/drawing/2014/main" id="{C5032AA8-8698-0344-9D2E-87F79B8E0DE5}"/>
              </a:ext>
            </a:extLst>
          </p:cNvPr>
          <p:cNvSpPr txBox="1"/>
          <p:nvPr/>
        </p:nvSpPr>
        <p:spPr>
          <a:xfrm>
            <a:off x="4445303" y="1588620"/>
            <a:ext cx="894752" cy="155632"/>
          </a:xfrm>
          <a:prstGeom prst="rect">
            <a:avLst/>
          </a:prstGeom>
          <a:noFill/>
        </p:spPr>
        <p:txBody>
          <a:bodyPr wrap="square" lIns="0" tIns="0" rIns="0" bIns="0" rtlCol="0" anchor="t">
            <a:noAutofit/>
          </a:bodyPr>
          <a:lstStyle/>
          <a:p>
            <a:pPr algn="ctr"/>
            <a:r>
              <a:rPr lang="en-US" sz="1000" b="1" dirty="0"/>
              <a:t>Amazon</a:t>
            </a:r>
            <a:br>
              <a:rPr lang="en-US" sz="1000" b="1" dirty="0"/>
            </a:br>
            <a:r>
              <a:rPr lang="en-US" sz="1000" b="1" dirty="0" err="1"/>
              <a:t>DynamoDB</a:t>
            </a:r>
            <a:endParaRPr lang="en-US" b="1" dirty="0"/>
          </a:p>
        </p:txBody>
      </p:sp>
      <p:pic>
        <p:nvPicPr>
          <p:cNvPr id="14" name="Picture 13">
            <a:extLst>
              <a:ext uri="{FF2B5EF4-FFF2-40B4-BE49-F238E27FC236}">
                <a16:creationId xmlns:a16="http://schemas.microsoft.com/office/drawing/2014/main" id="{C8E5C1C5-C24C-3749-A822-0404838A32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67918" y="926821"/>
            <a:ext cx="548639" cy="647575"/>
          </a:xfrm>
          <a:prstGeom prst="rect">
            <a:avLst/>
          </a:prstGeom>
        </p:spPr>
      </p:pic>
      <p:sp>
        <p:nvSpPr>
          <p:cNvPr id="15" name="TextBox 14">
            <a:extLst>
              <a:ext uri="{FF2B5EF4-FFF2-40B4-BE49-F238E27FC236}">
                <a16:creationId xmlns:a16="http://schemas.microsoft.com/office/drawing/2014/main" id="{07D3814E-1D32-CD4C-A463-CB9947B06FA0}"/>
              </a:ext>
            </a:extLst>
          </p:cNvPr>
          <p:cNvSpPr txBox="1"/>
          <p:nvPr/>
        </p:nvSpPr>
        <p:spPr>
          <a:xfrm>
            <a:off x="5240185" y="1596054"/>
            <a:ext cx="1020442" cy="155632"/>
          </a:xfrm>
          <a:prstGeom prst="rect">
            <a:avLst/>
          </a:prstGeom>
          <a:noFill/>
        </p:spPr>
        <p:txBody>
          <a:bodyPr wrap="square" lIns="0" tIns="0" rIns="0" bIns="0" rtlCol="0" anchor="t">
            <a:noAutofit/>
          </a:bodyPr>
          <a:lstStyle/>
          <a:p>
            <a:pPr algn="ctr"/>
            <a:r>
              <a:rPr lang="en-US" sz="1000" b="1" dirty="0"/>
              <a:t>Amazon </a:t>
            </a:r>
            <a:br>
              <a:rPr lang="en-US" sz="1000" b="1" dirty="0"/>
            </a:br>
            <a:r>
              <a:rPr lang="en-US" sz="1000" b="1" dirty="0" err="1"/>
              <a:t>ElastiCache</a:t>
            </a:r>
            <a:endParaRPr lang="en-US" sz="1000" b="1" dirty="0"/>
          </a:p>
        </p:txBody>
      </p:sp>
      <p:pic>
        <p:nvPicPr>
          <p:cNvPr id="16" name="Picture 15">
            <a:extLst>
              <a:ext uri="{FF2B5EF4-FFF2-40B4-BE49-F238E27FC236}">
                <a16:creationId xmlns:a16="http://schemas.microsoft.com/office/drawing/2014/main" id="{FDD2F855-E246-9840-9666-1C0DB7DA86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20918" y="3605412"/>
            <a:ext cx="521366" cy="602829"/>
          </a:xfrm>
          <a:prstGeom prst="rect">
            <a:avLst/>
          </a:prstGeom>
        </p:spPr>
      </p:pic>
      <p:sp>
        <p:nvSpPr>
          <p:cNvPr id="17" name="TextBox 16">
            <a:extLst>
              <a:ext uri="{FF2B5EF4-FFF2-40B4-BE49-F238E27FC236}">
                <a16:creationId xmlns:a16="http://schemas.microsoft.com/office/drawing/2014/main" id="{744037DA-738D-674D-A2B7-89E9560991AA}"/>
              </a:ext>
            </a:extLst>
          </p:cNvPr>
          <p:cNvSpPr txBox="1"/>
          <p:nvPr/>
        </p:nvSpPr>
        <p:spPr>
          <a:xfrm>
            <a:off x="5034225" y="4247245"/>
            <a:ext cx="894752" cy="155632"/>
          </a:xfrm>
          <a:prstGeom prst="rect">
            <a:avLst/>
          </a:prstGeom>
          <a:noFill/>
        </p:spPr>
        <p:txBody>
          <a:bodyPr wrap="square" lIns="0" tIns="0" rIns="0" bIns="0" rtlCol="0" anchor="t">
            <a:noAutofit/>
          </a:bodyPr>
          <a:lstStyle/>
          <a:p>
            <a:pPr algn="ctr"/>
            <a:r>
              <a:rPr lang="en-US" sz="1000" b="1" dirty="0"/>
              <a:t>Amazon</a:t>
            </a:r>
            <a:br>
              <a:rPr lang="en-US" sz="1000" b="1" dirty="0"/>
            </a:br>
            <a:r>
              <a:rPr lang="en-US" sz="1000" b="1" dirty="0"/>
              <a:t>RDS</a:t>
            </a:r>
            <a:endParaRPr lang="en-US" b="1" dirty="0"/>
          </a:p>
        </p:txBody>
      </p:sp>
      <p:pic>
        <p:nvPicPr>
          <p:cNvPr id="18" name="Picture 17">
            <a:extLst>
              <a:ext uri="{FF2B5EF4-FFF2-40B4-BE49-F238E27FC236}">
                <a16:creationId xmlns:a16="http://schemas.microsoft.com/office/drawing/2014/main" id="{A663A571-9E76-1548-8133-AF616037A8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5303" y="3588862"/>
            <a:ext cx="548639" cy="647575"/>
          </a:xfrm>
          <a:prstGeom prst="rect">
            <a:avLst/>
          </a:prstGeom>
        </p:spPr>
      </p:pic>
      <p:sp>
        <p:nvSpPr>
          <p:cNvPr id="19" name="TextBox 18">
            <a:extLst>
              <a:ext uri="{FF2B5EF4-FFF2-40B4-BE49-F238E27FC236}">
                <a16:creationId xmlns:a16="http://schemas.microsoft.com/office/drawing/2014/main" id="{25D67229-BCD3-044C-A079-260971B23A61}"/>
              </a:ext>
            </a:extLst>
          </p:cNvPr>
          <p:cNvSpPr txBox="1"/>
          <p:nvPr/>
        </p:nvSpPr>
        <p:spPr>
          <a:xfrm>
            <a:off x="4217570" y="4258095"/>
            <a:ext cx="1020442" cy="155632"/>
          </a:xfrm>
          <a:prstGeom prst="rect">
            <a:avLst/>
          </a:prstGeom>
          <a:noFill/>
        </p:spPr>
        <p:txBody>
          <a:bodyPr wrap="square" lIns="0" tIns="0" rIns="0" bIns="0" rtlCol="0" anchor="t">
            <a:noAutofit/>
          </a:bodyPr>
          <a:lstStyle/>
          <a:p>
            <a:pPr algn="ctr"/>
            <a:r>
              <a:rPr lang="en-US" sz="1000" b="1" dirty="0"/>
              <a:t>Amazon </a:t>
            </a:r>
            <a:br>
              <a:rPr lang="en-US" sz="1000" b="1" dirty="0"/>
            </a:br>
            <a:r>
              <a:rPr lang="en-US" sz="1000" b="1" dirty="0" err="1"/>
              <a:t>ElastiCache</a:t>
            </a:r>
            <a:endParaRPr lang="en-US" sz="1000" b="1" dirty="0"/>
          </a:p>
        </p:txBody>
      </p:sp>
      <p:pic>
        <p:nvPicPr>
          <p:cNvPr id="20" name="Picture 19">
            <a:extLst>
              <a:ext uri="{FF2B5EF4-FFF2-40B4-BE49-F238E27FC236}">
                <a16:creationId xmlns:a16="http://schemas.microsoft.com/office/drawing/2014/main" id="{EBF56B9F-E8E6-844A-AEF8-78B2113CCE8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69260" y="3605275"/>
            <a:ext cx="548640" cy="603504"/>
          </a:xfrm>
          <a:prstGeom prst="rect">
            <a:avLst/>
          </a:prstGeom>
        </p:spPr>
      </p:pic>
      <p:sp>
        <p:nvSpPr>
          <p:cNvPr id="21" name="TextBox 20">
            <a:extLst>
              <a:ext uri="{FF2B5EF4-FFF2-40B4-BE49-F238E27FC236}">
                <a16:creationId xmlns:a16="http://schemas.microsoft.com/office/drawing/2014/main" id="{C2011497-AA11-6E45-86DA-46370FFED1C5}"/>
              </a:ext>
            </a:extLst>
          </p:cNvPr>
          <p:cNvSpPr txBox="1"/>
          <p:nvPr/>
        </p:nvSpPr>
        <p:spPr>
          <a:xfrm>
            <a:off x="5736314" y="4253035"/>
            <a:ext cx="1020442" cy="155632"/>
          </a:xfrm>
          <a:prstGeom prst="rect">
            <a:avLst/>
          </a:prstGeom>
          <a:noFill/>
        </p:spPr>
        <p:txBody>
          <a:bodyPr wrap="square" lIns="0" tIns="0" rIns="0" bIns="0" rtlCol="0" anchor="t">
            <a:noAutofit/>
          </a:bodyPr>
          <a:lstStyle/>
          <a:p>
            <a:pPr algn="ctr"/>
            <a:r>
              <a:rPr lang="en-US" sz="1000" b="1" dirty="0"/>
              <a:t>Amazon </a:t>
            </a:r>
            <a:br>
              <a:rPr lang="en-US" sz="1000" b="1" dirty="0"/>
            </a:br>
            <a:r>
              <a:rPr lang="en-US" sz="1000" b="1" dirty="0"/>
              <a:t>Redshift</a:t>
            </a:r>
          </a:p>
        </p:txBody>
      </p:sp>
      <p:sp>
        <p:nvSpPr>
          <p:cNvPr id="7" name="Rectangle 6">
            <a:extLst>
              <a:ext uri="{FF2B5EF4-FFF2-40B4-BE49-F238E27FC236}">
                <a16:creationId xmlns:a16="http://schemas.microsoft.com/office/drawing/2014/main" id="{A89A3548-0862-634A-96A9-CAFF37748E69}"/>
              </a:ext>
            </a:extLst>
          </p:cNvPr>
          <p:cNvSpPr/>
          <p:nvPr/>
        </p:nvSpPr>
        <p:spPr>
          <a:xfrm>
            <a:off x="6280430" y="125183"/>
            <a:ext cx="2726317" cy="1754326"/>
          </a:xfrm>
          <a:prstGeom prst="rect">
            <a:avLst/>
          </a:prstGeom>
        </p:spPr>
        <p:txBody>
          <a:bodyPr wrap="square">
            <a:spAutoFit/>
          </a:bodyPr>
          <a:lstStyle/>
          <a:p>
            <a:pPr algn="ctr"/>
            <a:r>
              <a:rPr lang="en-US" dirty="0">
                <a:latin typeface="Roboto"/>
              </a:rPr>
              <a:t>From Monolith, to Less Than 100 </a:t>
            </a:r>
            <a:r>
              <a:rPr lang="en-US" dirty="0" err="1">
                <a:latin typeface="Roboto"/>
              </a:rPr>
              <a:t>ms</a:t>
            </a:r>
            <a:r>
              <a:rPr lang="en-US" dirty="0">
                <a:latin typeface="Roboto"/>
              </a:rPr>
              <a:t> with Amazon ECS and Kinesis</a:t>
            </a:r>
          </a:p>
          <a:p>
            <a:pPr algn="ctr"/>
            <a:br>
              <a:rPr lang="en-US" dirty="0">
                <a:solidFill>
                  <a:srgbClr val="000000"/>
                </a:solidFill>
                <a:latin typeface="Roboto"/>
              </a:rPr>
            </a:br>
            <a:endParaRPr lang="en-US" b="0" i="0" dirty="0">
              <a:solidFill>
                <a:srgbClr val="000000"/>
              </a:solidFill>
              <a:effectLst/>
              <a:latin typeface="Roboto"/>
            </a:endParaRPr>
          </a:p>
        </p:txBody>
      </p:sp>
      <p:sp>
        <p:nvSpPr>
          <p:cNvPr id="46" name="Rectangle 45">
            <a:extLst>
              <a:ext uri="{FF2B5EF4-FFF2-40B4-BE49-F238E27FC236}">
                <a16:creationId xmlns:a16="http://schemas.microsoft.com/office/drawing/2014/main" id="{B57A8544-B726-9C48-8240-2950DD8594B3}"/>
              </a:ext>
            </a:extLst>
          </p:cNvPr>
          <p:cNvSpPr/>
          <p:nvPr/>
        </p:nvSpPr>
        <p:spPr>
          <a:xfrm>
            <a:off x="6517900" y="2541384"/>
            <a:ext cx="2685114" cy="830997"/>
          </a:xfrm>
          <a:prstGeom prst="rect">
            <a:avLst/>
          </a:prstGeom>
        </p:spPr>
        <p:txBody>
          <a:bodyPr wrap="square">
            <a:spAutoFit/>
          </a:bodyPr>
          <a:lstStyle/>
          <a:p>
            <a:pPr algn="ctr"/>
            <a:r>
              <a:rPr lang="en-US" sz="1600" dirty="0">
                <a:latin typeface="Roboto"/>
              </a:rPr>
              <a:t>London Stock Exchange Group: Building a Data Warehouse Using AWS</a:t>
            </a:r>
          </a:p>
        </p:txBody>
      </p:sp>
      <p:pic>
        <p:nvPicPr>
          <p:cNvPr id="47" name="Picture 46">
            <a:extLst>
              <a:ext uri="{FF2B5EF4-FFF2-40B4-BE49-F238E27FC236}">
                <a16:creationId xmlns:a16="http://schemas.microsoft.com/office/drawing/2014/main" id="{1B7C8A36-05F5-E646-BDFB-D4363760CFC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23966" y="3575060"/>
            <a:ext cx="543291" cy="651950"/>
          </a:xfrm>
          <a:prstGeom prst="rect">
            <a:avLst/>
          </a:prstGeom>
        </p:spPr>
      </p:pic>
      <p:sp>
        <p:nvSpPr>
          <p:cNvPr id="48" name="TextBox 47">
            <a:extLst>
              <a:ext uri="{FF2B5EF4-FFF2-40B4-BE49-F238E27FC236}">
                <a16:creationId xmlns:a16="http://schemas.microsoft.com/office/drawing/2014/main" id="{1EAC56EB-7D81-5349-ADD8-A8CE257BACA2}"/>
              </a:ext>
            </a:extLst>
          </p:cNvPr>
          <p:cNvSpPr txBox="1"/>
          <p:nvPr/>
        </p:nvSpPr>
        <p:spPr>
          <a:xfrm>
            <a:off x="6347636" y="4251090"/>
            <a:ext cx="1295953" cy="155632"/>
          </a:xfrm>
          <a:prstGeom prst="rect">
            <a:avLst/>
          </a:prstGeom>
          <a:noFill/>
        </p:spPr>
        <p:txBody>
          <a:bodyPr wrap="square" lIns="0" tIns="0" rIns="0" bIns="0" rtlCol="0" anchor="t">
            <a:noAutofit/>
          </a:bodyPr>
          <a:lstStyle/>
          <a:p>
            <a:pPr algn="ctr"/>
            <a:r>
              <a:rPr lang="en-US" sz="1000" b="1" dirty="0"/>
              <a:t>Amazon ES</a:t>
            </a:r>
          </a:p>
        </p:txBody>
      </p:sp>
      <p:pic>
        <p:nvPicPr>
          <p:cNvPr id="49" name="Picture 48">
            <a:extLst>
              <a:ext uri="{FF2B5EF4-FFF2-40B4-BE49-F238E27FC236}">
                <a16:creationId xmlns:a16="http://schemas.microsoft.com/office/drawing/2014/main" id="{12B9AD67-ADFE-A845-B37A-A01D8C31D5E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 y="21071"/>
            <a:ext cx="4217571" cy="2292663"/>
          </a:xfrm>
          <a:prstGeom prst="rect">
            <a:avLst/>
          </a:prstGeom>
        </p:spPr>
      </p:pic>
    </p:spTree>
    <p:extLst>
      <p:ext uri="{BB962C8B-B14F-4D97-AF65-F5344CB8AC3E}">
        <p14:creationId xmlns:p14="http://schemas.microsoft.com/office/powerpoint/2010/main" val="964699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46" grpId="0"/>
      <p:bldP spid="4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FD711-DAC4-5D45-A198-27E2BE3FF91E}"/>
              </a:ext>
            </a:extLst>
          </p:cNvPr>
          <p:cNvSpPr>
            <a:spLocks noGrp="1"/>
          </p:cNvSpPr>
          <p:nvPr>
            <p:ph type="title"/>
          </p:nvPr>
        </p:nvSpPr>
        <p:spPr/>
        <p:txBody>
          <a:bodyPr/>
          <a:lstStyle/>
          <a:p>
            <a:r>
              <a:rPr lang="en-US" dirty="0"/>
              <a:t>Aurora Challenge</a:t>
            </a:r>
          </a:p>
        </p:txBody>
      </p:sp>
      <p:pic>
        <p:nvPicPr>
          <p:cNvPr id="3" name="Picture 2">
            <a:extLst>
              <a:ext uri="{FF2B5EF4-FFF2-40B4-BE49-F238E27FC236}">
                <a16:creationId xmlns:a16="http://schemas.microsoft.com/office/drawing/2014/main" id="{8AF3B732-A496-A64C-A2BE-51F04DFF78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4707731"/>
          </a:xfrm>
          <a:prstGeom prst="rect">
            <a:avLst/>
          </a:prstGeom>
        </p:spPr>
      </p:pic>
      <p:sp>
        <p:nvSpPr>
          <p:cNvPr id="4" name="TextBox 3">
            <a:extLst>
              <a:ext uri="{FF2B5EF4-FFF2-40B4-BE49-F238E27FC236}">
                <a16:creationId xmlns:a16="http://schemas.microsoft.com/office/drawing/2014/main" id="{5D54ACA7-04D8-2242-BA33-57FA0F936881}"/>
              </a:ext>
            </a:extLst>
          </p:cNvPr>
          <p:cNvSpPr txBox="1"/>
          <p:nvPr/>
        </p:nvSpPr>
        <p:spPr>
          <a:xfrm>
            <a:off x="4213184" y="57875"/>
            <a:ext cx="2380780" cy="369332"/>
          </a:xfrm>
          <a:prstGeom prst="rect">
            <a:avLst/>
          </a:prstGeom>
          <a:noFill/>
        </p:spPr>
        <p:txBody>
          <a:bodyPr wrap="none" rtlCol="0">
            <a:spAutoFit/>
          </a:bodyPr>
          <a:lstStyle/>
          <a:p>
            <a:r>
              <a:rPr lang="en-US" b="1" dirty="0" err="1"/>
              <a:t>Aurora.devpost.com</a:t>
            </a:r>
            <a:endParaRPr lang="en-US" b="1" dirty="0"/>
          </a:p>
        </p:txBody>
      </p:sp>
      <p:sp>
        <p:nvSpPr>
          <p:cNvPr id="5" name="Right Arrow 4">
            <a:extLst>
              <a:ext uri="{FF2B5EF4-FFF2-40B4-BE49-F238E27FC236}">
                <a16:creationId xmlns:a16="http://schemas.microsoft.com/office/drawing/2014/main" id="{0E89204C-D645-3740-8A4B-71455687B4B2}"/>
              </a:ext>
            </a:extLst>
          </p:cNvPr>
          <p:cNvSpPr/>
          <p:nvPr/>
        </p:nvSpPr>
        <p:spPr>
          <a:xfrm>
            <a:off x="3738622" y="106046"/>
            <a:ext cx="474562" cy="272989"/>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924958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8708E1-B42E-7147-84BA-CD2A48CF05C5}"/>
              </a:ext>
            </a:extLst>
          </p:cNvPr>
          <p:cNvSpPr>
            <a:spLocks noGrp="1"/>
          </p:cNvSpPr>
          <p:nvPr>
            <p:ph type="title"/>
          </p:nvPr>
        </p:nvSpPr>
        <p:spPr/>
        <p:txBody>
          <a:bodyPr/>
          <a:lstStyle/>
          <a:p>
            <a:r>
              <a:rPr lang="en-US" dirty="0"/>
              <a:t>Additional resources</a:t>
            </a:r>
          </a:p>
        </p:txBody>
      </p:sp>
      <p:pic>
        <p:nvPicPr>
          <p:cNvPr id="7" name="Picture 6">
            <a:extLst>
              <a:ext uri="{FF2B5EF4-FFF2-40B4-BE49-F238E27FC236}">
                <a16:creationId xmlns:a16="http://schemas.microsoft.com/office/drawing/2014/main" id="{E38FD38C-C68C-1544-904F-6444B3DB25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277" y="772753"/>
            <a:ext cx="1790580" cy="1170966"/>
          </a:xfrm>
          <a:prstGeom prst="rect">
            <a:avLst/>
          </a:prstGeom>
        </p:spPr>
      </p:pic>
      <p:sp>
        <p:nvSpPr>
          <p:cNvPr id="8" name="Rectangle 7">
            <a:extLst>
              <a:ext uri="{FF2B5EF4-FFF2-40B4-BE49-F238E27FC236}">
                <a16:creationId xmlns:a16="http://schemas.microsoft.com/office/drawing/2014/main" id="{2EE9CF86-7572-E04E-85CE-D552D9159C98}"/>
              </a:ext>
            </a:extLst>
          </p:cNvPr>
          <p:cNvSpPr/>
          <p:nvPr/>
        </p:nvSpPr>
        <p:spPr>
          <a:xfrm>
            <a:off x="2689860" y="988904"/>
            <a:ext cx="5852233" cy="369332"/>
          </a:xfrm>
          <a:prstGeom prst="rect">
            <a:avLst/>
          </a:prstGeom>
        </p:spPr>
        <p:txBody>
          <a:bodyPr wrap="square">
            <a:spAutoFit/>
          </a:bodyPr>
          <a:lstStyle/>
          <a:p>
            <a:r>
              <a:rPr lang="en-US" b="1" dirty="0"/>
              <a:t>Andy </a:t>
            </a:r>
            <a:r>
              <a:rPr lang="en-US" b="1" dirty="0" err="1"/>
              <a:t>Jassy’s</a:t>
            </a:r>
            <a:r>
              <a:rPr lang="en-US" b="1" dirty="0"/>
              <a:t> re:Invent 2017 keynote: </a:t>
            </a:r>
            <a:r>
              <a:rPr lang="en-US" dirty="0"/>
              <a:t>Databases</a:t>
            </a:r>
          </a:p>
        </p:txBody>
      </p:sp>
      <p:sp>
        <p:nvSpPr>
          <p:cNvPr id="9" name="Rectangle 8">
            <a:extLst>
              <a:ext uri="{FF2B5EF4-FFF2-40B4-BE49-F238E27FC236}">
                <a16:creationId xmlns:a16="http://schemas.microsoft.com/office/drawing/2014/main" id="{86E71F81-6D25-2046-A02C-A97CB0A548CE}"/>
              </a:ext>
            </a:extLst>
          </p:cNvPr>
          <p:cNvSpPr/>
          <p:nvPr/>
        </p:nvSpPr>
        <p:spPr>
          <a:xfrm>
            <a:off x="2689859" y="1321500"/>
            <a:ext cx="5852233" cy="261610"/>
          </a:xfrm>
          <a:prstGeom prst="rect">
            <a:avLst/>
          </a:prstGeom>
        </p:spPr>
        <p:txBody>
          <a:bodyPr wrap="square">
            <a:spAutoFit/>
          </a:bodyPr>
          <a:lstStyle/>
          <a:p>
            <a:r>
              <a:rPr lang="en-US" sz="1100" dirty="0"/>
              <a:t>https://</a:t>
            </a:r>
            <a:r>
              <a:rPr lang="en-US" sz="1100" dirty="0" err="1"/>
              <a:t>www.youtube.com</a:t>
            </a:r>
            <a:r>
              <a:rPr lang="en-US" sz="1100" dirty="0"/>
              <a:t>/</a:t>
            </a:r>
            <a:r>
              <a:rPr lang="en-US" sz="1100" dirty="0" err="1"/>
              <a:t>watch?v</a:t>
            </a:r>
            <a:r>
              <a:rPr lang="en-US" sz="1100" dirty="0"/>
              <a:t>=1IxDLeFQKPk&amp;feature=</a:t>
            </a:r>
            <a:r>
              <a:rPr lang="en-US" sz="1100" dirty="0" err="1"/>
              <a:t>youtu.be&amp;t</a:t>
            </a:r>
            <a:r>
              <a:rPr lang="en-US" sz="1100" dirty="0"/>
              <a:t>=37m47s</a:t>
            </a:r>
          </a:p>
        </p:txBody>
      </p:sp>
      <p:pic>
        <p:nvPicPr>
          <p:cNvPr id="10" name="Picture 9">
            <a:extLst>
              <a:ext uri="{FF2B5EF4-FFF2-40B4-BE49-F238E27FC236}">
                <a16:creationId xmlns:a16="http://schemas.microsoft.com/office/drawing/2014/main" id="{34E2FAA6-D719-0646-A72A-A7B32BF5D706}"/>
              </a:ext>
            </a:extLst>
          </p:cNvPr>
          <p:cNvPicPr>
            <a:picLocks noChangeAspect="1"/>
          </p:cNvPicPr>
          <p:nvPr/>
        </p:nvPicPr>
        <p:blipFill>
          <a:blip r:embed="rId3"/>
          <a:stretch>
            <a:fillRect/>
          </a:stretch>
        </p:blipFill>
        <p:spPr>
          <a:xfrm>
            <a:off x="1228087" y="2019085"/>
            <a:ext cx="1461770" cy="1461770"/>
          </a:xfrm>
          <a:prstGeom prst="rect">
            <a:avLst/>
          </a:prstGeom>
        </p:spPr>
      </p:pic>
      <p:sp>
        <p:nvSpPr>
          <p:cNvPr id="11" name="Rectangle 10">
            <a:extLst>
              <a:ext uri="{FF2B5EF4-FFF2-40B4-BE49-F238E27FC236}">
                <a16:creationId xmlns:a16="http://schemas.microsoft.com/office/drawing/2014/main" id="{0BDA0138-3A14-D94F-9B5A-6CE3C4C775A1}"/>
              </a:ext>
            </a:extLst>
          </p:cNvPr>
          <p:cNvSpPr/>
          <p:nvPr/>
        </p:nvSpPr>
        <p:spPr>
          <a:xfrm>
            <a:off x="2689859" y="2344536"/>
            <a:ext cx="5669282" cy="646331"/>
          </a:xfrm>
          <a:prstGeom prst="rect">
            <a:avLst/>
          </a:prstGeom>
        </p:spPr>
        <p:txBody>
          <a:bodyPr wrap="square">
            <a:spAutoFit/>
          </a:bodyPr>
          <a:lstStyle/>
          <a:p>
            <a:r>
              <a:rPr lang="en-US" b="1" dirty="0"/>
              <a:t>Werner Vogel’s blog: </a:t>
            </a:r>
            <a:r>
              <a:rPr lang="en-US" dirty="0"/>
              <a:t>A one size fits all database doesn't fit anyone </a:t>
            </a:r>
          </a:p>
        </p:txBody>
      </p:sp>
      <p:sp>
        <p:nvSpPr>
          <p:cNvPr id="13" name="Rectangle 12">
            <a:extLst>
              <a:ext uri="{FF2B5EF4-FFF2-40B4-BE49-F238E27FC236}">
                <a16:creationId xmlns:a16="http://schemas.microsoft.com/office/drawing/2014/main" id="{9941597A-8950-9547-A6C0-9B1076145079}"/>
              </a:ext>
            </a:extLst>
          </p:cNvPr>
          <p:cNvSpPr/>
          <p:nvPr/>
        </p:nvSpPr>
        <p:spPr>
          <a:xfrm>
            <a:off x="2689858" y="2918638"/>
            <a:ext cx="5509331" cy="261610"/>
          </a:xfrm>
          <a:prstGeom prst="rect">
            <a:avLst/>
          </a:prstGeom>
        </p:spPr>
        <p:txBody>
          <a:bodyPr wrap="square">
            <a:spAutoFit/>
          </a:bodyPr>
          <a:lstStyle/>
          <a:p>
            <a:r>
              <a:rPr lang="en-US" sz="1100" dirty="0"/>
              <a:t>https://</a:t>
            </a:r>
            <a:r>
              <a:rPr lang="en-US" sz="1100" dirty="0" err="1"/>
              <a:t>www.allthingsdistributed.com</a:t>
            </a:r>
            <a:r>
              <a:rPr lang="en-US" sz="1100" dirty="0"/>
              <a:t>/2018/06/purpose-built-databases-in-</a:t>
            </a:r>
            <a:r>
              <a:rPr lang="en-US" sz="1100" dirty="0" err="1"/>
              <a:t>aws.html</a:t>
            </a:r>
            <a:endParaRPr lang="en-US" sz="1100" dirty="0"/>
          </a:p>
        </p:txBody>
      </p:sp>
      <p:pic>
        <p:nvPicPr>
          <p:cNvPr id="17" name="Picture 16">
            <a:extLst>
              <a:ext uri="{FF2B5EF4-FFF2-40B4-BE49-F238E27FC236}">
                <a16:creationId xmlns:a16="http://schemas.microsoft.com/office/drawing/2014/main" id="{67EA8C27-90EE-9A4E-92C8-8CF3396BA0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907" y="3584931"/>
            <a:ext cx="2012950" cy="1231452"/>
          </a:xfrm>
          <a:prstGeom prst="rect">
            <a:avLst/>
          </a:prstGeom>
        </p:spPr>
      </p:pic>
      <p:sp>
        <p:nvSpPr>
          <p:cNvPr id="18" name="Rectangle 17">
            <a:extLst>
              <a:ext uri="{FF2B5EF4-FFF2-40B4-BE49-F238E27FC236}">
                <a16:creationId xmlns:a16="http://schemas.microsoft.com/office/drawing/2014/main" id="{E78D462E-146A-B444-A103-C35D55CEF212}"/>
              </a:ext>
            </a:extLst>
          </p:cNvPr>
          <p:cNvSpPr/>
          <p:nvPr/>
        </p:nvSpPr>
        <p:spPr>
          <a:xfrm>
            <a:off x="2689857" y="3883489"/>
            <a:ext cx="4572000" cy="261610"/>
          </a:xfrm>
          <a:prstGeom prst="rect">
            <a:avLst/>
          </a:prstGeom>
        </p:spPr>
        <p:txBody>
          <a:bodyPr wrap="square">
            <a:spAutoFit/>
          </a:bodyPr>
          <a:lstStyle/>
          <a:p>
            <a:r>
              <a:rPr lang="en-US" sz="1100" dirty="0"/>
              <a:t>https://aws.amazon.com/products/databases/</a:t>
            </a:r>
          </a:p>
        </p:txBody>
      </p:sp>
      <p:sp>
        <p:nvSpPr>
          <p:cNvPr id="19" name="Rectangle 18">
            <a:extLst>
              <a:ext uri="{FF2B5EF4-FFF2-40B4-BE49-F238E27FC236}">
                <a16:creationId xmlns:a16="http://schemas.microsoft.com/office/drawing/2014/main" id="{C99EB685-8868-7444-9995-4DA4E4404C27}"/>
              </a:ext>
            </a:extLst>
          </p:cNvPr>
          <p:cNvSpPr/>
          <p:nvPr/>
        </p:nvSpPr>
        <p:spPr>
          <a:xfrm>
            <a:off x="2689859" y="3564969"/>
            <a:ext cx="5669282" cy="369332"/>
          </a:xfrm>
          <a:prstGeom prst="rect">
            <a:avLst/>
          </a:prstGeom>
        </p:spPr>
        <p:txBody>
          <a:bodyPr wrap="square">
            <a:spAutoFit/>
          </a:bodyPr>
          <a:lstStyle/>
          <a:p>
            <a:r>
              <a:rPr lang="en-US" b="1" dirty="0"/>
              <a:t>AWS Databases</a:t>
            </a:r>
            <a:endParaRPr lang="en-US" dirty="0"/>
          </a:p>
        </p:txBody>
      </p:sp>
    </p:spTree>
    <p:extLst>
      <p:ext uri="{BB962C8B-B14F-4D97-AF65-F5344CB8AC3E}">
        <p14:creationId xmlns:p14="http://schemas.microsoft.com/office/powerpoint/2010/main" val="26998111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AWS Global Infrastructure</a:t>
            </a:r>
          </a:p>
        </p:txBody>
      </p:sp>
      <p:sp>
        <p:nvSpPr>
          <p:cNvPr id="12" name="TextBox 11"/>
          <p:cNvSpPr txBox="1"/>
          <p:nvPr/>
        </p:nvSpPr>
        <p:spPr>
          <a:xfrm>
            <a:off x="387311" y="1372584"/>
            <a:ext cx="4740401" cy="350737"/>
          </a:xfrm>
          <a:prstGeom prst="rect">
            <a:avLst/>
          </a:prstGeom>
          <a:noFill/>
        </p:spPr>
        <p:txBody>
          <a:bodyPr wrap="none" rtlCol="0">
            <a:spAutoFit/>
          </a:bodyPr>
          <a:lstStyle/>
          <a:p>
            <a:pPr algn="ctr">
              <a:lnSpc>
                <a:spcPct val="130000"/>
              </a:lnSpc>
            </a:pPr>
            <a:r>
              <a:rPr lang="en-US" sz="1400" b="1" dirty="0">
                <a:solidFill>
                  <a:srgbClr val="595959"/>
                </a:solidFill>
              </a:rPr>
              <a:t>18</a:t>
            </a:r>
            <a:r>
              <a:rPr lang="en-US" sz="1400" dirty="0"/>
              <a:t> </a:t>
            </a:r>
            <a:r>
              <a:rPr lang="en-US" sz="1400" dirty="0">
                <a:solidFill>
                  <a:srgbClr val="737472"/>
                </a:solidFill>
              </a:rPr>
              <a:t>Regions – </a:t>
            </a:r>
            <a:r>
              <a:rPr lang="en-US" sz="1400" b="1" dirty="0">
                <a:solidFill>
                  <a:srgbClr val="595959"/>
                </a:solidFill>
              </a:rPr>
              <a:t>55</a:t>
            </a:r>
            <a:r>
              <a:rPr lang="en-US" sz="1400" dirty="0"/>
              <a:t> </a:t>
            </a:r>
            <a:r>
              <a:rPr lang="en-US" sz="1400" dirty="0">
                <a:solidFill>
                  <a:srgbClr val="737472"/>
                </a:solidFill>
              </a:rPr>
              <a:t>Availability Zones – </a:t>
            </a:r>
            <a:r>
              <a:rPr lang="en-US" sz="1400" b="1" dirty="0">
                <a:solidFill>
                  <a:srgbClr val="595959"/>
                </a:solidFill>
              </a:rPr>
              <a:t>121</a:t>
            </a:r>
            <a:r>
              <a:rPr lang="en-US" sz="1400" dirty="0"/>
              <a:t> </a:t>
            </a:r>
            <a:r>
              <a:rPr lang="en-US" sz="1400" dirty="0">
                <a:solidFill>
                  <a:srgbClr val="737472"/>
                </a:solidFill>
              </a:rPr>
              <a:t>Edge Locations</a:t>
            </a:r>
          </a:p>
        </p:txBody>
      </p:sp>
      <p:graphicFrame>
        <p:nvGraphicFramePr>
          <p:cNvPr id="3" name="Table 2"/>
          <p:cNvGraphicFramePr>
            <a:graphicFrameLocks noGrp="1"/>
          </p:cNvGraphicFramePr>
          <p:nvPr>
            <p:extLst/>
          </p:nvPr>
        </p:nvGraphicFramePr>
        <p:xfrm>
          <a:off x="5693665" y="669484"/>
          <a:ext cx="3408842" cy="4463796"/>
        </p:xfrm>
        <a:graphic>
          <a:graphicData uri="http://schemas.openxmlformats.org/drawingml/2006/table">
            <a:tbl>
              <a:tblPr firstRow="1" bandRow="1">
                <a:tableStyleId>{2D5ABB26-0587-4C30-8999-92F81FD0307C}</a:tableStyleId>
              </a:tblPr>
              <a:tblGrid>
                <a:gridCol w="1704421">
                  <a:extLst>
                    <a:ext uri="{9D8B030D-6E8A-4147-A177-3AD203B41FA5}">
                      <a16:colId xmlns:a16="http://schemas.microsoft.com/office/drawing/2014/main" val="20000"/>
                    </a:ext>
                  </a:extLst>
                </a:gridCol>
                <a:gridCol w="1704421">
                  <a:extLst>
                    <a:ext uri="{9D8B030D-6E8A-4147-A177-3AD203B41FA5}">
                      <a16:colId xmlns:a16="http://schemas.microsoft.com/office/drawing/2014/main" val="20001"/>
                    </a:ext>
                  </a:extLst>
                </a:gridCol>
              </a:tblGrid>
              <a:tr h="272034">
                <a:tc gridSpan="2">
                  <a:txBody>
                    <a:bodyPr/>
                    <a:lstStyle/>
                    <a:p>
                      <a:r>
                        <a:rPr lang="en-US" sz="1400" b="1" dirty="0">
                          <a:solidFill>
                            <a:srgbClr val="F5B559"/>
                          </a:solidFill>
                        </a:rPr>
                        <a:t>Region</a:t>
                      </a:r>
                      <a:r>
                        <a:rPr lang="en-US" sz="1400" b="1" baseline="0" dirty="0">
                          <a:solidFill>
                            <a:srgbClr val="F5B559"/>
                          </a:solidFill>
                        </a:rPr>
                        <a:t> &amp; Number of Availability Zones</a:t>
                      </a:r>
                      <a:endParaRPr lang="en-US" sz="1400" b="1" dirty="0">
                        <a:solidFill>
                          <a:srgbClr val="F5B559"/>
                        </a:solidFill>
                      </a:endParaRPr>
                    </a:p>
                  </a:txBody>
                  <a:tcPr marL="45720" marR="45720" marT="27432" marB="27432"/>
                </a:tc>
                <a:tc hMerge="1">
                  <a:txBody>
                    <a:bodyPr/>
                    <a:lstStyle/>
                    <a:p>
                      <a:endParaRPr lang="en-US" sz="1200" dirty="0"/>
                    </a:p>
                  </a:txBody>
                  <a:tcPr marL="45720" marR="45720"/>
                </a:tc>
                <a:extLst>
                  <a:ext uri="{0D108BD9-81ED-4DB2-BD59-A6C34878D82A}">
                    <a16:rowId xmlns:a16="http://schemas.microsoft.com/office/drawing/2014/main" val="10000"/>
                  </a:ext>
                </a:extLst>
              </a:tr>
              <a:tr h="237744">
                <a:tc>
                  <a:txBody>
                    <a:bodyPr/>
                    <a:lstStyle/>
                    <a:p>
                      <a:r>
                        <a:rPr lang="en-US" sz="1200" b="1" dirty="0"/>
                        <a:t>AWS GovCloud</a:t>
                      </a:r>
                      <a:r>
                        <a:rPr lang="en-US" sz="1200" b="1" baseline="0" dirty="0"/>
                        <a:t> (3)</a:t>
                      </a:r>
                      <a:endParaRPr lang="en-US" sz="1200" b="1" dirty="0"/>
                    </a:p>
                  </a:txBody>
                  <a:tcPr marL="45720" marR="45720" marT="27432" marB="27432"/>
                </a:tc>
                <a:tc>
                  <a:txBody>
                    <a:bodyPr/>
                    <a:lstStyle/>
                    <a:p>
                      <a:r>
                        <a:rPr lang="en-US" sz="1200" b="1" dirty="0"/>
                        <a:t>EU</a:t>
                      </a:r>
                    </a:p>
                  </a:txBody>
                  <a:tcPr marL="45720" marR="45720" marT="27432" marB="27432"/>
                </a:tc>
                <a:extLst>
                  <a:ext uri="{0D108BD9-81ED-4DB2-BD59-A6C34878D82A}">
                    <a16:rowId xmlns:a16="http://schemas.microsoft.com/office/drawing/2014/main" val="10001"/>
                  </a:ext>
                </a:extLst>
              </a:tr>
              <a:tr h="603504">
                <a:tc>
                  <a:txBody>
                    <a:bodyPr/>
                    <a:lstStyle/>
                    <a:p>
                      <a:endParaRPr lang="en-US" sz="1200" dirty="0"/>
                    </a:p>
                  </a:txBody>
                  <a:tcPr marL="45720" marR="45720" marT="27432" marB="27432"/>
                </a:tc>
                <a:tc>
                  <a:txBody>
                    <a:bodyPr/>
                    <a:lstStyle/>
                    <a:p>
                      <a:r>
                        <a:rPr lang="en-US" sz="1200" dirty="0"/>
                        <a:t>Ireland (3), Frankfurt (3), London (3), Paris (3)</a:t>
                      </a:r>
                    </a:p>
                  </a:txBody>
                  <a:tcPr marL="45720" marR="45720" marT="27432" marB="27432"/>
                </a:tc>
                <a:extLst>
                  <a:ext uri="{0D108BD9-81ED-4DB2-BD59-A6C34878D82A}">
                    <a16:rowId xmlns:a16="http://schemas.microsoft.com/office/drawing/2014/main" val="10002"/>
                  </a:ext>
                </a:extLst>
              </a:tr>
              <a:tr h="237744">
                <a:tc>
                  <a:txBody>
                    <a:bodyPr/>
                    <a:lstStyle/>
                    <a:p>
                      <a:r>
                        <a:rPr lang="en-US" sz="1200" b="1" dirty="0"/>
                        <a:t>US</a:t>
                      </a:r>
                      <a:r>
                        <a:rPr lang="en-US" sz="1200" b="1" baseline="0" dirty="0"/>
                        <a:t> West</a:t>
                      </a:r>
                      <a:endParaRPr lang="en-US" sz="1200" b="1" dirty="0"/>
                    </a:p>
                  </a:txBody>
                  <a:tcPr marL="45720" marR="45720" marT="27432" marB="27432"/>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Asia Pacific</a:t>
                      </a:r>
                    </a:p>
                  </a:txBody>
                  <a:tcPr marL="45720" marR="45720" marT="27432" marB="27432"/>
                </a:tc>
                <a:extLst>
                  <a:ext uri="{0D108BD9-81ED-4DB2-BD59-A6C34878D82A}">
                    <a16:rowId xmlns:a16="http://schemas.microsoft.com/office/drawing/2014/main" val="10003"/>
                  </a:ext>
                </a:extLst>
              </a:tr>
              <a:tr h="786384">
                <a:tc>
                  <a:txBody>
                    <a:bodyPr/>
                    <a:lstStyle/>
                    <a:p>
                      <a:r>
                        <a:rPr lang="en-US" sz="1200" dirty="0"/>
                        <a:t>Oregon</a:t>
                      </a:r>
                      <a:r>
                        <a:rPr lang="en-US" sz="1200" baseline="0" dirty="0"/>
                        <a:t> (3), Northern California (3)</a:t>
                      </a:r>
                    </a:p>
                  </a:txBody>
                  <a:tcPr marL="45720" marR="45720" marT="27432" marB="27432"/>
                </a:tc>
                <a:tc>
                  <a:txBody>
                    <a:bodyPr/>
                    <a:lstStyle/>
                    <a:p>
                      <a:r>
                        <a:rPr lang="en-US" sz="1200" b="0" dirty="0"/>
                        <a:t>Singapore (3), Sydney (3), Tokyo (4), Seoul (2), Mumbai (2), Osaka-Local (1)</a:t>
                      </a:r>
                    </a:p>
                  </a:txBody>
                  <a:tcPr marL="45720" marR="45720" marT="27432" marB="27432"/>
                </a:tc>
                <a:extLst>
                  <a:ext uri="{0D108BD9-81ED-4DB2-BD59-A6C34878D82A}">
                    <a16:rowId xmlns:a16="http://schemas.microsoft.com/office/drawing/2014/main" val="10004"/>
                  </a:ext>
                </a:extLst>
              </a:tr>
              <a:tr h="2377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US East</a:t>
                      </a:r>
                    </a:p>
                  </a:txBody>
                  <a:tcPr marL="45720" marR="45720" marT="27432" marB="27432"/>
                </a:tc>
                <a:tc>
                  <a:txBody>
                    <a:bodyPr/>
                    <a:lstStyle/>
                    <a:p>
                      <a:endParaRPr lang="en-US" sz="1200" b="1" dirty="0"/>
                    </a:p>
                  </a:txBody>
                  <a:tcPr marL="45720" marR="45720" marT="27432" marB="27432"/>
                </a:tc>
                <a:extLst>
                  <a:ext uri="{0D108BD9-81ED-4DB2-BD59-A6C34878D82A}">
                    <a16:rowId xmlns:a16="http://schemas.microsoft.com/office/drawing/2014/main" val="10005"/>
                  </a:ext>
                </a:extLst>
              </a:tr>
              <a:tr h="2377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a:t>
                      </a:r>
                      <a:r>
                        <a:rPr lang="en-US" sz="1200" baseline="0" dirty="0"/>
                        <a:t> Virginia (6), Ohio (3)</a:t>
                      </a:r>
                      <a:endParaRPr lang="en-US" sz="1200" dirty="0"/>
                    </a:p>
                  </a:txBody>
                  <a:tcPr marL="45720" marR="45720" marT="27432" marB="27432"/>
                </a:tc>
                <a:tc>
                  <a:txBody>
                    <a:bodyPr/>
                    <a:lstStyle/>
                    <a:p>
                      <a:r>
                        <a:rPr lang="en-US" sz="1200" b="1" dirty="0"/>
                        <a:t>China</a:t>
                      </a:r>
                    </a:p>
                  </a:txBody>
                  <a:tcPr marL="45720" marR="45720" marT="27432" marB="27432"/>
                </a:tc>
                <a:extLst>
                  <a:ext uri="{0D108BD9-81ED-4DB2-BD59-A6C34878D82A}">
                    <a16:rowId xmlns:a16="http://schemas.microsoft.com/office/drawing/2014/main" val="10006"/>
                  </a:ext>
                </a:extLst>
              </a:tr>
              <a:tr h="420624">
                <a:tc>
                  <a:txBody>
                    <a:bodyPr/>
                    <a:lstStyle/>
                    <a:p>
                      <a:endParaRPr lang="en-US" sz="1200" b="1" dirty="0"/>
                    </a:p>
                  </a:txBody>
                  <a:tcPr marL="45720" marR="45720" marT="27432" marB="27432"/>
                </a:tc>
                <a:tc>
                  <a:txBody>
                    <a:bodyPr/>
                    <a:lstStyle/>
                    <a:p>
                      <a:r>
                        <a:rPr lang="en-US" sz="1200" dirty="0"/>
                        <a:t>Beijing (2)</a:t>
                      </a:r>
                    </a:p>
                    <a:p>
                      <a:r>
                        <a:rPr lang="en-US" sz="1200" dirty="0"/>
                        <a:t>Ningxia (3)</a:t>
                      </a:r>
                    </a:p>
                  </a:txBody>
                  <a:tcPr marL="45720" marR="45720" marT="27432" marB="27432"/>
                </a:tc>
                <a:extLst>
                  <a:ext uri="{0D108BD9-81ED-4DB2-BD59-A6C34878D82A}">
                    <a16:rowId xmlns:a16="http://schemas.microsoft.com/office/drawing/2014/main" val="10007"/>
                  </a:ext>
                </a:extLst>
              </a:tr>
              <a:tr h="237744">
                <a:tc>
                  <a:txBody>
                    <a:bodyPr/>
                    <a:lstStyle/>
                    <a:p>
                      <a:r>
                        <a:rPr lang="en-US" sz="1200" b="1" dirty="0"/>
                        <a:t>Canada</a:t>
                      </a:r>
                    </a:p>
                  </a:txBody>
                  <a:tcPr marL="45720" marR="45720" marT="27432" marB="27432"/>
                </a:tc>
                <a:tc>
                  <a:txBody>
                    <a:bodyPr/>
                    <a:lstStyle/>
                    <a:p>
                      <a:endParaRPr lang="en-US" sz="1200" dirty="0"/>
                    </a:p>
                  </a:txBody>
                  <a:tcPr marL="45720" marR="45720" marT="27432" marB="27432"/>
                </a:tc>
                <a:extLst>
                  <a:ext uri="{0D108BD9-81ED-4DB2-BD59-A6C34878D82A}">
                    <a16:rowId xmlns:a16="http://schemas.microsoft.com/office/drawing/2014/main" val="10008"/>
                  </a:ext>
                </a:extLst>
              </a:tr>
              <a:tr h="237744">
                <a:tc>
                  <a:txBody>
                    <a:bodyPr/>
                    <a:lstStyle/>
                    <a:p>
                      <a:r>
                        <a:rPr lang="en-US" sz="1200" dirty="0"/>
                        <a:t>Central (2)</a:t>
                      </a:r>
                    </a:p>
                  </a:txBody>
                  <a:tcPr marL="45720" marR="45720" marT="27432" marB="27432"/>
                </a:tc>
                <a:tc>
                  <a:txBody>
                    <a:bodyPr/>
                    <a:lstStyle/>
                    <a:p>
                      <a:r>
                        <a:rPr lang="en-US" sz="1200" b="1" dirty="0"/>
                        <a:t>South</a:t>
                      </a:r>
                      <a:r>
                        <a:rPr lang="en-US" sz="1200" b="1" baseline="0" dirty="0"/>
                        <a:t> America</a:t>
                      </a:r>
                      <a:endParaRPr lang="en-US" sz="1200" b="1" dirty="0"/>
                    </a:p>
                  </a:txBody>
                  <a:tcPr marL="45720" marR="45720" marT="27432" marB="27432"/>
                </a:tc>
                <a:extLst>
                  <a:ext uri="{0D108BD9-81ED-4DB2-BD59-A6C34878D82A}">
                    <a16:rowId xmlns:a16="http://schemas.microsoft.com/office/drawing/2014/main" val="10009"/>
                  </a:ext>
                </a:extLst>
              </a:tr>
              <a:tr h="329184">
                <a:tc>
                  <a:txBody>
                    <a:bodyPr/>
                    <a:lstStyle/>
                    <a:p>
                      <a:endParaRPr lang="en-US" sz="1800"/>
                    </a:p>
                  </a:txBody>
                  <a:tcPr marL="45720" marR="45720" marT="27432" marB="27432"/>
                </a:tc>
                <a:tc>
                  <a:txBody>
                    <a:bodyPr/>
                    <a:lstStyle/>
                    <a:p>
                      <a:r>
                        <a:rPr lang="en-US" sz="1200" dirty="0"/>
                        <a:t>São Paulo (3)</a:t>
                      </a:r>
                    </a:p>
                  </a:txBody>
                  <a:tcPr marL="45720" marR="45720" marT="27432" marB="27432"/>
                </a:tc>
                <a:extLst>
                  <a:ext uri="{0D108BD9-81ED-4DB2-BD59-A6C34878D82A}">
                    <a16:rowId xmlns:a16="http://schemas.microsoft.com/office/drawing/2014/main" val="10010"/>
                  </a:ext>
                </a:extLst>
              </a:tr>
              <a:tr h="115824">
                <a:tc>
                  <a:txBody>
                    <a:bodyPr/>
                    <a:lstStyle/>
                    <a:p>
                      <a:endParaRPr lang="en-US" sz="400" dirty="0"/>
                    </a:p>
                  </a:txBody>
                  <a:tcPr marL="45720" marR="45720" marT="27432" marB="27432"/>
                </a:tc>
                <a:tc>
                  <a:txBody>
                    <a:bodyPr/>
                    <a:lstStyle/>
                    <a:p>
                      <a:endParaRPr lang="en-US" sz="400" dirty="0"/>
                    </a:p>
                  </a:txBody>
                  <a:tcPr marL="45720" marR="45720" marT="27432" marB="27432"/>
                </a:tc>
                <a:extLst>
                  <a:ext uri="{0D108BD9-81ED-4DB2-BD59-A6C34878D82A}">
                    <a16:rowId xmlns:a16="http://schemas.microsoft.com/office/drawing/2014/main" val="10015"/>
                  </a:ext>
                </a:extLst>
              </a:tr>
              <a:tr h="272034">
                <a:tc gridSpan="2">
                  <a:txBody>
                    <a:bodyPr/>
                    <a:lstStyle/>
                    <a:p>
                      <a:r>
                        <a:rPr lang="en-US" sz="1400" b="1" dirty="0">
                          <a:solidFill>
                            <a:srgbClr val="2CD2A6"/>
                          </a:solidFill>
                        </a:rPr>
                        <a:t>Announced Regions</a:t>
                      </a:r>
                    </a:p>
                  </a:txBody>
                  <a:tcPr marL="45720" marR="45720" marT="27432" marB="27432"/>
                </a:tc>
                <a:tc hMerge="1">
                  <a:txBody>
                    <a:bodyPr/>
                    <a:lstStyle/>
                    <a:p>
                      <a:endParaRPr lang="en-US" sz="1200" dirty="0"/>
                    </a:p>
                  </a:txBody>
                  <a:tcPr marL="45720" marR="45720" marT="27432" marB="27432"/>
                </a:tc>
                <a:extLst>
                  <a:ext uri="{0D108BD9-81ED-4DB2-BD59-A6C34878D82A}">
                    <a16:rowId xmlns:a16="http://schemas.microsoft.com/office/drawing/2014/main" val="10016"/>
                  </a:ext>
                </a:extLst>
              </a:tr>
              <a:tr h="237744">
                <a:tc gridSpan="2">
                  <a:txBody>
                    <a:bodyPr/>
                    <a:lstStyle/>
                    <a:p>
                      <a:r>
                        <a:rPr lang="en-US" sz="1200" baseline="0" dirty="0"/>
                        <a:t>Bahrain, Hong Kong SAR, Sweden</a:t>
                      </a:r>
                      <a:endParaRPr lang="en-US" sz="1200" dirty="0"/>
                    </a:p>
                  </a:txBody>
                  <a:tcPr marL="45720" marR="45720" marT="27432" marB="27432"/>
                </a:tc>
                <a:tc hMerge="1">
                  <a:txBody>
                    <a:bodyPr/>
                    <a:lstStyle/>
                    <a:p>
                      <a:endParaRPr lang="en-US" sz="1200" dirty="0"/>
                    </a:p>
                  </a:txBody>
                  <a:tcPr marL="45720" marR="45720" marT="27432" marB="27432"/>
                </a:tc>
                <a:extLst>
                  <a:ext uri="{0D108BD9-81ED-4DB2-BD59-A6C34878D82A}">
                    <a16:rowId xmlns:a16="http://schemas.microsoft.com/office/drawing/2014/main" val="10017"/>
                  </a:ext>
                </a:extLst>
              </a:tr>
            </a:tbl>
          </a:graphicData>
        </a:graphic>
      </p:graphicFrame>
      <p:pic>
        <p:nvPicPr>
          <p:cNvPr id="2" name="Picture 1">
            <a:extLst>
              <a:ext uri="{FF2B5EF4-FFF2-40B4-BE49-F238E27FC236}">
                <a16:creationId xmlns:a16="http://schemas.microsoft.com/office/drawing/2014/main" id="{179AD0C8-8ECE-E442-9629-1D89D9EAC322}"/>
              </a:ext>
            </a:extLst>
          </p:cNvPr>
          <p:cNvPicPr>
            <a:picLocks noChangeAspect="1"/>
          </p:cNvPicPr>
          <p:nvPr/>
        </p:nvPicPr>
        <p:blipFill>
          <a:blip r:embed="rId3"/>
          <a:stretch>
            <a:fillRect/>
          </a:stretch>
        </p:blipFill>
        <p:spPr>
          <a:xfrm>
            <a:off x="115629" y="1863401"/>
            <a:ext cx="5260114" cy="3044536"/>
          </a:xfrm>
          <a:prstGeom prst="rect">
            <a:avLst/>
          </a:prstGeom>
        </p:spPr>
      </p:pic>
    </p:spTree>
    <p:extLst>
      <p:ext uri="{BB962C8B-B14F-4D97-AF65-F5344CB8AC3E}">
        <p14:creationId xmlns:p14="http://schemas.microsoft.com/office/powerpoint/2010/main" val="338666801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D571D4-B716-4D42-93ED-9A574C2A0F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144001" cy="5144444"/>
          </a:xfrm>
          <a:prstGeom prst="rect">
            <a:avLst/>
          </a:prstGeom>
        </p:spPr>
      </p:pic>
    </p:spTree>
    <p:extLst>
      <p:ext uri="{BB962C8B-B14F-4D97-AF65-F5344CB8AC3E}">
        <p14:creationId xmlns:p14="http://schemas.microsoft.com/office/powerpoint/2010/main" val="12008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345C-95AC-44C8-83E3-335BB4267EAD}"/>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0450741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AWS Pace of Innovation"/>
          <p:cNvSpPr>
            <a:spLocks noGrp="1"/>
          </p:cNvSpPr>
          <p:nvPr>
            <p:ph type="title"/>
          </p:nvPr>
        </p:nvSpPr>
        <p:spPr>
          <a:xfrm>
            <a:off x="449024" y="466755"/>
            <a:ext cx="8205304" cy="545743"/>
          </a:xfrm>
          <a:prstGeom prst="rect">
            <a:avLst/>
          </a:prstGeom>
        </p:spPr>
        <p:txBody>
          <a:bodyPr/>
          <a:lstStyle>
            <a:lvl1pPr>
              <a:defRPr>
                <a:solidFill>
                  <a:srgbClr val="FFFFFF"/>
                </a:solidFill>
              </a:defRPr>
            </a:lvl1pPr>
          </a:lstStyle>
          <a:p>
            <a:r>
              <a:rPr dirty="0">
                <a:solidFill>
                  <a:srgbClr val="232F3E"/>
                </a:solidFill>
              </a:rPr>
              <a:t>AWS Pace of Innovation</a:t>
            </a:r>
          </a:p>
        </p:txBody>
      </p:sp>
      <p:grpSp>
        <p:nvGrpSpPr>
          <p:cNvPr id="3" name="Group 2"/>
          <p:cNvGrpSpPr/>
          <p:nvPr/>
        </p:nvGrpSpPr>
        <p:grpSpPr>
          <a:xfrm>
            <a:off x="3367166" y="1181100"/>
            <a:ext cx="5401346" cy="2869017"/>
            <a:chOff x="147347" y="2097954"/>
            <a:chExt cx="11211832" cy="3415501"/>
          </a:xfrm>
        </p:grpSpPr>
        <p:graphicFrame>
          <p:nvGraphicFramePr>
            <p:cNvPr id="759" name="2D Column Chart"/>
            <p:cNvGraphicFramePr/>
            <p:nvPr>
              <p:extLst>
                <p:ext uri="{D42A27DB-BD31-4B8C-83A1-F6EECF244321}">
                  <p14:modId xmlns:p14="http://schemas.microsoft.com/office/powerpoint/2010/main" val="2817798134"/>
                </p:ext>
              </p:extLst>
            </p:nvPr>
          </p:nvGraphicFramePr>
          <p:xfrm>
            <a:off x="778624" y="2097954"/>
            <a:ext cx="10580555" cy="3415501"/>
          </p:xfrm>
          <a:graphic>
            <a:graphicData uri="http://schemas.openxmlformats.org/drawingml/2006/chart">
              <c:chart xmlns:c="http://schemas.openxmlformats.org/drawingml/2006/chart" xmlns:r="http://schemas.openxmlformats.org/officeDocument/2006/relationships" r:id="rId3"/>
            </a:graphicData>
          </a:graphic>
        </p:graphicFrame>
        <p:sp>
          <p:nvSpPr>
            <p:cNvPr id="761" name="Launches"/>
            <p:cNvSpPr/>
            <p:nvPr/>
          </p:nvSpPr>
          <p:spPr>
            <a:xfrm rot="16200000">
              <a:off x="-34653" y="3115539"/>
              <a:ext cx="1152848" cy="78884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1200" spc="59">
                  <a:solidFill>
                    <a:schemeClr val="accent2"/>
                  </a:solidFill>
                </a:defRPr>
              </a:lvl1pPr>
            </a:lstStyle>
            <a:p>
              <a:r>
                <a:rPr sz="1050" dirty="0">
                  <a:solidFill>
                    <a:srgbClr val="232F3E"/>
                  </a:solidFill>
                </a:rPr>
                <a:t>Launches</a:t>
              </a:r>
            </a:p>
          </p:txBody>
        </p:sp>
      </p:grpSp>
      <p:sp>
        <p:nvSpPr>
          <p:cNvPr id="771" name="313 new features/services launched this year to date*"/>
          <p:cNvSpPr/>
          <p:nvPr/>
        </p:nvSpPr>
        <p:spPr>
          <a:xfrm>
            <a:off x="449023" y="1427224"/>
            <a:ext cx="2637077" cy="93184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defRPr sz="2000">
                <a:solidFill>
                  <a:srgbClr val="FFFFFF"/>
                </a:solidFill>
              </a:defRPr>
            </a:lvl1pPr>
          </a:lstStyle>
          <a:p>
            <a:r>
              <a:rPr lang="en-US" sz="1800" dirty="0">
                <a:solidFill>
                  <a:srgbClr val="232F3E"/>
                </a:solidFill>
                <a:latin typeface="Amazon Ember" charset="0"/>
                <a:ea typeface="Amazon Ember" charset="0"/>
                <a:cs typeface="Amazon Ember" charset="0"/>
              </a:rPr>
              <a:t>1430</a:t>
            </a:r>
            <a:r>
              <a:rPr sz="1800" dirty="0">
                <a:solidFill>
                  <a:srgbClr val="232F3E"/>
                </a:solidFill>
                <a:latin typeface="Amazon Ember" charset="0"/>
                <a:ea typeface="Amazon Ember" charset="0"/>
                <a:cs typeface="Amazon Ember" charset="0"/>
              </a:rPr>
              <a:t> new features/services launched </a:t>
            </a:r>
            <a:r>
              <a:rPr lang="en-US" sz="1800" dirty="0">
                <a:solidFill>
                  <a:srgbClr val="232F3E"/>
                </a:solidFill>
                <a:latin typeface="Amazon Ember" charset="0"/>
                <a:ea typeface="Amazon Ember" charset="0"/>
                <a:cs typeface="Amazon Ember" charset="0"/>
              </a:rPr>
              <a:t>in 2017</a:t>
            </a:r>
            <a:endParaRPr sz="1800" dirty="0">
              <a:solidFill>
                <a:srgbClr val="232F3E"/>
              </a:solidFill>
              <a:latin typeface="Amazon Ember" charset="0"/>
              <a:ea typeface="Amazon Ember" charset="0"/>
              <a:cs typeface="Amazon Ember" charset="0"/>
            </a:endParaRPr>
          </a:p>
        </p:txBody>
      </p:sp>
      <p:sp>
        <p:nvSpPr>
          <p:cNvPr id="772" name="*As of 30 April 2016"/>
          <p:cNvSpPr/>
          <p:nvPr/>
        </p:nvSpPr>
        <p:spPr>
          <a:xfrm>
            <a:off x="561660" y="4529578"/>
            <a:ext cx="1755921" cy="22043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defRPr sz="1200">
                <a:solidFill>
                  <a:schemeClr val="accent6">
                    <a:lumOff val="19999"/>
                  </a:schemeClr>
                </a:solidFill>
              </a:defRPr>
            </a:lvl1pPr>
          </a:lstStyle>
          <a:p>
            <a:r>
              <a:rPr lang="en-US" sz="675" dirty="0">
                <a:solidFill>
                  <a:srgbClr val="879196"/>
                </a:solidFill>
                <a:latin typeface="Amazon Ember" charset="0"/>
                <a:ea typeface="Amazon Ember" charset="0"/>
                <a:cs typeface="Amazon Ember" charset="0"/>
              </a:rPr>
              <a:t>As of January 2018</a:t>
            </a:r>
            <a:endParaRPr sz="675" dirty="0">
              <a:solidFill>
                <a:srgbClr val="879196"/>
              </a:solidFill>
              <a:latin typeface="Amazon Ember" charset="0"/>
              <a:ea typeface="Amazon Ember" charset="0"/>
              <a:cs typeface="Amazon Ember" charset="0"/>
            </a:endParaRPr>
          </a:p>
        </p:txBody>
      </p:sp>
      <p:sp>
        <p:nvSpPr>
          <p:cNvPr id="2" name="Rectangle 1"/>
          <p:cNvSpPr/>
          <p:nvPr/>
        </p:nvSpPr>
        <p:spPr>
          <a:xfrm>
            <a:off x="449024" y="2506349"/>
            <a:ext cx="2415359" cy="1015663"/>
          </a:xfrm>
          <a:prstGeom prst="rect">
            <a:avLst/>
          </a:prstGeom>
        </p:spPr>
        <p:txBody>
          <a:bodyPr wrap="square">
            <a:spAutoFit/>
          </a:bodyPr>
          <a:lstStyle/>
          <a:p>
            <a:pPr>
              <a:spcAft>
                <a:spcPts val="900"/>
              </a:spcAft>
            </a:pPr>
            <a:r>
              <a:rPr lang="en-US" sz="1050" dirty="0">
                <a:solidFill>
                  <a:srgbClr val="414042"/>
                </a:solidFill>
                <a:latin typeface="Amazon Ember Light" charset="0"/>
                <a:ea typeface="Amazon Ember Light" charset="0"/>
                <a:cs typeface="Amazon Ember Light" charset="0"/>
              </a:rPr>
              <a:t>AWS has been continually expanding its services to support virtually any cloud workload.</a:t>
            </a:r>
          </a:p>
          <a:p>
            <a:r>
              <a:rPr lang="en-US" sz="1050" dirty="0">
                <a:solidFill>
                  <a:srgbClr val="414042"/>
                </a:solidFill>
                <a:latin typeface="Amazon Ember Light" charset="0"/>
                <a:ea typeface="Amazon Ember Light" charset="0"/>
                <a:cs typeface="Amazon Ember Light" charset="0"/>
              </a:rPr>
              <a:t>AWS has launched a total of 1430 new features and/or services in 2017</a:t>
            </a:r>
          </a:p>
        </p:txBody>
      </p:sp>
      <p:sp>
        <p:nvSpPr>
          <p:cNvPr id="9" name="Rectangle 8"/>
          <p:cNvSpPr/>
          <p:nvPr/>
        </p:nvSpPr>
        <p:spPr>
          <a:xfrm>
            <a:off x="4578135" y="3401374"/>
            <a:ext cx="417347" cy="300082"/>
          </a:xfrm>
          <a:prstGeom prst="rect">
            <a:avLst/>
          </a:prstGeom>
        </p:spPr>
        <p:txBody>
          <a:bodyPr wrap="square">
            <a:spAutoFit/>
          </a:bodyPr>
          <a:lstStyle/>
          <a:p>
            <a:pPr algn="ctr"/>
            <a:r>
              <a:rPr lang="en-US" sz="1350" b="1" dirty="0">
                <a:solidFill>
                  <a:schemeClr val="bg2">
                    <a:lumMod val="50000"/>
                  </a:schemeClr>
                </a:solidFill>
                <a:latin typeface="Amazon Ember" charset="0"/>
                <a:ea typeface="Amazon Ember" charset="0"/>
                <a:cs typeface="Amazon Ember" charset="0"/>
              </a:rPr>
              <a:t>61</a:t>
            </a:r>
          </a:p>
        </p:txBody>
      </p:sp>
      <p:sp>
        <p:nvSpPr>
          <p:cNvPr id="10" name="Rectangle 9"/>
          <p:cNvSpPr/>
          <p:nvPr/>
        </p:nvSpPr>
        <p:spPr>
          <a:xfrm>
            <a:off x="5596257" y="3221930"/>
            <a:ext cx="623642" cy="300082"/>
          </a:xfrm>
          <a:prstGeom prst="rect">
            <a:avLst/>
          </a:prstGeom>
        </p:spPr>
        <p:txBody>
          <a:bodyPr wrap="square">
            <a:spAutoFit/>
          </a:bodyPr>
          <a:lstStyle/>
          <a:p>
            <a:pPr algn="ctr"/>
            <a:r>
              <a:rPr lang="en-US" sz="1350" b="1" dirty="0">
                <a:solidFill>
                  <a:schemeClr val="bg2">
                    <a:lumMod val="50000"/>
                  </a:schemeClr>
                </a:solidFill>
                <a:latin typeface="Amazon Ember" charset="0"/>
                <a:ea typeface="Amazon Ember" charset="0"/>
                <a:cs typeface="Amazon Ember" charset="0"/>
              </a:rPr>
              <a:t>159</a:t>
            </a:r>
          </a:p>
        </p:txBody>
      </p:sp>
      <p:sp>
        <p:nvSpPr>
          <p:cNvPr id="11" name="Rectangle 10"/>
          <p:cNvSpPr/>
          <p:nvPr/>
        </p:nvSpPr>
        <p:spPr>
          <a:xfrm>
            <a:off x="6801142" y="2621825"/>
            <a:ext cx="491546" cy="300082"/>
          </a:xfrm>
          <a:prstGeom prst="rect">
            <a:avLst/>
          </a:prstGeom>
        </p:spPr>
        <p:txBody>
          <a:bodyPr wrap="square">
            <a:spAutoFit/>
          </a:bodyPr>
          <a:lstStyle/>
          <a:p>
            <a:pPr algn="ctr"/>
            <a:r>
              <a:rPr lang="en-US" sz="1350" b="1" dirty="0">
                <a:solidFill>
                  <a:schemeClr val="bg2">
                    <a:lumMod val="50000"/>
                  </a:schemeClr>
                </a:solidFill>
                <a:latin typeface="Amazon Ember" charset="0"/>
                <a:ea typeface="Amazon Ember" charset="0"/>
                <a:cs typeface="Amazon Ember" charset="0"/>
              </a:rPr>
              <a:t>516</a:t>
            </a:r>
          </a:p>
        </p:txBody>
      </p:sp>
      <p:sp>
        <p:nvSpPr>
          <p:cNvPr id="12" name="Rectangle 11"/>
          <p:cNvSpPr/>
          <p:nvPr/>
        </p:nvSpPr>
        <p:spPr>
          <a:xfrm>
            <a:off x="7890037" y="1638420"/>
            <a:ext cx="628930" cy="300082"/>
          </a:xfrm>
          <a:prstGeom prst="rect">
            <a:avLst/>
          </a:prstGeom>
        </p:spPr>
        <p:txBody>
          <a:bodyPr wrap="square">
            <a:spAutoFit/>
          </a:bodyPr>
          <a:lstStyle/>
          <a:p>
            <a:pPr algn="ctr"/>
            <a:r>
              <a:rPr lang="en-US" sz="1350" b="1" dirty="0">
                <a:solidFill>
                  <a:schemeClr val="bg2">
                    <a:lumMod val="50000"/>
                  </a:schemeClr>
                </a:solidFill>
                <a:latin typeface="Amazon Ember" charset="0"/>
                <a:ea typeface="Amazon Ember" charset="0"/>
                <a:cs typeface="Amazon Ember" charset="0"/>
              </a:rPr>
              <a:t>1430</a:t>
            </a:r>
          </a:p>
        </p:txBody>
      </p:sp>
    </p:spTree>
    <p:extLst>
      <p:ext uri="{BB962C8B-B14F-4D97-AF65-F5344CB8AC3E}">
        <p14:creationId xmlns:p14="http://schemas.microsoft.com/office/powerpoint/2010/main" val="347649170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4432" y="1367492"/>
            <a:ext cx="843534" cy="2642443"/>
            <a:chOff x="311903" y="3069303"/>
            <a:chExt cx="1124712" cy="3523257"/>
          </a:xfrm>
        </p:grpSpPr>
        <p:sp>
          <p:nvSpPr>
            <p:cNvPr id="175" name="Rounded Rectangle 174"/>
            <p:cNvSpPr/>
            <p:nvPr/>
          </p:nvSpPr>
          <p:spPr>
            <a:xfrm>
              <a:off x="311903" y="3069303"/>
              <a:ext cx="1124712" cy="3523257"/>
            </a:xfrm>
            <a:prstGeom prst="roundRect">
              <a:avLst>
                <a:gd name="adj" fmla="val 8232"/>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r>
                <a:rPr lang="en-US" sz="750" b="1" dirty="0">
                  <a:solidFill>
                    <a:schemeClr val="tx1"/>
                  </a:solidFill>
                </a:rPr>
                <a:t>Account Support</a:t>
              </a:r>
            </a:p>
          </p:txBody>
        </p:sp>
        <p:sp>
          <p:nvSpPr>
            <p:cNvPr id="2" name="Rounded Rectangle 1"/>
            <p:cNvSpPr/>
            <p:nvPr/>
          </p:nvSpPr>
          <p:spPr>
            <a:xfrm>
              <a:off x="328860" y="3344877"/>
              <a:ext cx="1097280" cy="294774"/>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tx1"/>
                  </a:solidFill>
                </a:rPr>
                <a:t>Support</a:t>
              </a:r>
            </a:p>
          </p:txBody>
        </p:sp>
        <p:sp>
          <p:nvSpPr>
            <p:cNvPr id="3" name="Rounded Rectangle 2"/>
            <p:cNvSpPr/>
            <p:nvPr/>
          </p:nvSpPr>
          <p:spPr>
            <a:xfrm>
              <a:off x="328860" y="3711840"/>
              <a:ext cx="1097280" cy="294774"/>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tx1"/>
                  </a:solidFill>
                </a:rPr>
                <a:t>Managed Services</a:t>
              </a:r>
            </a:p>
          </p:txBody>
        </p:sp>
        <p:sp>
          <p:nvSpPr>
            <p:cNvPr id="4" name="Rounded Rectangle 3"/>
            <p:cNvSpPr/>
            <p:nvPr/>
          </p:nvSpPr>
          <p:spPr>
            <a:xfrm>
              <a:off x="328859" y="4078803"/>
              <a:ext cx="1097280" cy="294774"/>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tx1"/>
                  </a:solidFill>
                </a:rPr>
                <a:t>Professional Services</a:t>
              </a:r>
            </a:p>
          </p:txBody>
        </p:sp>
        <p:sp>
          <p:nvSpPr>
            <p:cNvPr id="5" name="Rounded Rectangle 4"/>
            <p:cNvSpPr/>
            <p:nvPr/>
          </p:nvSpPr>
          <p:spPr>
            <a:xfrm>
              <a:off x="328859" y="4445766"/>
              <a:ext cx="1097280" cy="294774"/>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tx1"/>
                  </a:solidFill>
                </a:rPr>
                <a:t>Partner Ecosystem</a:t>
              </a:r>
            </a:p>
          </p:txBody>
        </p:sp>
        <p:sp>
          <p:nvSpPr>
            <p:cNvPr id="6" name="Rounded Rectangle 5"/>
            <p:cNvSpPr/>
            <p:nvPr/>
          </p:nvSpPr>
          <p:spPr>
            <a:xfrm>
              <a:off x="328858" y="4812729"/>
              <a:ext cx="1097280" cy="294774"/>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tx1"/>
                  </a:solidFill>
                </a:rPr>
                <a:t>Training &amp; Certification</a:t>
              </a:r>
            </a:p>
          </p:txBody>
        </p:sp>
        <p:sp>
          <p:nvSpPr>
            <p:cNvPr id="7" name="Rounded Rectangle 6"/>
            <p:cNvSpPr/>
            <p:nvPr/>
          </p:nvSpPr>
          <p:spPr>
            <a:xfrm>
              <a:off x="328857" y="5179692"/>
              <a:ext cx="1097280" cy="294774"/>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tx1"/>
                  </a:solidFill>
                </a:rPr>
                <a:t>Solution Architects</a:t>
              </a:r>
            </a:p>
          </p:txBody>
        </p:sp>
        <p:sp>
          <p:nvSpPr>
            <p:cNvPr id="8" name="Rounded Rectangle 7"/>
            <p:cNvSpPr/>
            <p:nvPr/>
          </p:nvSpPr>
          <p:spPr>
            <a:xfrm>
              <a:off x="328856" y="5546655"/>
              <a:ext cx="1097280" cy="294774"/>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tx1"/>
                  </a:solidFill>
                </a:rPr>
                <a:t>Account Management</a:t>
              </a:r>
            </a:p>
          </p:txBody>
        </p:sp>
        <p:sp>
          <p:nvSpPr>
            <p:cNvPr id="9" name="Rounded Rectangle 8"/>
            <p:cNvSpPr/>
            <p:nvPr/>
          </p:nvSpPr>
          <p:spPr>
            <a:xfrm>
              <a:off x="328855" y="5913618"/>
              <a:ext cx="1097280" cy="294774"/>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tx1"/>
                  </a:solidFill>
                </a:rPr>
                <a:t>Security &amp; Pricing Reports</a:t>
              </a:r>
            </a:p>
          </p:txBody>
        </p:sp>
        <p:sp>
          <p:nvSpPr>
            <p:cNvPr id="10" name="Rounded Rectangle 9"/>
            <p:cNvSpPr/>
            <p:nvPr/>
          </p:nvSpPr>
          <p:spPr>
            <a:xfrm>
              <a:off x="328855" y="6280581"/>
              <a:ext cx="1097280" cy="294774"/>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tx1"/>
                  </a:solidFill>
                </a:rPr>
                <a:t>Technical Acct. Management</a:t>
              </a:r>
            </a:p>
          </p:txBody>
        </p:sp>
      </p:grpSp>
      <p:grpSp>
        <p:nvGrpSpPr>
          <p:cNvPr id="42" name="Group 41"/>
          <p:cNvGrpSpPr/>
          <p:nvPr/>
        </p:nvGrpSpPr>
        <p:grpSpPr>
          <a:xfrm>
            <a:off x="1121176" y="145550"/>
            <a:ext cx="781812" cy="2364119"/>
            <a:chOff x="2104526" y="200896"/>
            <a:chExt cx="1042416" cy="3152158"/>
          </a:xfrm>
          <a:solidFill>
            <a:schemeClr val="tx1">
              <a:lumMod val="40000"/>
              <a:lumOff val="60000"/>
            </a:schemeClr>
          </a:solidFill>
        </p:grpSpPr>
        <p:sp>
          <p:nvSpPr>
            <p:cNvPr id="172" name="Rounded Rectangle 171"/>
            <p:cNvSpPr/>
            <p:nvPr/>
          </p:nvSpPr>
          <p:spPr>
            <a:xfrm>
              <a:off x="2104526" y="200896"/>
              <a:ext cx="1042416" cy="3152158"/>
            </a:xfrm>
            <a:prstGeom prst="roundRect">
              <a:avLst>
                <a:gd name="adj" fmla="val 82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r>
                <a:rPr lang="en-US" sz="750" b="1" dirty="0">
                  <a:solidFill>
                    <a:schemeClr val="bg1"/>
                  </a:solidFill>
                </a:rPr>
                <a:t>Marketplace</a:t>
              </a:r>
            </a:p>
          </p:txBody>
        </p:sp>
        <p:sp>
          <p:nvSpPr>
            <p:cNvPr id="108" name="Rounded Rectangle 107"/>
            <p:cNvSpPr/>
            <p:nvPr/>
          </p:nvSpPr>
          <p:spPr>
            <a:xfrm>
              <a:off x="2122814" y="45115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Business Applications</a:t>
              </a:r>
            </a:p>
          </p:txBody>
        </p:sp>
        <p:sp>
          <p:nvSpPr>
            <p:cNvPr id="110" name="Rounded Rectangle 109"/>
            <p:cNvSpPr/>
            <p:nvPr/>
          </p:nvSpPr>
          <p:spPr>
            <a:xfrm>
              <a:off x="2122814" y="81814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DevOps Tools</a:t>
              </a:r>
            </a:p>
          </p:txBody>
        </p:sp>
        <p:sp>
          <p:nvSpPr>
            <p:cNvPr id="109" name="Rounded Rectangle 108"/>
            <p:cNvSpPr/>
            <p:nvPr/>
          </p:nvSpPr>
          <p:spPr>
            <a:xfrm>
              <a:off x="2122814" y="118513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Business Intelligence</a:t>
              </a:r>
            </a:p>
          </p:txBody>
        </p:sp>
        <p:sp>
          <p:nvSpPr>
            <p:cNvPr id="111" name="Rounded Rectangle 110"/>
            <p:cNvSpPr/>
            <p:nvPr/>
          </p:nvSpPr>
          <p:spPr>
            <a:xfrm>
              <a:off x="2122814" y="155212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Security</a:t>
              </a:r>
            </a:p>
          </p:txBody>
        </p:sp>
        <p:sp>
          <p:nvSpPr>
            <p:cNvPr id="112" name="Rounded Rectangle 111"/>
            <p:cNvSpPr/>
            <p:nvPr/>
          </p:nvSpPr>
          <p:spPr>
            <a:xfrm>
              <a:off x="2122814" y="191911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Networking</a:t>
              </a:r>
            </a:p>
          </p:txBody>
        </p:sp>
        <p:sp>
          <p:nvSpPr>
            <p:cNvPr id="113" name="Rounded Rectangle 112"/>
            <p:cNvSpPr/>
            <p:nvPr/>
          </p:nvSpPr>
          <p:spPr>
            <a:xfrm>
              <a:off x="2122814" y="228610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Database &amp; Storage</a:t>
              </a:r>
            </a:p>
          </p:txBody>
        </p:sp>
        <p:sp>
          <p:nvSpPr>
            <p:cNvPr id="116" name="Rounded Rectangle 115"/>
            <p:cNvSpPr/>
            <p:nvPr/>
          </p:nvSpPr>
          <p:spPr>
            <a:xfrm>
              <a:off x="2122814" y="265309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SaaS Subscriptions</a:t>
              </a:r>
            </a:p>
          </p:txBody>
        </p:sp>
        <p:sp>
          <p:nvSpPr>
            <p:cNvPr id="115" name="Rounded Rectangle 114"/>
            <p:cNvSpPr/>
            <p:nvPr/>
          </p:nvSpPr>
          <p:spPr>
            <a:xfrm>
              <a:off x="2122814" y="3020088"/>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Operating Systems</a:t>
              </a:r>
            </a:p>
          </p:txBody>
        </p:sp>
      </p:grpSp>
      <p:grpSp>
        <p:nvGrpSpPr>
          <p:cNvPr id="64" name="Group 63"/>
          <p:cNvGrpSpPr/>
          <p:nvPr/>
        </p:nvGrpSpPr>
        <p:grpSpPr>
          <a:xfrm>
            <a:off x="6044288" y="145550"/>
            <a:ext cx="781812" cy="2364119"/>
            <a:chOff x="8668763" y="194066"/>
            <a:chExt cx="1042416" cy="3152158"/>
          </a:xfrm>
          <a:solidFill>
            <a:schemeClr val="tx1">
              <a:lumMod val="40000"/>
              <a:lumOff val="60000"/>
            </a:schemeClr>
          </a:solidFill>
        </p:grpSpPr>
        <p:sp>
          <p:nvSpPr>
            <p:cNvPr id="163" name="Rounded Rectangle 162"/>
            <p:cNvSpPr/>
            <p:nvPr/>
          </p:nvSpPr>
          <p:spPr>
            <a:xfrm>
              <a:off x="8668763" y="194066"/>
              <a:ext cx="1042416" cy="3152158"/>
            </a:xfrm>
            <a:prstGeom prst="roundRect">
              <a:avLst>
                <a:gd name="adj" fmla="val 82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r>
                <a:rPr lang="en-US" sz="750" b="1" dirty="0">
                  <a:solidFill>
                    <a:schemeClr val="bg1"/>
                  </a:solidFill>
                </a:rPr>
                <a:t>Mobile</a:t>
              </a:r>
            </a:p>
          </p:txBody>
        </p:sp>
        <p:sp>
          <p:nvSpPr>
            <p:cNvPr id="141" name="Rounded Rectangle 140"/>
            <p:cNvSpPr/>
            <p:nvPr/>
          </p:nvSpPr>
          <p:spPr>
            <a:xfrm>
              <a:off x="8687051" y="155212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Build, Test, Monitor Apps</a:t>
              </a:r>
            </a:p>
          </p:txBody>
        </p:sp>
        <p:sp>
          <p:nvSpPr>
            <p:cNvPr id="142" name="Rounded Rectangle 141"/>
            <p:cNvSpPr/>
            <p:nvPr/>
          </p:nvSpPr>
          <p:spPr>
            <a:xfrm>
              <a:off x="8687051" y="191911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Push Notifications</a:t>
              </a:r>
            </a:p>
          </p:txBody>
        </p:sp>
        <p:sp>
          <p:nvSpPr>
            <p:cNvPr id="145" name="Rounded Rectangle 144"/>
            <p:cNvSpPr/>
            <p:nvPr/>
          </p:nvSpPr>
          <p:spPr>
            <a:xfrm>
              <a:off x="8687051" y="228610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Build, Deploy, Manage APIs</a:t>
              </a:r>
            </a:p>
          </p:txBody>
        </p:sp>
        <p:sp>
          <p:nvSpPr>
            <p:cNvPr id="143" name="Rounded Rectangle 142"/>
            <p:cNvSpPr/>
            <p:nvPr/>
          </p:nvSpPr>
          <p:spPr>
            <a:xfrm>
              <a:off x="8687051" y="265309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Device Testing</a:t>
              </a:r>
            </a:p>
          </p:txBody>
        </p:sp>
        <p:sp>
          <p:nvSpPr>
            <p:cNvPr id="144" name="Rounded Rectangle 143"/>
            <p:cNvSpPr/>
            <p:nvPr/>
          </p:nvSpPr>
          <p:spPr>
            <a:xfrm>
              <a:off x="8687051" y="3020088"/>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Identity</a:t>
              </a:r>
            </a:p>
          </p:txBody>
        </p:sp>
      </p:grpSp>
      <p:sp>
        <p:nvSpPr>
          <p:cNvPr id="164" name="Rounded Rectangle 163"/>
          <p:cNvSpPr/>
          <p:nvPr/>
        </p:nvSpPr>
        <p:spPr>
          <a:xfrm>
            <a:off x="6864807" y="170346"/>
            <a:ext cx="781812" cy="1577588"/>
          </a:xfrm>
          <a:prstGeom prst="roundRect">
            <a:avLst>
              <a:gd name="adj" fmla="val 8232"/>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r>
              <a:rPr lang="en-US" sz="750" b="1" dirty="0">
                <a:solidFill>
                  <a:schemeClr val="bg1"/>
                </a:solidFill>
              </a:rPr>
              <a:t>Enterprise Applications</a:t>
            </a:r>
          </a:p>
        </p:txBody>
      </p:sp>
      <p:sp>
        <p:nvSpPr>
          <p:cNvPr id="151" name="Rounded Rectangle 150"/>
          <p:cNvSpPr/>
          <p:nvPr/>
        </p:nvSpPr>
        <p:spPr>
          <a:xfrm>
            <a:off x="6878523" y="504872"/>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Document Sharing</a:t>
            </a:r>
          </a:p>
        </p:txBody>
      </p:sp>
      <p:sp>
        <p:nvSpPr>
          <p:cNvPr id="152" name="Rounded Rectangle 151"/>
          <p:cNvSpPr/>
          <p:nvPr/>
        </p:nvSpPr>
        <p:spPr>
          <a:xfrm>
            <a:off x="6878523" y="758849"/>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Email &amp; Calendaring</a:t>
            </a:r>
          </a:p>
        </p:txBody>
      </p:sp>
      <p:sp>
        <p:nvSpPr>
          <p:cNvPr id="153" name="Rounded Rectangle 152"/>
          <p:cNvSpPr/>
          <p:nvPr/>
        </p:nvSpPr>
        <p:spPr>
          <a:xfrm>
            <a:off x="6865823" y="1005051"/>
            <a:ext cx="767079" cy="18632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Hosted Desktops</a:t>
            </a:r>
          </a:p>
        </p:txBody>
      </p:sp>
      <p:sp>
        <p:nvSpPr>
          <p:cNvPr id="154" name="Rounded Rectangle 153"/>
          <p:cNvSpPr/>
          <p:nvPr/>
        </p:nvSpPr>
        <p:spPr>
          <a:xfrm>
            <a:off x="6878523" y="1224270"/>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Application Streaming</a:t>
            </a:r>
          </a:p>
        </p:txBody>
      </p:sp>
      <p:sp>
        <p:nvSpPr>
          <p:cNvPr id="155" name="Rounded Rectangle 154"/>
          <p:cNvSpPr/>
          <p:nvPr/>
        </p:nvSpPr>
        <p:spPr>
          <a:xfrm>
            <a:off x="6878523" y="1467615"/>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Backup</a:t>
            </a:r>
          </a:p>
        </p:txBody>
      </p:sp>
      <p:sp>
        <p:nvSpPr>
          <p:cNvPr id="165" name="Rounded Rectangle 164"/>
          <p:cNvSpPr/>
          <p:nvPr/>
        </p:nvSpPr>
        <p:spPr>
          <a:xfrm>
            <a:off x="7685325" y="1574172"/>
            <a:ext cx="781812" cy="935496"/>
          </a:xfrm>
          <a:prstGeom prst="roundRect">
            <a:avLst>
              <a:gd name="adj" fmla="val 8232"/>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r>
              <a:rPr lang="en-US" sz="750" b="1" dirty="0">
                <a:solidFill>
                  <a:schemeClr val="bg1"/>
                </a:solidFill>
              </a:rPr>
              <a:t>Game Development</a:t>
            </a:r>
          </a:p>
        </p:txBody>
      </p:sp>
      <p:sp>
        <p:nvSpPr>
          <p:cNvPr id="156" name="Rounded Rectangle 155"/>
          <p:cNvSpPr/>
          <p:nvPr/>
        </p:nvSpPr>
        <p:spPr>
          <a:xfrm>
            <a:off x="7699041" y="1984703"/>
            <a:ext cx="754380" cy="22108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3D Game Engine</a:t>
            </a:r>
          </a:p>
        </p:txBody>
      </p:sp>
      <p:sp>
        <p:nvSpPr>
          <p:cNvPr id="157" name="Rounded Rectangle 156"/>
          <p:cNvSpPr/>
          <p:nvPr/>
        </p:nvSpPr>
        <p:spPr>
          <a:xfrm>
            <a:off x="7699041" y="2259944"/>
            <a:ext cx="754380" cy="22108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Multi-player </a:t>
            </a:r>
            <a:r>
              <a:rPr lang="en-US" sz="600" dirty="0" err="1">
                <a:solidFill>
                  <a:schemeClr val="bg1"/>
                </a:solidFill>
              </a:rPr>
              <a:t>Backends</a:t>
            </a:r>
            <a:endParaRPr lang="en-US" sz="600" dirty="0">
              <a:solidFill>
                <a:schemeClr val="bg1"/>
              </a:solidFill>
            </a:endParaRPr>
          </a:p>
        </p:txBody>
      </p:sp>
      <p:cxnSp>
        <p:nvCxnSpPr>
          <p:cNvPr id="181" name="Straight Connector 180"/>
          <p:cNvCxnSpPr/>
          <p:nvPr/>
        </p:nvCxnSpPr>
        <p:spPr>
          <a:xfrm>
            <a:off x="957139" y="171450"/>
            <a:ext cx="0" cy="48006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1941694" y="145550"/>
            <a:ext cx="781812" cy="2364119"/>
            <a:chOff x="3198507" y="200896"/>
            <a:chExt cx="1042416" cy="3152158"/>
          </a:xfrm>
          <a:solidFill>
            <a:schemeClr val="bg1">
              <a:lumMod val="75000"/>
            </a:schemeClr>
          </a:solidFill>
        </p:grpSpPr>
        <p:sp>
          <p:nvSpPr>
            <p:cNvPr id="158" name="Rounded Rectangle 157"/>
            <p:cNvSpPr/>
            <p:nvPr/>
          </p:nvSpPr>
          <p:spPr>
            <a:xfrm>
              <a:off x="3198507" y="200896"/>
              <a:ext cx="1042416" cy="3152158"/>
            </a:xfrm>
            <a:prstGeom prst="roundRect">
              <a:avLst>
                <a:gd name="adj" fmla="val 82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r>
                <a:rPr lang="en-US" sz="750" b="1" dirty="0">
                  <a:solidFill>
                    <a:schemeClr val="bg1"/>
                  </a:solidFill>
                </a:rPr>
                <a:t>Mgmt. Tools</a:t>
              </a:r>
            </a:p>
          </p:txBody>
        </p:sp>
        <p:sp>
          <p:nvSpPr>
            <p:cNvPr id="117" name="Rounded Rectangle 116"/>
            <p:cNvSpPr/>
            <p:nvPr/>
          </p:nvSpPr>
          <p:spPr>
            <a:xfrm>
              <a:off x="3216795" y="451159"/>
              <a:ext cx="1005840" cy="29477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Monitoring</a:t>
              </a:r>
            </a:p>
          </p:txBody>
        </p:sp>
        <p:sp>
          <p:nvSpPr>
            <p:cNvPr id="118" name="Rounded Rectangle 117"/>
            <p:cNvSpPr/>
            <p:nvPr/>
          </p:nvSpPr>
          <p:spPr>
            <a:xfrm>
              <a:off x="3216795" y="818149"/>
              <a:ext cx="1005840" cy="29477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Auditing</a:t>
              </a:r>
            </a:p>
          </p:txBody>
        </p:sp>
        <p:sp>
          <p:nvSpPr>
            <p:cNvPr id="120" name="Rounded Rectangle 119"/>
            <p:cNvSpPr/>
            <p:nvPr/>
          </p:nvSpPr>
          <p:spPr>
            <a:xfrm>
              <a:off x="3216795" y="1185139"/>
              <a:ext cx="1005840" cy="29477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Service Catalog</a:t>
              </a:r>
            </a:p>
          </p:txBody>
        </p:sp>
        <p:sp>
          <p:nvSpPr>
            <p:cNvPr id="119" name="Rounded Rectangle 118"/>
            <p:cNvSpPr/>
            <p:nvPr/>
          </p:nvSpPr>
          <p:spPr>
            <a:xfrm>
              <a:off x="3216795" y="1552129"/>
              <a:ext cx="1005840" cy="29477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Server Management</a:t>
              </a:r>
            </a:p>
          </p:txBody>
        </p:sp>
        <p:sp>
          <p:nvSpPr>
            <p:cNvPr id="121" name="Rounded Rectangle 120"/>
            <p:cNvSpPr/>
            <p:nvPr/>
          </p:nvSpPr>
          <p:spPr>
            <a:xfrm>
              <a:off x="3216795" y="1919119"/>
              <a:ext cx="1005840" cy="29477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Configuration Tracking</a:t>
              </a:r>
            </a:p>
          </p:txBody>
        </p:sp>
        <p:sp>
          <p:nvSpPr>
            <p:cNvPr id="122" name="Rounded Rectangle 121"/>
            <p:cNvSpPr/>
            <p:nvPr/>
          </p:nvSpPr>
          <p:spPr>
            <a:xfrm>
              <a:off x="3216795" y="2286109"/>
              <a:ext cx="1005840" cy="29477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Optimization</a:t>
              </a:r>
            </a:p>
          </p:txBody>
        </p:sp>
        <p:sp>
          <p:nvSpPr>
            <p:cNvPr id="123" name="Rounded Rectangle 122"/>
            <p:cNvSpPr/>
            <p:nvPr/>
          </p:nvSpPr>
          <p:spPr>
            <a:xfrm>
              <a:off x="3216795" y="2653099"/>
              <a:ext cx="1005840" cy="29477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Resource Templates</a:t>
              </a:r>
            </a:p>
          </p:txBody>
        </p:sp>
        <p:sp>
          <p:nvSpPr>
            <p:cNvPr id="124" name="Rounded Rectangle 123"/>
            <p:cNvSpPr/>
            <p:nvPr/>
          </p:nvSpPr>
          <p:spPr>
            <a:xfrm>
              <a:off x="3216795" y="3020088"/>
              <a:ext cx="1005840" cy="29477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Automation</a:t>
              </a:r>
            </a:p>
          </p:txBody>
        </p:sp>
      </p:grpSp>
      <p:grpSp>
        <p:nvGrpSpPr>
          <p:cNvPr id="60" name="Group 59"/>
          <p:cNvGrpSpPr/>
          <p:nvPr/>
        </p:nvGrpSpPr>
        <p:grpSpPr>
          <a:xfrm>
            <a:off x="2762213" y="145550"/>
            <a:ext cx="781812" cy="2364119"/>
            <a:chOff x="4293008" y="200896"/>
            <a:chExt cx="1042416" cy="3152158"/>
          </a:xfrm>
          <a:solidFill>
            <a:schemeClr val="bg1">
              <a:lumMod val="75000"/>
            </a:schemeClr>
          </a:solidFill>
        </p:grpSpPr>
        <p:sp>
          <p:nvSpPr>
            <p:cNvPr id="159" name="Rounded Rectangle 158"/>
            <p:cNvSpPr/>
            <p:nvPr/>
          </p:nvSpPr>
          <p:spPr>
            <a:xfrm>
              <a:off x="4293008" y="200896"/>
              <a:ext cx="1042416" cy="3152158"/>
            </a:xfrm>
            <a:prstGeom prst="roundRect">
              <a:avLst>
                <a:gd name="adj" fmla="val 82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r>
                <a:rPr lang="en-US" sz="750" b="1" dirty="0">
                  <a:solidFill>
                    <a:schemeClr val="bg1"/>
                  </a:solidFill>
                </a:rPr>
                <a:t>Analytics</a:t>
              </a:r>
            </a:p>
          </p:txBody>
        </p:sp>
        <p:sp>
          <p:nvSpPr>
            <p:cNvPr id="125" name="Rounded Rectangle 124"/>
            <p:cNvSpPr/>
            <p:nvPr/>
          </p:nvSpPr>
          <p:spPr>
            <a:xfrm>
              <a:off x="4311296" y="45115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Query Large Data Sets</a:t>
              </a:r>
            </a:p>
          </p:txBody>
        </p:sp>
        <p:sp>
          <p:nvSpPr>
            <p:cNvPr id="126" name="Rounded Rectangle 125"/>
            <p:cNvSpPr/>
            <p:nvPr/>
          </p:nvSpPr>
          <p:spPr>
            <a:xfrm>
              <a:off x="4311296" y="81814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err="1">
                  <a:solidFill>
                    <a:schemeClr val="bg1"/>
                  </a:solidFill>
                </a:rPr>
                <a:t>Elasticsearch</a:t>
              </a:r>
              <a:endParaRPr lang="en-US" sz="600" dirty="0">
                <a:solidFill>
                  <a:schemeClr val="bg1"/>
                </a:solidFill>
              </a:endParaRPr>
            </a:p>
          </p:txBody>
        </p:sp>
        <p:sp>
          <p:nvSpPr>
            <p:cNvPr id="128" name="Rounded Rectangle 127"/>
            <p:cNvSpPr/>
            <p:nvPr/>
          </p:nvSpPr>
          <p:spPr>
            <a:xfrm>
              <a:off x="4311296" y="118513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Business Analytics</a:t>
              </a:r>
            </a:p>
          </p:txBody>
        </p:sp>
        <p:sp>
          <p:nvSpPr>
            <p:cNvPr id="127" name="Rounded Rectangle 126"/>
            <p:cNvSpPr/>
            <p:nvPr/>
          </p:nvSpPr>
          <p:spPr>
            <a:xfrm>
              <a:off x="4311296" y="155212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Hadoop/Spark</a:t>
              </a:r>
            </a:p>
          </p:txBody>
        </p:sp>
        <p:sp>
          <p:nvSpPr>
            <p:cNvPr id="129" name="Rounded Rectangle 128"/>
            <p:cNvSpPr/>
            <p:nvPr/>
          </p:nvSpPr>
          <p:spPr>
            <a:xfrm>
              <a:off x="4311296" y="191911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Real-time Data Streaming</a:t>
              </a:r>
            </a:p>
          </p:txBody>
        </p:sp>
        <p:sp>
          <p:nvSpPr>
            <p:cNvPr id="130" name="Rounded Rectangle 129"/>
            <p:cNvSpPr/>
            <p:nvPr/>
          </p:nvSpPr>
          <p:spPr>
            <a:xfrm>
              <a:off x="4311296" y="228610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Orchestration Workflows</a:t>
              </a:r>
            </a:p>
          </p:txBody>
        </p:sp>
        <p:sp>
          <p:nvSpPr>
            <p:cNvPr id="131" name="Rounded Rectangle 130"/>
            <p:cNvSpPr/>
            <p:nvPr/>
          </p:nvSpPr>
          <p:spPr>
            <a:xfrm>
              <a:off x="4311296" y="265309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Managed Search</a:t>
              </a:r>
            </a:p>
          </p:txBody>
        </p:sp>
        <p:sp>
          <p:nvSpPr>
            <p:cNvPr id="132" name="Rounded Rectangle 131"/>
            <p:cNvSpPr/>
            <p:nvPr/>
          </p:nvSpPr>
          <p:spPr>
            <a:xfrm>
              <a:off x="4311296" y="3020088"/>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Managed ETL</a:t>
              </a:r>
            </a:p>
          </p:txBody>
        </p:sp>
      </p:grpSp>
      <p:sp>
        <p:nvSpPr>
          <p:cNvPr id="161" name="Rounded Rectangle 160"/>
          <p:cNvSpPr/>
          <p:nvPr/>
        </p:nvSpPr>
        <p:spPr>
          <a:xfrm>
            <a:off x="4403251" y="145550"/>
            <a:ext cx="781812" cy="2364119"/>
          </a:xfrm>
          <a:prstGeom prst="roundRect">
            <a:avLst>
              <a:gd name="adj" fmla="val 8232"/>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r>
              <a:rPr lang="en-US" sz="750" b="1" dirty="0">
                <a:solidFill>
                  <a:schemeClr val="bg1"/>
                </a:solidFill>
              </a:rPr>
              <a:t>AI</a:t>
            </a:r>
          </a:p>
        </p:txBody>
      </p:sp>
      <p:sp>
        <p:nvSpPr>
          <p:cNvPr id="137" name="Rounded Rectangle 136"/>
          <p:cNvSpPr/>
          <p:nvPr/>
        </p:nvSpPr>
        <p:spPr>
          <a:xfrm>
            <a:off x="4416967" y="1434218"/>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Voice &amp; Text </a:t>
            </a:r>
            <a:r>
              <a:rPr lang="en-US" sz="600" dirty="0" err="1">
                <a:solidFill>
                  <a:schemeClr val="bg1"/>
                </a:solidFill>
              </a:rPr>
              <a:t>Chatbots</a:t>
            </a:r>
            <a:endParaRPr lang="en-US" sz="600" dirty="0">
              <a:solidFill>
                <a:schemeClr val="bg1"/>
              </a:solidFill>
            </a:endParaRPr>
          </a:p>
        </p:txBody>
      </p:sp>
      <p:sp>
        <p:nvSpPr>
          <p:cNvPr id="138" name="Rounded Rectangle 137"/>
          <p:cNvSpPr/>
          <p:nvPr/>
        </p:nvSpPr>
        <p:spPr>
          <a:xfrm>
            <a:off x="4416967" y="1709460"/>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Machine Learning</a:t>
            </a:r>
          </a:p>
        </p:txBody>
      </p:sp>
      <p:sp>
        <p:nvSpPr>
          <p:cNvPr id="140" name="Rounded Rectangle 139"/>
          <p:cNvSpPr/>
          <p:nvPr/>
        </p:nvSpPr>
        <p:spPr>
          <a:xfrm>
            <a:off x="4416967" y="1984703"/>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Text-to-Speech. NLP</a:t>
            </a:r>
          </a:p>
        </p:txBody>
      </p:sp>
      <p:sp>
        <p:nvSpPr>
          <p:cNvPr id="139" name="Rounded Rectangle 138"/>
          <p:cNvSpPr/>
          <p:nvPr/>
        </p:nvSpPr>
        <p:spPr>
          <a:xfrm>
            <a:off x="4416967" y="2259944"/>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Image Analysis</a:t>
            </a:r>
          </a:p>
        </p:txBody>
      </p:sp>
      <p:sp>
        <p:nvSpPr>
          <p:cNvPr id="162" name="Rounded Rectangle 161"/>
          <p:cNvSpPr/>
          <p:nvPr/>
        </p:nvSpPr>
        <p:spPr>
          <a:xfrm>
            <a:off x="5223769" y="145550"/>
            <a:ext cx="781812" cy="2364119"/>
          </a:xfrm>
          <a:prstGeom prst="roundRect">
            <a:avLst>
              <a:gd name="adj" fmla="val 8232"/>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r>
              <a:rPr lang="en-US" sz="750" b="1" dirty="0">
                <a:solidFill>
                  <a:schemeClr val="bg1"/>
                </a:solidFill>
              </a:rPr>
              <a:t>IoT</a:t>
            </a:r>
          </a:p>
        </p:txBody>
      </p:sp>
      <p:sp>
        <p:nvSpPr>
          <p:cNvPr id="146" name="Rounded Rectangle 145"/>
          <p:cNvSpPr/>
          <p:nvPr/>
        </p:nvSpPr>
        <p:spPr>
          <a:xfrm>
            <a:off x="5237485" y="1180241"/>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Rules Engine</a:t>
            </a:r>
          </a:p>
        </p:txBody>
      </p:sp>
      <p:sp>
        <p:nvSpPr>
          <p:cNvPr id="147" name="Rounded Rectangle 146"/>
          <p:cNvSpPr/>
          <p:nvPr/>
        </p:nvSpPr>
        <p:spPr>
          <a:xfrm>
            <a:off x="5237485" y="1434218"/>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Local Compute and Sync</a:t>
            </a:r>
          </a:p>
        </p:txBody>
      </p:sp>
      <p:sp>
        <p:nvSpPr>
          <p:cNvPr id="148" name="Rounded Rectangle 147"/>
          <p:cNvSpPr/>
          <p:nvPr/>
        </p:nvSpPr>
        <p:spPr>
          <a:xfrm>
            <a:off x="5237485" y="1709460"/>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Device Shadows</a:t>
            </a:r>
          </a:p>
        </p:txBody>
      </p:sp>
      <p:sp>
        <p:nvSpPr>
          <p:cNvPr id="149" name="Rounded Rectangle 148"/>
          <p:cNvSpPr/>
          <p:nvPr/>
        </p:nvSpPr>
        <p:spPr>
          <a:xfrm>
            <a:off x="5237485" y="1984703"/>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Device Gateway</a:t>
            </a:r>
          </a:p>
        </p:txBody>
      </p:sp>
      <p:sp>
        <p:nvSpPr>
          <p:cNvPr id="150" name="Rounded Rectangle 149"/>
          <p:cNvSpPr/>
          <p:nvPr/>
        </p:nvSpPr>
        <p:spPr>
          <a:xfrm>
            <a:off x="5237485" y="2259944"/>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Registry</a:t>
            </a:r>
          </a:p>
        </p:txBody>
      </p:sp>
      <p:sp>
        <p:nvSpPr>
          <p:cNvPr id="185" name="Rounded Rectangle 184"/>
          <p:cNvSpPr/>
          <p:nvPr/>
        </p:nvSpPr>
        <p:spPr>
          <a:xfrm>
            <a:off x="1029226" y="2874523"/>
            <a:ext cx="8030648" cy="22395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en-US" sz="900" b="1" dirty="0">
                <a:solidFill>
                  <a:schemeClr val="tx1"/>
                </a:solidFill>
              </a:rPr>
              <a:t>Hybrid</a:t>
            </a:r>
          </a:p>
        </p:txBody>
      </p:sp>
      <p:sp>
        <p:nvSpPr>
          <p:cNvPr id="18" name="Rounded Rectangle 17"/>
          <p:cNvSpPr/>
          <p:nvPr/>
        </p:nvSpPr>
        <p:spPr>
          <a:xfrm>
            <a:off x="6045306" y="287454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Devices &amp; Edge Systems</a:t>
            </a:r>
          </a:p>
        </p:txBody>
      </p:sp>
      <p:sp>
        <p:nvSpPr>
          <p:cNvPr id="13" name="Rounded Rectangle 12"/>
          <p:cNvSpPr/>
          <p:nvPr/>
        </p:nvSpPr>
        <p:spPr>
          <a:xfrm>
            <a:off x="1942712" y="287454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Data Integration</a:t>
            </a:r>
          </a:p>
        </p:txBody>
      </p:sp>
      <p:sp>
        <p:nvSpPr>
          <p:cNvPr id="14" name="Rounded Rectangle 13"/>
          <p:cNvSpPr/>
          <p:nvPr/>
        </p:nvSpPr>
        <p:spPr>
          <a:xfrm>
            <a:off x="2763231" y="287454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Integrated Networking</a:t>
            </a:r>
          </a:p>
        </p:txBody>
      </p:sp>
      <p:sp>
        <p:nvSpPr>
          <p:cNvPr id="16" name="Rounded Rectangle 15"/>
          <p:cNvSpPr/>
          <p:nvPr/>
        </p:nvSpPr>
        <p:spPr>
          <a:xfrm>
            <a:off x="4404268" y="287454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Resource Management</a:t>
            </a:r>
          </a:p>
        </p:txBody>
      </p:sp>
      <p:sp>
        <p:nvSpPr>
          <p:cNvPr id="17" name="Rounded Rectangle 16"/>
          <p:cNvSpPr/>
          <p:nvPr/>
        </p:nvSpPr>
        <p:spPr>
          <a:xfrm>
            <a:off x="5224787" y="287454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VMware on AWS</a:t>
            </a:r>
          </a:p>
        </p:txBody>
      </p:sp>
      <p:sp>
        <p:nvSpPr>
          <p:cNvPr id="15" name="Rounded Rectangle 14"/>
          <p:cNvSpPr/>
          <p:nvPr/>
        </p:nvSpPr>
        <p:spPr>
          <a:xfrm>
            <a:off x="3583749" y="287454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Identity Federation</a:t>
            </a:r>
          </a:p>
        </p:txBody>
      </p:sp>
      <p:sp>
        <p:nvSpPr>
          <p:cNvPr id="167" name="Rounded Rectangle 166"/>
          <p:cNvSpPr/>
          <p:nvPr/>
        </p:nvSpPr>
        <p:spPr>
          <a:xfrm>
            <a:off x="1029226" y="2609745"/>
            <a:ext cx="8030648" cy="222466"/>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en-US" sz="900" b="1" dirty="0">
                <a:solidFill>
                  <a:schemeClr val="tx1"/>
                </a:solidFill>
              </a:rPr>
              <a:t>Migration</a:t>
            </a:r>
          </a:p>
        </p:txBody>
      </p:sp>
      <p:sp>
        <p:nvSpPr>
          <p:cNvPr id="22" name="Rounded Rectangle 21"/>
          <p:cNvSpPr/>
          <p:nvPr/>
        </p:nvSpPr>
        <p:spPr>
          <a:xfrm>
            <a:off x="1935819" y="2609924"/>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Application Discovery</a:t>
            </a:r>
          </a:p>
        </p:txBody>
      </p:sp>
      <p:sp>
        <p:nvSpPr>
          <p:cNvPr id="23" name="Rounded Rectangle 22"/>
          <p:cNvSpPr/>
          <p:nvPr/>
        </p:nvSpPr>
        <p:spPr>
          <a:xfrm>
            <a:off x="2756338" y="2609924"/>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Application Migration</a:t>
            </a:r>
          </a:p>
        </p:txBody>
      </p:sp>
      <p:sp>
        <p:nvSpPr>
          <p:cNvPr id="24" name="Rounded Rectangle 23"/>
          <p:cNvSpPr/>
          <p:nvPr/>
        </p:nvSpPr>
        <p:spPr>
          <a:xfrm>
            <a:off x="4397376" y="2609924"/>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Database Migration</a:t>
            </a:r>
          </a:p>
        </p:txBody>
      </p:sp>
      <p:sp>
        <p:nvSpPr>
          <p:cNvPr id="25" name="Rounded Rectangle 24"/>
          <p:cNvSpPr/>
          <p:nvPr/>
        </p:nvSpPr>
        <p:spPr>
          <a:xfrm>
            <a:off x="5217894" y="2609924"/>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Server Migration</a:t>
            </a:r>
          </a:p>
        </p:txBody>
      </p:sp>
      <p:sp>
        <p:nvSpPr>
          <p:cNvPr id="26" name="Rounded Rectangle 25"/>
          <p:cNvSpPr/>
          <p:nvPr/>
        </p:nvSpPr>
        <p:spPr>
          <a:xfrm>
            <a:off x="3576857" y="2609924"/>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Data Migration</a:t>
            </a:r>
          </a:p>
        </p:txBody>
      </p:sp>
      <p:sp>
        <p:nvSpPr>
          <p:cNvPr id="174" name="Rounded Rectangle 173"/>
          <p:cNvSpPr/>
          <p:nvPr/>
        </p:nvSpPr>
        <p:spPr>
          <a:xfrm>
            <a:off x="1029227" y="4841864"/>
            <a:ext cx="8040346" cy="229062"/>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en-US" sz="900" b="1" dirty="0">
                <a:solidFill>
                  <a:schemeClr val="tx1"/>
                </a:solidFill>
              </a:rPr>
              <a:t>Infrastructure</a:t>
            </a:r>
          </a:p>
        </p:txBody>
      </p:sp>
      <p:sp>
        <p:nvSpPr>
          <p:cNvPr id="29" name="Rounded Rectangle 28"/>
          <p:cNvSpPr/>
          <p:nvPr/>
        </p:nvSpPr>
        <p:spPr>
          <a:xfrm>
            <a:off x="1944777" y="4838127"/>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Regions</a:t>
            </a:r>
          </a:p>
        </p:txBody>
      </p:sp>
      <p:sp>
        <p:nvSpPr>
          <p:cNvPr id="30" name="Rounded Rectangle 29"/>
          <p:cNvSpPr/>
          <p:nvPr/>
        </p:nvSpPr>
        <p:spPr>
          <a:xfrm>
            <a:off x="2765296" y="4838127"/>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Availability Zones</a:t>
            </a:r>
          </a:p>
        </p:txBody>
      </p:sp>
      <p:sp>
        <p:nvSpPr>
          <p:cNvPr id="31" name="Rounded Rectangle 30"/>
          <p:cNvSpPr/>
          <p:nvPr/>
        </p:nvSpPr>
        <p:spPr>
          <a:xfrm>
            <a:off x="3585815" y="4838127"/>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Points of Presence</a:t>
            </a:r>
          </a:p>
        </p:txBody>
      </p:sp>
      <p:sp>
        <p:nvSpPr>
          <p:cNvPr id="173" name="Rounded Rectangle 172"/>
          <p:cNvSpPr/>
          <p:nvPr/>
        </p:nvSpPr>
        <p:spPr>
          <a:xfrm>
            <a:off x="1029227" y="4277925"/>
            <a:ext cx="8040346" cy="229062"/>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en-US" sz="900" b="1" dirty="0">
                <a:solidFill>
                  <a:schemeClr val="tx1"/>
                </a:solidFill>
              </a:rPr>
              <a:t>Compute</a:t>
            </a:r>
          </a:p>
        </p:txBody>
      </p:sp>
      <p:sp>
        <p:nvSpPr>
          <p:cNvPr id="35" name="Rounded Rectangle 34"/>
          <p:cNvSpPr/>
          <p:nvPr/>
        </p:nvSpPr>
        <p:spPr>
          <a:xfrm>
            <a:off x="6038517" y="427418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Containers</a:t>
            </a:r>
          </a:p>
        </p:txBody>
      </p:sp>
      <p:sp>
        <p:nvSpPr>
          <p:cNvPr id="36" name="Rounded Rectangle 35"/>
          <p:cNvSpPr/>
          <p:nvPr/>
        </p:nvSpPr>
        <p:spPr>
          <a:xfrm>
            <a:off x="6859036" y="427418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Event-driven Computing</a:t>
            </a:r>
          </a:p>
        </p:txBody>
      </p:sp>
      <p:sp>
        <p:nvSpPr>
          <p:cNvPr id="32" name="Rounded Rectangle 31"/>
          <p:cNvSpPr/>
          <p:nvPr/>
        </p:nvSpPr>
        <p:spPr>
          <a:xfrm>
            <a:off x="1935923" y="427418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Virtual Machines</a:t>
            </a:r>
          </a:p>
        </p:txBody>
      </p:sp>
      <p:sp>
        <p:nvSpPr>
          <p:cNvPr id="33" name="Rounded Rectangle 32"/>
          <p:cNvSpPr/>
          <p:nvPr/>
        </p:nvSpPr>
        <p:spPr>
          <a:xfrm>
            <a:off x="2756442" y="427418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Simple Servers</a:t>
            </a:r>
          </a:p>
        </p:txBody>
      </p:sp>
      <p:sp>
        <p:nvSpPr>
          <p:cNvPr id="38" name="Rounded Rectangle 37"/>
          <p:cNvSpPr/>
          <p:nvPr/>
        </p:nvSpPr>
        <p:spPr>
          <a:xfrm>
            <a:off x="4397479" y="427418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Auto Scaling</a:t>
            </a:r>
          </a:p>
        </p:txBody>
      </p:sp>
      <p:sp>
        <p:nvSpPr>
          <p:cNvPr id="37" name="Rounded Rectangle 36"/>
          <p:cNvSpPr/>
          <p:nvPr/>
        </p:nvSpPr>
        <p:spPr>
          <a:xfrm>
            <a:off x="5217998" y="427418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Batch</a:t>
            </a:r>
          </a:p>
        </p:txBody>
      </p:sp>
      <p:sp>
        <p:nvSpPr>
          <p:cNvPr id="34" name="Rounded Rectangle 33"/>
          <p:cNvSpPr/>
          <p:nvPr/>
        </p:nvSpPr>
        <p:spPr>
          <a:xfrm>
            <a:off x="3576960" y="4274188"/>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Web Applications</a:t>
            </a:r>
          </a:p>
        </p:txBody>
      </p:sp>
      <p:sp>
        <p:nvSpPr>
          <p:cNvPr id="171" name="Rounded Rectangle 170"/>
          <p:cNvSpPr/>
          <p:nvPr/>
        </p:nvSpPr>
        <p:spPr>
          <a:xfrm>
            <a:off x="1029227" y="4001272"/>
            <a:ext cx="8040346" cy="229062"/>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en-US" sz="900" b="1" dirty="0">
                <a:solidFill>
                  <a:schemeClr val="tx1"/>
                </a:solidFill>
              </a:rPr>
              <a:t>Storage</a:t>
            </a:r>
          </a:p>
        </p:txBody>
      </p:sp>
      <p:sp>
        <p:nvSpPr>
          <p:cNvPr id="44" name="Rounded Rectangle 43"/>
          <p:cNvSpPr/>
          <p:nvPr/>
        </p:nvSpPr>
        <p:spPr>
          <a:xfrm>
            <a:off x="1935923" y="3997535"/>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Object Storage</a:t>
            </a:r>
          </a:p>
        </p:txBody>
      </p:sp>
      <p:sp>
        <p:nvSpPr>
          <p:cNvPr id="45" name="Rounded Rectangle 44"/>
          <p:cNvSpPr/>
          <p:nvPr/>
        </p:nvSpPr>
        <p:spPr>
          <a:xfrm>
            <a:off x="2756442" y="3997535"/>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Archive</a:t>
            </a:r>
          </a:p>
        </p:txBody>
      </p:sp>
      <p:sp>
        <p:nvSpPr>
          <p:cNvPr id="46" name="Rounded Rectangle 45"/>
          <p:cNvSpPr/>
          <p:nvPr/>
        </p:nvSpPr>
        <p:spPr>
          <a:xfrm>
            <a:off x="4397479" y="3997535"/>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Block Storage</a:t>
            </a:r>
          </a:p>
        </p:txBody>
      </p:sp>
      <p:sp>
        <p:nvSpPr>
          <p:cNvPr id="47" name="Rounded Rectangle 46"/>
          <p:cNvSpPr/>
          <p:nvPr/>
        </p:nvSpPr>
        <p:spPr>
          <a:xfrm>
            <a:off x="5217998" y="3997535"/>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Managed </a:t>
            </a:r>
            <a:r>
              <a:rPr lang="en-US" sz="600">
                <a:solidFill>
                  <a:schemeClr val="bg1"/>
                </a:solidFill>
              </a:rPr>
              <a:t>File Storage</a:t>
            </a:r>
            <a:endParaRPr lang="en-US" sz="600" dirty="0">
              <a:solidFill>
                <a:schemeClr val="bg1"/>
              </a:solidFill>
            </a:endParaRPr>
          </a:p>
        </p:txBody>
      </p:sp>
      <p:sp>
        <p:nvSpPr>
          <p:cNvPr id="48" name="Rounded Rectangle 47"/>
          <p:cNvSpPr/>
          <p:nvPr/>
        </p:nvSpPr>
        <p:spPr>
          <a:xfrm>
            <a:off x="3576960" y="3997535"/>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Exabyte-scale Data Transport</a:t>
            </a:r>
          </a:p>
        </p:txBody>
      </p:sp>
      <p:sp>
        <p:nvSpPr>
          <p:cNvPr id="170" name="Rounded Rectangle 169"/>
          <p:cNvSpPr/>
          <p:nvPr/>
        </p:nvSpPr>
        <p:spPr>
          <a:xfrm>
            <a:off x="1029227" y="3721394"/>
            <a:ext cx="8040346" cy="209559"/>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en-US" sz="900" b="1" dirty="0">
                <a:solidFill>
                  <a:schemeClr val="tx1"/>
                </a:solidFill>
              </a:rPr>
              <a:t>Database</a:t>
            </a:r>
          </a:p>
        </p:txBody>
      </p:sp>
      <p:sp>
        <p:nvSpPr>
          <p:cNvPr id="54" name="Rounded Rectangle 53"/>
          <p:cNvSpPr/>
          <p:nvPr/>
        </p:nvSpPr>
        <p:spPr>
          <a:xfrm>
            <a:off x="6047371" y="3720883"/>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MariaDB</a:t>
            </a:r>
          </a:p>
        </p:txBody>
      </p:sp>
      <p:sp>
        <p:nvSpPr>
          <p:cNvPr id="55" name="Rounded Rectangle 54"/>
          <p:cNvSpPr/>
          <p:nvPr/>
        </p:nvSpPr>
        <p:spPr>
          <a:xfrm>
            <a:off x="6867890" y="3720883"/>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Data Warehousing</a:t>
            </a:r>
          </a:p>
        </p:txBody>
      </p:sp>
      <p:sp>
        <p:nvSpPr>
          <p:cNvPr id="56" name="Rounded Rectangle 55"/>
          <p:cNvSpPr/>
          <p:nvPr/>
        </p:nvSpPr>
        <p:spPr>
          <a:xfrm>
            <a:off x="7688408" y="3720883"/>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NoSQL</a:t>
            </a:r>
          </a:p>
        </p:txBody>
      </p:sp>
      <p:sp>
        <p:nvSpPr>
          <p:cNvPr id="49" name="Rounded Rectangle 48"/>
          <p:cNvSpPr/>
          <p:nvPr/>
        </p:nvSpPr>
        <p:spPr>
          <a:xfrm>
            <a:off x="1944777" y="3720883"/>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Aurora</a:t>
            </a:r>
          </a:p>
        </p:txBody>
      </p:sp>
      <p:sp>
        <p:nvSpPr>
          <p:cNvPr id="50" name="Rounded Rectangle 49"/>
          <p:cNvSpPr/>
          <p:nvPr/>
        </p:nvSpPr>
        <p:spPr>
          <a:xfrm>
            <a:off x="2765296" y="3720883"/>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MySQL</a:t>
            </a:r>
          </a:p>
        </p:txBody>
      </p:sp>
      <p:sp>
        <p:nvSpPr>
          <p:cNvPr id="51" name="Rounded Rectangle 50"/>
          <p:cNvSpPr/>
          <p:nvPr/>
        </p:nvSpPr>
        <p:spPr>
          <a:xfrm>
            <a:off x="4406334" y="3720883"/>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Oracle</a:t>
            </a:r>
          </a:p>
        </p:txBody>
      </p:sp>
      <p:sp>
        <p:nvSpPr>
          <p:cNvPr id="52" name="Rounded Rectangle 51"/>
          <p:cNvSpPr/>
          <p:nvPr/>
        </p:nvSpPr>
        <p:spPr>
          <a:xfrm>
            <a:off x="5226853" y="3720883"/>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SQL Server</a:t>
            </a:r>
          </a:p>
        </p:txBody>
      </p:sp>
      <p:sp>
        <p:nvSpPr>
          <p:cNvPr id="53" name="Rounded Rectangle 52"/>
          <p:cNvSpPr/>
          <p:nvPr/>
        </p:nvSpPr>
        <p:spPr>
          <a:xfrm>
            <a:off x="3585815" y="3720883"/>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PostgreSQL</a:t>
            </a:r>
          </a:p>
        </p:txBody>
      </p:sp>
      <p:sp>
        <p:nvSpPr>
          <p:cNvPr id="168" name="Rounded Rectangle 167"/>
          <p:cNvSpPr/>
          <p:nvPr/>
        </p:nvSpPr>
        <p:spPr>
          <a:xfrm>
            <a:off x="1029226" y="3138596"/>
            <a:ext cx="8030648" cy="251968"/>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en-US" sz="900" b="1" dirty="0">
                <a:solidFill>
                  <a:schemeClr val="tx1"/>
                </a:solidFill>
              </a:rPr>
              <a:t>Application</a:t>
            </a:r>
          </a:p>
          <a:p>
            <a:pPr defTabSz="685783"/>
            <a:r>
              <a:rPr lang="en-US" sz="900" b="1" dirty="0">
                <a:solidFill>
                  <a:schemeClr val="tx1"/>
                </a:solidFill>
              </a:rPr>
              <a:t>Services</a:t>
            </a:r>
          </a:p>
        </p:txBody>
      </p:sp>
      <p:sp>
        <p:nvSpPr>
          <p:cNvPr id="57" name="Rounded Rectangle 56"/>
          <p:cNvSpPr/>
          <p:nvPr/>
        </p:nvSpPr>
        <p:spPr>
          <a:xfrm>
            <a:off x="1935819" y="3156944"/>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Transcoding</a:t>
            </a:r>
          </a:p>
        </p:txBody>
      </p:sp>
      <p:sp>
        <p:nvSpPr>
          <p:cNvPr id="58" name="Rounded Rectangle 57"/>
          <p:cNvSpPr/>
          <p:nvPr/>
        </p:nvSpPr>
        <p:spPr>
          <a:xfrm>
            <a:off x="2756338" y="3156944"/>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Step Functions</a:t>
            </a:r>
          </a:p>
        </p:txBody>
      </p:sp>
      <p:sp>
        <p:nvSpPr>
          <p:cNvPr id="59" name="Rounded Rectangle 58"/>
          <p:cNvSpPr/>
          <p:nvPr/>
        </p:nvSpPr>
        <p:spPr>
          <a:xfrm>
            <a:off x="3576857" y="3156944"/>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Messaging</a:t>
            </a:r>
          </a:p>
        </p:txBody>
      </p:sp>
      <p:sp>
        <p:nvSpPr>
          <p:cNvPr id="169" name="Rounded Rectangle 168"/>
          <p:cNvSpPr/>
          <p:nvPr/>
        </p:nvSpPr>
        <p:spPr>
          <a:xfrm>
            <a:off x="1029226" y="3452859"/>
            <a:ext cx="8030648" cy="205088"/>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en-US" sz="900" b="1" dirty="0">
                <a:solidFill>
                  <a:schemeClr val="tx1"/>
                </a:solidFill>
              </a:rPr>
              <a:t>Security</a:t>
            </a:r>
          </a:p>
        </p:txBody>
      </p:sp>
      <p:sp>
        <p:nvSpPr>
          <p:cNvPr id="73" name="Rounded Rectangle 72"/>
          <p:cNvSpPr/>
          <p:nvPr/>
        </p:nvSpPr>
        <p:spPr>
          <a:xfrm>
            <a:off x="6045306" y="3444230"/>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Certificate Management</a:t>
            </a:r>
          </a:p>
        </p:txBody>
      </p:sp>
      <p:sp>
        <p:nvSpPr>
          <p:cNvPr id="74" name="Rounded Rectangle 73"/>
          <p:cNvSpPr/>
          <p:nvPr/>
        </p:nvSpPr>
        <p:spPr>
          <a:xfrm>
            <a:off x="6865824" y="3444230"/>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Web App. Firewall</a:t>
            </a:r>
          </a:p>
        </p:txBody>
      </p:sp>
      <p:sp>
        <p:nvSpPr>
          <p:cNvPr id="68" name="Rounded Rectangle 67"/>
          <p:cNvSpPr/>
          <p:nvPr/>
        </p:nvSpPr>
        <p:spPr>
          <a:xfrm>
            <a:off x="1942712" y="3444230"/>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Identity &amp; Access</a:t>
            </a:r>
          </a:p>
        </p:txBody>
      </p:sp>
      <p:sp>
        <p:nvSpPr>
          <p:cNvPr id="69" name="Rounded Rectangle 68"/>
          <p:cNvSpPr/>
          <p:nvPr/>
        </p:nvSpPr>
        <p:spPr>
          <a:xfrm>
            <a:off x="2763231" y="3444230"/>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Key Storage &amp; Management</a:t>
            </a:r>
          </a:p>
        </p:txBody>
      </p:sp>
      <p:sp>
        <p:nvSpPr>
          <p:cNvPr id="70" name="Rounded Rectangle 69"/>
          <p:cNvSpPr/>
          <p:nvPr/>
        </p:nvSpPr>
        <p:spPr>
          <a:xfrm>
            <a:off x="4404268" y="3444230"/>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err="1">
                <a:solidFill>
                  <a:schemeClr val="bg1"/>
                </a:solidFill>
              </a:rPr>
              <a:t>DDoS</a:t>
            </a:r>
            <a:r>
              <a:rPr lang="en-US" sz="600" dirty="0">
                <a:solidFill>
                  <a:schemeClr val="bg1"/>
                </a:solidFill>
              </a:rPr>
              <a:t> Protection</a:t>
            </a:r>
          </a:p>
        </p:txBody>
      </p:sp>
      <p:sp>
        <p:nvSpPr>
          <p:cNvPr id="72" name="Rounded Rectangle 71"/>
          <p:cNvSpPr/>
          <p:nvPr/>
        </p:nvSpPr>
        <p:spPr>
          <a:xfrm>
            <a:off x="5224787" y="3444230"/>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Application Analysis</a:t>
            </a:r>
          </a:p>
        </p:txBody>
      </p:sp>
      <p:sp>
        <p:nvSpPr>
          <p:cNvPr id="71" name="Rounded Rectangle 70"/>
          <p:cNvSpPr/>
          <p:nvPr/>
        </p:nvSpPr>
        <p:spPr>
          <a:xfrm>
            <a:off x="3583749" y="3444230"/>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Active Directory</a:t>
            </a:r>
          </a:p>
        </p:txBody>
      </p:sp>
      <p:grpSp>
        <p:nvGrpSpPr>
          <p:cNvPr id="61" name="Group 60"/>
          <p:cNvGrpSpPr/>
          <p:nvPr/>
        </p:nvGrpSpPr>
        <p:grpSpPr>
          <a:xfrm>
            <a:off x="3582732" y="145550"/>
            <a:ext cx="781812" cy="2364119"/>
            <a:chOff x="5386943" y="200896"/>
            <a:chExt cx="1042416" cy="3152158"/>
          </a:xfrm>
          <a:solidFill>
            <a:schemeClr val="tx1">
              <a:lumMod val="40000"/>
              <a:lumOff val="60000"/>
            </a:schemeClr>
          </a:solidFill>
        </p:grpSpPr>
        <p:sp>
          <p:nvSpPr>
            <p:cNvPr id="160" name="Rounded Rectangle 159"/>
            <p:cNvSpPr/>
            <p:nvPr/>
          </p:nvSpPr>
          <p:spPr>
            <a:xfrm>
              <a:off x="5386943" y="200896"/>
              <a:ext cx="1042416" cy="3152158"/>
            </a:xfrm>
            <a:prstGeom prst="roundRect">
              <a:avLst>
                <a:gd name="adj" fmla="val 82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r>
                <a:rPr lang="en-US" sz="750" b="1" dirty="0">
                  <a:solidFill>
                    <a:schemeClr val="bg1"/>
                  </a:solidFill>
                </a:rPr>
                <a:t>Dev Tools</a:t>
              </a:r>
            </a:p>
          </p:txBody>
        </p:sp>
        <p:sp>
          <p:nvSpPr>
            <p:cNvPr id="133" name="Rounded Rectangle 132"/>
            <p:cNvSpPr/>
            <p:nvPr/>
          </p:nvSpPr>
          <p:spPr>
            <a:xfrm>
              <a:off x="5405231" y="191911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Private </a:t>
              </a:r>
              <a:r>
                <a:rPr lang="en-US" sz="600" dirty="0" err="1">
                  <a:solidFill>
                    <a:schemeClr val="bg1"/>
                  </a:solidFill>
                </a:rPr>
                <a:t>Git</a:t>
              </a:r>
              <a:r>
                <a:rPr lang="en-US" sz="600" dirty="0">
                  <a:solidFill>
                    <a:schemeClr val="bg1"/>
                  </a:solidFill>
                </a:rPr>
                <a:t> Repositories</a:t>
              </a:r>
            </a:p>
          </p:txBody>
        </p:sp>
        <p:sp>
          <p:nvSpPr>
            <p:cNvPr id="134" name="Rounded Rectangle 133"/>
            <p:cNvSpPr/>
            <p:nvPr/>
          </p:nvSpPr>
          <p:spPr>
            <a:xfrm>
              <a:off x="5405231" y="228610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Continuous Delivery</a:t>
              </a:r>
            </a:p>
          </p:txBody>
        </p:sp>
        <p:sp>
          <p:nvSpPr>
            <p:cNvPr id="136" name="Rounded Rectangle 135"/>
            <p:cNvSpPr/>
            <p:nvPr/>
          </p:nvSpPr>
          <p:spPr>
            <a:xfrm>
              <a:off x="5405231" y="2653099"/>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Build, Test, and Debug</a:t>
              </a:r>
            </a:p>
          </p:txBody>
        </p:sp>
        <p:sp>
          <p:nvSpPr>
            <p:cNvPr id="135" name="Rounded Rectangle 134"/>
            <p:cNvSpPr/>
            <p:nvPr/>
          </p:nvSpPr>
          <p:spPr>
            <a:xfrm>
              <a:off x="5405231" y="3020088"/>
              <a:ext cx="1005840" cy="29477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Deployment</a:t>
              </a:r>
            </a:p>
          </p:txBody>
        </p:sp>
      </p:grpSp>
      <p:sp>
        <p:nvSpPr>
          <p:cNvPr id="178" name="Rounded Rectangle 177"/>
          <p:cNvSpPr/>
          <p:nvPr/>
        </p:nvSpPr>
        <p:spPr>
          <a:xfrm>
            <a:off x="1029227" y="4554578"/>
            <a:ext cx="8040346" cy="229062"/>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en-US" sz="900" b="1" dirty="0">
                <a:solidFill>
                  <a:schemeClr val="tx1"/>
                </a:solidFill>
              </a:rPr>
              <a:t>Networking</a:t>
            </a:r>
          </a:p>
        </p:txBody>
      </p:sp>
      <p:sp>
        <p:nvSpPr>
          <p:cNvPr id="179" name="Rounded Rectangle 178"/>
          <p:cNvSpPr/>
          <p:nvPr/>
        </p:nvSpPr>
        <p:spPr>
          <a:xfrm>
            <a:off x="1935923" y="4550841"/>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Isolated Resources</a:t>
            </a:r>
          </a:p>
        </p:txBody>
      </p:sp>
      <p:sp>
        <p:nvSpPr>
          <p:cNvPr id="180" name="Rounded Rectangle 179"/>
          <p:cNvSpPr/>
          <p:nvPr/>
        </p:nvSpPr>
        <p:spPr>
          <a:xfrm>
            <a:off x="2756442" y="4550841"/>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Dedicated Connections</a:t>
            </a:r>
          </a:p>
        </p:txBody>
      </p:sp>
      <p:sp>
        <p:nvSpPr>
          <p:cNvPr id="182" name="Rounded Rectangle 181"/>
          <p:cNvSpPr/>
          <p:nvPr/>
        </p:nvSpPr>
        <p:spPr>
          <a:xfrm>
            <a:off x="4397479" y="4550841"/>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Load Balancing</a:t>
            </a:r>
          </a:p>
        </p:txBody>
      </p:sp>
      <p:sp>
        <p:nvSpPr>
          <p:cNvPr id="183" name="Rounded Rectangle 182"/>
          <p:cNvSpPr/>
          <p:nvPr/>
        </p:nvSpPr>
        <p:spPr>
          <a:xfrm>
            <a:off x="5217998" y="4550841"/>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Scalable DNS</a:t>
            </a:r>
          </a:p>
        </p:txBody>
      </p:sp>
      <p:sp>
        <p:nvSpPr>
          <p:cNvPr id="184" name="Rounded Rectangle 183"/>
          <p:cNvSpPr/>
          <p:nvPr/>
        </p:nvSpPr>
        <p:spPr>
          <a:xfrm>
            <a:off x="3576960" y="4550841"/>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Global CDN</a:t>
            </a:r>
          </a:p>
        </p:txBody>
      </p:sp>
      <p:sp>
        <p:nvSpPr>
          <p:cNvPr id="186" name="TextBox 185"/>
          <p:cNvSpPr txBox="1"/>
          <p:nvPr/>
        </p:nvSpPr>
        <p:spPr>
          <a:xfrm>
            <a:off x="-16245" y="379434"/>
            <a:ext cx="1024889" cy="523220"/>
          </a:xfrm>
          <a:prstGeom prst="rect">
            <a:avLst/>
          </a:prstGeom>
          <a:noFill/>
        </p:spPr>
        <p:txBody>
          <a:bodyPr wrap="square" rtlCol="0">
            <a:spAutoFit/>
          </a:bodyPr>
          <a:lstStyle/>
          <a:p>
            <a:pPr defTabSz="685783"/>
            <a:r>
              <a:rPr lang="en-US" sz="1400" b="1" dirty="0">
                <a:solidFill>
                  <a:prstClr val="black"/>
                </a:solidFill>
              </a:rPr>
              <a:t>The AWS Platform</a:t>
            </a:r>
          </a:p>
        </p:txBody>
      </p:sp>
      <p:sp>
        <p:nvSpPr>
          <p:cNvPr id="166" name="Rounded Rectangle 165"/>
          <p:cNvSpPr/>
          <p:nvPr/>
        </p:nvSpPr>
        <p:spPr>
          <a:xfrm>
            <a:off x="7699041" y="978195"/>
            <a:ext cx="781812" cy="544276"/>
          </a:xfrm>
          <a:prstGeom prst="roundRect">
            <a:avLst>
              <a:gd name="adj" fmla="val 8232"/>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r>
              <a:rPr lang="en-US" sz="750" b="1" dirty="0">
                <a:solidFill>
                  <a:schemeClr val="bg1"/>
                </a:solidFill>
              </a:rPr>
              <a:t>VR</a:t>
            </a:r>
          </a:p>
        </p:txBody>
      </p:sp>
      <p:sp>
        <p:nvSpPr>
          <p:cNvPr id="176" name="Rounded Rectangle 175"/>
          <p:cNvSpPr/>
          <p:nvPr/>
        </p:nvSpPr>
        <p:spPr>
          <a:xfrm>
            <a:off x="7712757" y="1220793"/>
            <a:ext cx="754380" cy="22108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750" dirty="0">
                <a:solidFill>
                  <a:schemeClr val="bg1"/>
                </a:solidFill>
              </a:rPr>
              <a:t>VR/AR</a:t>
            </a:r>
          </a:p>
        </p:txBody>
      </p:sp>
      <p:sp>
        <p:nvSpPr>
          <p:cNvPr id="187" name="Rounded Rectangle 186"/>
          <p:cNvSpPr/>
          <p:nvPr/>
        </p:nvSpPr>
        <p:spPr>
          <a:xfrm>
            <a:off x="7659590" y="4287091"/>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Bare-Metal</a:t>
            </a:r>
          </a:p>
        </p:txBody>
      </p:sp>
      <p:sp>
        <p:nvSpPr>
          <p:cNvPr id="188" name="Rounded Rectangle 187"/>
          <p:cNvSpPr/>
          <p:nvPr/>
        </p:nvSpPr>
        <p:spPr>
          <a:xfrm>
            <a:off x="6839816" y="1782736"/>
            <a:ext cx="781812" cy="709928"/>
          </a:xfrm>
          <a:prstGeom prst="roundRect">
            <a:avLst>
              <a:gd name="adj" fmla="val 8232"/>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83"/>
            <a:r>
              <a:rPr lang="en-US" sz="750" b="1" dirty="0">
                <a:solidFill>
                  <a:schemeClr val="bg1"/>
                </a:solidFill>
              </a:rPr>
              <a:t>Media</a:t>
            </a:r>
          </a:p>
        </p:txBody>
      </p:sp>
      <p:sp>
        <p:nvSpPr>
          <p:cNvPr id="189" name="Rounded Rectangle 188"/>
          <p:cNvSpPr/>
          <p:nvPr/>
        </p:nvSpPr>
        <p:spPr>
          <a:xfrm>
            <a:off x="6853532" y="1956452"/>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Store/Convert</a:t>
            </a:r>
          </a:p>
        </p:txBody>
      </p:sp>
      <p:sp>
        <p:nvSpPr>
          <p:cNvPr id="191" name="Rounded Rectangle 190"/>
          <p:cNvSpPr/>
          <p:nvPr/>
        </p:nvSpPr>
        <p:spPr>
          <a:xfrm>
            <a:off x="6853532" y="2220665"/>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Live</a:t>
            </a:r>
          </a:p>
        </p:txBody>
      </p:sp>
      <p:sp>
        <p:nvSpPr>
          <p:cNvPr id="192" name="Rounded Rectangle 191"/>
          <p:cNvSpPr/>
          <p:nvPr/>
        </p:nvSpPr>
        <p:spPr>
          <a:xfrm>
            <a:off x="7666816" y="3458401"/>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Threat detection</a:t>
            </a:r>
          </a:p>
        </p:txBody>
      </p:sp>
      <p:sp>
        <p:nvSpPr>
          <p:cNvPr id="219" name="Rounded Rectangle 218"/>
          <p:cNvSpPr/>
          <p:nvPr/>
        </p:nvSpPr>
        <p:spPr>
          <a:xfrm>
            <a:off x="8479496" y="3716600"/>
            <a:ext cx="566777"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Graph</a:t>
            </a:r>
          </a:p>
        </p:txBody>
      </p:sp>
      <p:sp>
        <p:nvSpPr>
          <p:cNvPr id="221" name="Rounded Rectangle 220"/>
          <p:cNvSpPr/>
          <p:nvPr/>
        </p:nvSpPr>
        <p:spPr>
          <a:xfrm>
            <a:off x="5243668" y="930024"/>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Analytics</a:t>
            </a:r>
          </a:p>
        </p:txBody>
      </p:sp>
      <p:sp>
        <p:nvSpPr>
          <p:cNvPr id="222" name="Rounded Rectangle 221"/>
          <p:cNvSpPr/>
          <p:nvPr/>
        </p:nvSpPr>
        <p:spPr>
          <a:xfrm>
            <a:off x="5237501" y="663150"/>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Management</a:t>
            </a:r>
          </a:p>
        </p:txBody>
      </p:sp>
      <p:sp>
        <p:nvSpPr>
          <p:cNvPr id="223" name="Rounded Rectangle 222"/>
          <p:cNvSpPr/>
          <p:nvPr/>
        </p:nvSpPr>
        <p:spPr>
          <a:xfrm>
            <a:off x="5237485" y="404062"/>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Defender</a:t>
            </a:r>
          </a:p>
        </p:txBody>
      </p:sp>
      <p:sp>
        <p:nvSpPr>
          <p:cNvPr id="224" name="Rounded Rectangle 223"/>
          <p:cNvSpPr/>
          <p:nvPr/>
        </p:nvSpPr>
        <p:spPr>
          <a:xfrm>
            <a:off x="4416966" y="927194"/>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Managed Models</a:t>
            </a:r>
          </a:p>
        </p:txBody>
      </p:sp>
      <p:sp>
        <p:nvSpPr>
          <p:cNvPr id="225" name="Rounded Rectangle 224"/>
          <p:cNvSpPr/>
          <p:nvPr/>
        </p:nvSpPr>
        <p:spPr>
          <a:xfrm>
            <a:off x="4416966" y="1176919"/>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Video</a:t>
            </a:r>
          </a:p>
        </p:txBody>
      </p:sp>
      <p:sp>
        <p:nvSpPr>
          <p:cNvPr id="226" name="Rounded Rectangle 225"/>
          <p:cNvSpPr/>
          <p:nvPr/>
        </p:nvSpPr>
        <p:spPr>
          <a:xfrm>
            <a:off x="4412065" y="650752"/>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Transcribe</a:t>
            </a:r>
          </a:p>
          <a:p>
            <a:pPr algn="ctr" defTabSz="685783"/>
            <a:r>
              <a:rPr lang="en-US" sz="600" dirty="0">
                <a:solidFill>
                  <a:schemeClr val="bg1"/>
                </a:solidFill>
              </a:rPr>
              <a:t>Translate</a:t>
            </a:r>
          </a:p>
        </p:txBody>
      </p:sp>
      <p:sp>
        <p:nvSpPr>
          <p:cNvPr id="227" name="Rounded Rectangle 226"/>
          <p:cNvSpPr/>
          <p:nvPr/>
        </p:nvSpPr>
        <p:spPr>
          <a:xfrm>
            <a:off x="4404268" y="388652"/>
            <a:ext cx="754380" cy="221081"/>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Deep L. Camera</a:t>
            </a:r>
          </a:p>
        </p:txBody>
      </p:sp>
      <p:sp>
        <p:nvSpPr>
          <p:cNvPr id="228" name="Rounded Rectangle 227"/>
          <p:cNvSpPr/>
          <p:nvPr/>
        </p:nvSpPr>
        <p:spPr>
          <a:xfrm>
            <a:off x="6038517" y="3998243"/>
            <a:ext cx="754380" cy="2210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600" dirty="0">
                <a:solidFill>
                  <a:schemeClr val="bg1"/>
                </a:solidFill>
              </a:rPr>
              <a:t>Select</a:t>
            </a:r>
          </a:p>
        </p:txBody>
      </p:sp>
      <p:sp>
        <p:nvSpPr>
          <p:cNvPr id="11" name="Rounded Rectangle 10">
            <a:extLst>
              <a:ext uri="{FF2B5EF4-FFF2-40B4-BE49-F238E27FC236}">
                <a16:creationId xmlns:a16="http://schemas.microsoft.com/office/drawing/2014/main" id="{334B3A4F-E81A-234F-95C6-0AEFA9F45F11}"/>
              </a:ext>
            </a:extLst>
          </p:cNvPr>
          <p:cNvSpPr/>
          <p:nvPr/>
        </p:nvSpPr>
        <p:spPr>
          <a:xfrm>
            <a:off x="957139" y="3665311"/>
            <a:ext cx="8112434" cy="320506"/>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045496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a:extLst>
              <a:ext uri="{FF2B5EF4-FFF2-40B4-BE49-F238E27FC236}">
                <a16:creationId xmlns:a16="http://schemas.microsoft.com/office/drawing/2014/main" id="{AB73D1E6-CA67-E941-B9A2-41CB7FFE0320}"/>
              </a:ext>
            </a:extLst>
          </p:cNvPr>
          <p:cNvCxnSpPr>
            <a:cxnSpLocks/>
          </p:cNvCxnSpPr>
          <p:nvPr/>
        </p:nvCxnSpPr>
        <p:spPr>
          <a:xfrm flipV="1">
            <a:off x="6892773" y="2556530"/>
            <a:ext cx="0" cy="1022124"/>
          </a:xfrm>
          <a:prstGeom prst="line">
            <a:avLst/>
          </a:prstGeom>
          <a:solidFill>
            <a:srgbClr val="00B0F0"/>
          </a:solidFill>
          <a:ln w="28575" cap="rnd">
            <a:solidFill>
              <a:srgbClr val="00B0F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62215463-ABC8-4D9F-8E1A-DA8E4E06F041}"/>
              </a:ext>
            </a:extLst>
          </p:cNvPr>
          <p:cNvGrpSpPr/>
          <p:nvPr/>
        </p:nvGrpSpPr>
        <p:grpSpPr>
          <a:xfrm>
            <a:off x="0" y="3331853"/>
            <a:ext cx="9047690" cy="355439"/>
            <a:chOff x="0" y="3331853"/>
            <a:chExt cx="9047690" cy="355439"/>
          </a:xfrm>
        </p:grpSpPr>
        <p:grpSp>
          <p:nvGrpSpPr>
            <p:cNvPr id="2" name="Group 1">
              <a:extLst>
                <a:ext uri="{FF2B5EF4-FFF2-40B4-BE49-F238E27FC236}">
                  <a16:creationId xmlns:a16="http://schemas.microsoft.com/office/drawing/2014/main" id="{70DB0CF6-BCA5-401E-80EB-7A7CF90D98CE}"/>
                </a:ext>
              </a:extLst>
            </p:cNvPr>
            <p:cNvGrpSpPr/>
            <p:nvPr/>
          </p:nvGrpSpPr>
          <p:grpSpPr>
            <a:xfrm rot="2700000">
              <a:off x="8696221" y="3335823"/>
              <a:ext cx="355439" cy="347499"/>
              <a:chOff x="9567407" y="1528182"/>
              <a:chExt cx="355439" cy="347499"/>
            </a:xfrm>
            <a:solidFill>
              <a:schemeClr val="accent6"/>
            </a:solidFill>
          </p:grpSpPr>
          <p:sp>
            <p:nvSpPr>
              <p:cNvPr id="46" name="Shape 507">
                <a:extLst>
                  <a:ext uri="{FF2B5EF4-FFF2-40B4-BE49-F238E27FC236}">
                    <a16:creationId xmlns:a16="http://schemas.microsoft.com/office/drawing/2014/main" id="{EFBA0CC1-BD52-478F-B392-A2CA20CBC0DD}"/>
                  </a:ext>
                </a:extLst>
              </p:cNvPr>
              <p:cNvSpPr/>
              <p:nvPr/>
            </p:nvSpPr>
            <p:spPr>
              <a:xfrm rot="2700000">
                <a:off x="9705520" y="1658355"/>
                <a:ext cx="186100" cy="2485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pFill/>
              <a:ln w="63500" cap="flat">
                <a:solidFill>
                  <a:schemeClr val="accent6"/>
                </a:solidFill>
                <a:prstDash val="solid"/>
                <a:round/>
              </a:ln>
              <a:effectLst/>
            </p:spPr>
            <p:txBody>
              <a:bodyPr wrap="square" lIns="60960" tIns="60960" rIns="60960" bIns="60960" numCol="1" anchor="ctr">
                <a:noAutofit/>
              </a:bodyPr>
              <a:lstStyle/>
              <a:p>
                <a:pPr defTabSz="609585"/>
                <a:endParaRPr sz="900" dirty="0">
                  <a:solidFill>
                    <a:srgbClr val="1D516C"/>
                  </a:solidFill>
                  <a:latin typeface="Arial"/>
                </a:endParaRPr>
              </a:p>
            </p:txBody>
          </p:sp>
          <p:sp>
            <p:nvSpPr>
              <p:cNvPr id="47" name="Shape 507">
                <a:extLst>
                  <a:ext uri="{FF2B5EF4-FFF2-40B4-BE49-F238E27FC236}">
                    <a16:creationId xmlns:a16="http://schemas.microsoft.com/office/drawing/2014/main" id="{15E82124-736B-4119-9C21-0FD959A0DFB4}"/>
                  </a:ext>
                </a:extLst>
              </p:cNvPr>
              <p:cNvSpPr/>
              <p:nvPr/>
            </p:nvSpPr>
            <p:spPr>
              <a:xfrm rot="13426882" flipV="1">
                <a:off x="9567407" y="1528182"/>
                <a:ext cx="186100" cy="2485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pFill/>
              <a:ln w="63500" cap="flat">
                <a:solidFill>
                  <a:schemeClr val="accent6"/>
                </a:solidFill>
                <a:prstDash val="solid"/>
                <a:round/>
              </a:ln>
              <a:effectLst/>
            </p:spPr>
            <p:txBody>
              <a:bodyPr wrap="square" lIns="60960" tIns="60960" rIns="60960" bIns="60960" numCol="1" anchor="ctr">
                <a:noAutofit/>
              </a:bodyPr>
              <a:lstStyle/>
              <a:p>
                <a:pPr defTabSz="609585"/>
                <a:endParaRPr sz="900" dirty="0">
                  <a:solidFill>
                    <a:srgbClr val="1D516C"/>
                  </a:solidFill>
                  <a:latin typeface="Arial"/>
                </a:endParaRPr>
              </a:p>
            </p:txBody>
          </p:sp>
        </p:grpSp>
        <p:cxnSp>
          <p:nvCxnSpPr>
            <p:cNvPr id="4" name="Straight Connector 3">
              <a:extLst>
                <a:ext uri="{FF2B5EF4-FFF2-40B4-BE49-F238E27FC236}">
                  <a16:creationId xmlns:a16="http://schemas.microsoft.com/office/drawing/2014/main" id="{62FC216A-6AA8-4064-B47C-8065EE12DAFF}"/>
                </a:ext>
              </a:extLst>
            </p:cNvPr>
            <p:cNvCxnSpPr/>
            <p:nvPr/>
          </p:nvCxnSpPr>
          <p:spPr>
            <a:xfrm>
              <a:off x="0" y="3515967"/>
              <a:ext cx="8742348" cy="0"/>
            </a:xfrm>
            <a:prstGeom prst="line">
              <a:avLst/>
            </a:prstGeom>
            <a:ln w="635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0" name="Oval 9">
            <a:extLst>
              <a:ext uri="{FF2B5EF4-FFF2-40B4-BE49-F238E27FC236}">
                <a16:creationId xmlns:a16="http://schemas.microsoft.com/office/drawing/2014/main" id="{64A07449-8E2E-314B-B568-F615C5872C39}"/>
              </a:ext>
            </a:extLst>
          </p:cNvPr>
          <p:cNvSpPr/>
          <p:nvPr/>
        </p:nvSpPr>
        <p:spPr>
          <a:xfrm>
            <a:off x="738044" y="3421546"/>
            <a:ext cx="182880" cy="182880"/>
          </a:xfrm>
          <a:prstGeom prst="ellipse">
            <a:avLst/>
          </a:prstGeom>
          <a:solidFill>
            <a:schemeClr val="accent3"/>
          </a:solidFill>
          <a:ln w="28575" cmpd="dbl">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8B588817-283A-714F-BCC9-5EAABCF8BEC7}"/>
              </a:ext>
            </a:extLst>
          </p:cNvPr>
          <p:cNvCxnSpPr/>
          <p:nvPr/>
        </p:nvCxnSpPr>
        <p:spPr>
          <a:xfrm flipV="1">
            <a:off x="830850" y="2578961"/>
            <a:ext cx="0" cy="831972"/>
          </a:xfrm>
          <a:prstGeom prst="line">
            <a:avLst/>
          </a:prstGeom>
          <a:solidFill>
            <a:srgbClr val="00B0F0"/>
          </a:solidFill>
          <a:ln w="28575" cap="rnd">
            <a:solidFill>
              <a:srgbClr val="00B0F0"/>
            </a:solidFill>
            <a:prstDash val="sysDot"/>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41054EF0-4F6A-764B-8D1F-6C0B9022B70B}"/>
              </a:ext>
            </a:extLst>
          </p:cNvPr>
          <p:cNvSpPr/>
          <p:nvPr/>
        </p:nvSpPr>
        <p:spPr>
          <a:xfrm>
            <a:off x="5309349" y="3421546"/>
            <a:ext cx="182880" cy="182880"/>
          </a:xfrm>
          <a:prstGeom prst="ellipse">
            <a:avLst/>
          </a:prstGeom>
          <a:solidFill>
            <a:schemeClr val="accent3"/>
          </a:solidFill>
          <a:ln w="28575" cmpd="dbl">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cxnSp>
        <p:nvCxnSpPr>
          <p:cNvPr id="20" name="Straight Connector 19">
            <a:extLst>
              <a:ext uri="{FF2B5EF4-FFF2-40B4-BE49-F238E27FC236}">
                <a16:creationId xmlns:a16="http://schemas.microsoft.com/office/drawing/2014/main" id="{67977130-889F-5541-B6EF-B416F04C111D}"/>
              </a:ext>
            </a:extLst>
          </p:cNvPr>
          <p:cNvCxnSpPr/>
          <p:nvPr/>
        </p:nvCxnSpPr>
        <p:spPr>
          <a:xfrm flipV="1">
            <a:off x="5401834" y="2556530"/>
            <a:ext cx="0" cy="831969"/>
          </a:xfrm>
          <a:prstGeom prst="line">
            <a:avLst/>
          </a:prstGeom>
          <a:solidFill>
            <a:srgbClr val="00B0F0"/>
          </a:solidFill>
          <a:ln w="28575" cap="rnd">
            <a:solidFill>
              <a:srgbClr val="00B0F0"/>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3D281548-AAD1-AE44-A2AC-BA0471865398}"/>
              </a:ext>
            </a:extLst>
          </p:cNvPr>
          <p:cNvSpPr/>
          <p:nvPr/>
        </p:nvSpPr>
        <p:spPr>
          <a:xfrm rot="10800000">
            <a:off x="6798135" y="3421546"/>
            <a:ext cx="182880" cy="182880"/>
          </a:xfrm>
          <a:prstGeom prst="ellipse">
            <a:avLst/>
          </a:prstGeom>
          <a:solidFill>
            <a:schemeClr val="accent3"/>
          </a:solidFill>
          <a:ln w="28575" cmpd="dbl">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2" name="Oval 51">
            <a:extLst>
              <a:ext uri="{FF2B5EF4-FFF2-40B4-BE49-F238E27FC236}">
                <a16:creationId xmlns:a16="http://schemas.microsoft.com/office/drawing/2014/main" id="{CBDADFC4-C7A7-AC4F-960A-1B800019F04E}"/>
              </a:ext>
            </a:extLst>
          </p:cNvPr>
          <p:cNvSpPr/>
          <p:nvPr/>
        </p:nvSpPr>
        <p:spPr>
          <a:xfrm rot="10800000">
            <a:off x="2228021" y="3421546"/>
            <a:ext cx="182880" cy="182880"/>
          </a:xfrm>
          <a:prstGeom prst="ellipse">
            <a:avLst/>
          </a:prstGeom>
          <a:solidFill>
            <a:schemeClr val="accent3"/>
          </a:solidFill>
          <a:ln w="28575" cmpd="dbl">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cxnSp>
        <p:nvCxnSpPr>
          <p:cNvPr id="56" name="Straight Connector 55">
            <a:extLst>
              <a:ext uri="{FF2B5EF4-FFF2-40B4-BE49-F238E27FC236}">
                <a16:creationId xmlns:a16="http://schemas.microsoft.com/office/drawing/2014/main" id="{7A7ED772-2341-184C-87EA-E86BE902B766}"/>
              </a:ext>
            </a:extLst>
          </p:cNvPr>
          <p:cNvCxnSpPr/>
          <p:nvPr/>
        </p:nvCxnSpPr>
        <p:spPr>
          <a:xfrm flipV="1">
            <a:off x="2326873" y="2592993"/>
            <a:ext cx="0" cy="831972"/>
          </a:xfrm>
          <a:prstGeom prst="line">
            <a:avLst/>
          </a:prstGeom>
          <a:solidFill>
            <a:srgbClr val="00B0F0"/>
          </a:solidFill>
          <a:ln w="28575" cap="rnd">
            <a:solidFill>
              <a:srgbClr val="00B0F0"/>
            </a:solidFill>
            <a:prstDash val="sysDot"/>
          </a:ln>
          <a:effectLst/>
        </p:spPr>
        <p:style>
          <a:lnRef idx="2">
            <a:schemeClr val="accent1"/>
          </a:lnRef>
          <a:fillRef idx="0">
            <a:schemeClr val="accent1"/>
          </a:fillRef>
          <a:effectRef idx="1">
            <a:schemeClr val="accent1"/>
          </a:effectRef>
          <a:fontRef idx="minor">
            <a:schemeClr val="tx1"/>
          </a:fontRef>
        </p:style>
      </p:cxnSp>
      <p:sp>
        <p:nvSpPr>
          <p:cNvPr id="62" name="Oval 61">
            <a:extLst>
              <a:ext uri="{FF2B5EF4-FFF2-40B4-BE49-F238E27FC236}">
                <a16:creationId xmlns:a16="http://schemas.microsoft.com/office/drawing/2014/main" id="{5A0F5EE2-CB28-7B48-BA60-5AE27D3AD811}"/>
              </a:ext>
            </a:extLst>
          </p:cNvPr>
          <p:cNvSpPr/>
          <p:nvPr/>
        </p:nvSpPr>
        <p:spPr>
          <a:xfrm>
            <a:off x="3734321" y="3421546"/>
            <a:ext cx="182880" cy="182880"/>
          </a:xfrm>
          <a:prstGeom prst="ellipse">
            <a:avLst/>
          </a:prstGeom>
          <a:solidFill>
            <a:schemeClr val="accent3"/>
          </a:solidFill>
          <a:ln w="28575" cmpd="dbl">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cxnSp>
        <p:nvCxnSpPr>
          <p:cNvPr id="63" name="Straight Connector 62">
            <a:extLst>
              <a:ext uri="{FF2B5EF4-FFF2-40B4-BE49-F238E27FC236}">
                <a16:creationId xmlns:a16="http://schemas.microsoft.com/office/drawing/2014/main" id="{EF136C78-92CC-1746-AAC1-6A29CA440511}"/>
              </a:ext>
            </a:extLst>
          </p:cNvPr>
          <p:cNvCxnSpPr>
            <a:cxnSpLocks/>
          </p:cNvCxnSpPr>
          <p:nvPr/>
        </p:nvCxnSpPr>
        <p:spPr>
          <a:xfrm flipV="1">
            <a:off x="3826968" y="2556530"/>
            <a:ext cx="0" cy="844818"/>
          </a:xfrm>
          <a:prstGeom prst="line">
            <a:avLst/>
          </a:prstGeom>
          <a:solidFill>
            <a:srgbClr val="00B0F0"/>
          </a:solidFill>
          <a:ln w="28575" cap="rnd">
            <a:solidFill>
              <a:srgbClr val="00B0F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D3D3831C-5E85-784F-BECC-47C1F376836A}"/>
              </a:ext>
            </a:extLst>
          </p:cNvPr>
          <p:cNvCxnSpPr>
            <a:cxnSpLocks/>
          </p:cNvCxnSpPr>
          <p:nvPr/>
        </p:nvCxnSpPr>
        <p:spPr>
          <a:xfrm flipV="1">
            <a:off x="2039084" y="1676399"/>
            <a:ext cx="0" cy="1807179"/>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6A1DCAF4-A8B1-7B44-ADB6-923F2B8DC2BC}"/>
              </a:ext>
            </a:extLst>
          </p:cNvPr>
          <p:cNvCxnSpPr>
            <a:cxnSpLocks/>
          </p:cNvCxnSpPr>
          <p:nvPr/>
        </p:nvCxnSpPr>
        <p:spPr>
          <a:xfrm flipV="1">
            <a:off x="2826237" y="1675630"/>
            <a:ext cx="0" cy="1807179"/>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3BA9E19E-A09D-A249-9765-952814498762}"/>
              </a:ext>
            </a:extLst>
          </p:cNvPr>
          <p:cNvCxnSpPr>
            <a:cxnSpLocks/>
          </p:cNvCxnSpPr>
          <p:nvPr/>
        </p:nvCxnSpPr>
        <p:spPr>
          <a:xfrm flipH="1" flipV="1">
            <a:off x="3450120" y="1399343"/>
            <a:ext cx="2652" cy="2089912"/>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0F0301E8-8345-074E-AD0B-A21FB1CFDECC}"/>
              </a:ext>
            </a:extLst>
          </p:cNvPr>
          <p:cNvCxnSpPr>
            <a:cxnSpLocks/>
          </p:cNvCxnSpPr>
          <p:nvPr/>
        </p:nvCxnSpPr>
        <p:spPr>
          <a:xfrm flipV="1">
            <a:off x="4305905" y="1689731"/>
            <a:ext cx="0" cy="1807179"/>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73DF2B3F-612E-8E44-89FA-8BFBAA88EBF6}"/>
              </a:ext>
            </a:extLst>
          </p:cNvPr>
          <p:cNvCxnSpPr>
            <a:cxnSpLocks/>
          </p:cNvCxnSpPr>
          <p:nvPr/>
        </p:nvCxnSpPr>
        <p:spPr>
          <a:xfrm flipV="1">
            <a:off x="4912113" y="1414100"/>
            <a:ext cx="0" cy="2096292"/>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92" name="Content Placeholder 2">
            <a:extLst>
              <a:ext uri="{FF2B5EF4-FFF2-40B4-BE49-F238E27FC236}">
                <a16:creationId xmlns:a16="http://schemas.microsoft.com/office/drawing/2014/main" id="{4ACC9207-F743-014E-826C-33A7FA64DC6F}"/>
              </a:ext>
            </a:extLst>
          </p:cNvPr>
          <p:cNvSpPr txBox="1">
            <a:spLocks/>
          </p:cNvSpPr>
          <p:nvPr/>
        </p:nvSpPr>
        <p:spPr>
          <a:xfrm>
            <a:off x="1853894" y="1429047"/>
            <a:ext cx="437620" cy="184666"/>
          </a:xfrm>
          <a:prstGeom prst="rect">
            <a:avLst/>
          </a:prstGeom>
          <a:solidFill>
            <a:schemeClr val="bg1">
              <a:lumMod val="95000"/>
            </a:schemeClr>
          </a:solid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mazon Ember Light" panose="020B0403020204020204" pitchFamily="34" charset="0"/>
                <a:ea typeface="Amazon Ember Light" panose="020B0403020204020204" pitchFamily="34" charset="0"/>
                <a:cs typeface="Amazon Ember Light" panose="020B0403020204020204" pitchFamily="34" charset="0"/>
              </a:rPr>
              <a:t>Oracle</a:t>
            </a:r>
          </a:p>
        </p:txBody>
      </p:sp>
      <p:sp>
        <p:nvSpPr>
          <p:cNvPr id="94" name="Content Placeholder 2">
            <a:extLst>
              <a:ext uri="{FF2B5EF4-FFF2-40B4-BE49-F238E27FC236}">
                <a16:creationId xmlns:a16="http://schemas.microsoft.com/office/drawing/2014/main" id="{B856F7CB-A744-5F4B-8F1C-2845254599F2}"/>
              </a:ext>
            </a:extLst>
          </p:cNvPr>
          <p:cNvSpPr txBox="1">
            <a:spLocks/>
          </p:cNvSpPr>
          <p:nvPr/>
        </p:nvSpPr>
        <p:spPr>
          <a:xfrm>
            <a:off x="2680009" y="1433513"/>
            <a:ext cx="285335" cy="184666"/>
          </a:xfrm>
          <a:prstGeom prst="rect">
            <a:avLst/>
          </a:prstGeom>
          <a:solidFill>
            <a:schemeClr val="bg1">
              <a:lumMod val="95000"/>
            </a:schemeClr>
          </a:solid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50" indent="-285750">
              <a:spcBef>
                <a:spcPct val="20000"/>
              </a:spcBef>
              <a:buFont typeface="Arial"/>
              <a:buChar char="•"/>
              <a:defRPr sz="2000" b="0" i="0">
                <a:solidFill>
                  <a:schemeClr val="accent6">
                    <a:lumMod val="50000"/>
                  </a:schemeClr>
                </a:solidFill>
                <a:latin typeface="Arial"/>
                <a:cs typeface="Arial"/>
              </a:defRPr>
            </a:lvl2pPr>
            <a:lvl3pPr marL="1143000" indent="-228600">
              <a:spcBef>
                <a:spcPct val="20000"/>
              </a:spcBef>
              <a:buFont typeface="Arial"/>
              <a:buChar char="•"/>
              <a:defRPr b="0" i="0">
                <a:solidFill>
                  <a:schemeClr val="accent6">
                    <a:lumMod val="50000"/>
                  </a:schemeClr>
                </a:solidFill>
                <a:latin typeface="Arial"/>
                <a:cs typeface="Arial"/>
              </a:defRPr>
            </a:lvl3pPr>
            <a:lvl4pPr marL="1600200" indent="-228600">
              <a:spcBef>
                <a:spcPct val="20000"/>
              </a:spcBef>
              <a:buFont typeface="Arial"/>
              <a:buChar char="–"/>
              <a:defRPr sz="1600" b="0" i="0">
                <a:solidFill>
                  <a:schemeClr val="accent6">
                    <a:lumMod val="50000"/>
                  </a:schemeClr>
                </a:solidFill>
                <a:latin typeface="Arial"/>
                <a:cs typeface="Arial"/>
              </a:defRPr>
            </a:lvl4pPr>
            <a:lvl5pPr marL="2057400" indent="-228600">
              <a:spcBef>
                <a:spcPct val="20000"/>
              </a:spcBef>
              <a:buFont typeface="Arial"/>
              <a:buChar char="»"/>
              <a:defRPr sz="1600" b="0" i="0">
                <a:solidFill>
                  <a:schemeClr val="accent6">
                    <a:lumMod val="50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DB2</a:t>
            </a:r>
          </a:p>
        </p:txBody>
      </p:sp>
      <p:sp>
        <p:nvSpPr>
          <p:cNvPr id="95" name="Content Placeholder 2">
            <a:extLst>
              <a:ext uri="{FF2B5EF4-FFF2-40B4-BE49-F238E27FC236}">
                <a16:creationId xmlns:a16="http://schemas.microsoft.com/office/drawing/2014/main" id="{8C5C2F32-6353-734A-A2C3-B8E1B154E650}"/>
              </a:ext>
            </a:extLst>
          </p:cNvPr>
          <p:cNvSpPr txBox="1">
            <a:spLocks/>
          </p:cNvSpPr>
          <p:nvPr/>
        </p:nvSpPr>
        <p:spPr>
          <a:xfrm>
            <a:off x="3067102" y="1149476"/>
            <a:ext cx="748603" cy="184666"/>
          </a:xfrm>
          <a:prstGeom prst="rect">
            <a:avLst/>
          </a:prstGeom>
          <a:solidFill>
            <a:schemeClr val="bg1">
              <a:lumMod val="95000"/>
            </a:schemeClr>
          </a:solid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50" indent="-285750">
              <a:spcBef>
                <a:spcPct val="20000"/>
              </a:spcBef>
              <a:buFont typeface="Arial"/>
              <a:buChar char="•"/>
              <a:defRPr sz="2000" b="0" i="0">
                <a:solidFill>
                  <a:schemeClr val="accent6">
                    <a:lumMod val="50000"/>
                  </a:schemeClr>
                </a:solidFill>
                <a:latin typeface="Arial"/>
                <a:cs typeface="Arial"/>
              </a:defRPr>
            </a:lvl2pPr>
            <a:lvl3pPr marL="1143000" indent="-228600">
              <a:spcBef>
                <a:spcPct val="20000"/>
              </a:spcBef>
              <a:buFont typeface="Arial"/>
              <a:buChar char="•"/>
              <a:defRPr b="0" i="0">
                <a:solidFill>
                  <a:schemeClr val="accent6">
                    <a:lumMod val="50000"/>
                  </a:schemeClr>
                </a:solidFill>
                <a:latin typeface="Arial"/>
                <a:cs typeface="Arial"/>
              </a:defRPr>
            </a:lvl3pPr>
            <a:lvl4pPr marL="1600200" indent="-228600">
              <a:spcBef>
                <a:spcPct val="20000"/>
              </a:spcBef>
              <a:buFont typeface="Arial"/>
              <a:buChar char="–"/>
              <a:defRPr sz="1600" b="0" i="0">
                <a:solidFill>
                  <a:schemeClr val="accent6">
                    <a:lumMod val="50000"/>
                  </a:schemeClr>
                </a:solidFill>
                <a:latin typeface="Arial"/>
                <a:cs typeface="Arial"/>
              </a:defRPr>
            </a:lvl4pPr>
            <a:lvl5pPr marL="2057400" indent="-228600">
              <a:spcBef>
                <a:spcPct val="20000"/>
              </a:spcBef>
              <a:buFont typeface="Arial"/>
              <a:buChar char="»"/>
              <a:defRPr sz="1600" b="0" i="0">
                <a:solidFill>
                  <a:schemeClr val="accent6">
                    <a:lumMod val="50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SQL Server</a:t>
            </a:r>
          </a:p>
        </p:txBody>
      </p:sp>
      <p:sp>
        <p:nvSpPr>
          <p:cNvPr id="96" name="Content Placeholder 2">
            <a:extLst>
              <a:ext uri="{FF2B5EF4-FFF2-40B4-BE49-F238E27FC236}">
                <a16:creationId xmlns:a16="http://schemas.microsoft.com/office/drawing/2014/main" id="{AD749B20-CC46-7148-A4FF-B9FC991CB508}"/>
              </a:ext>
            </a:extLst>
          </p:cNvPr>
          <p:cNvSpPr txBox="1">
            <a:spLocks/>
          </p:cNvSpPr>
          <p:nvPr/>
        </p:nvSpPr>
        <p:spPr>
          <a:xfrm>
            <a:off x="4063552" y="1432077"/>
            <a:ext cx="484107" cy="184666"/>
          </a:xfrm>
          <a:prstGeom prst="rect">
            <a:avLst/>
          </a:prstGeom>
          <a:solidFill>
            <a:schemeClr val="bg1">
              <a:lumMod val="95000"/>
            </a:schemeClr>
          </a:solid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50" indent="-285750">
              <a:spcBef>
                <a:spcPct val="20000"/>
              </a:spcBef>
              <a:buFont typeface="Arial"/>
              <a:buChar char="•"/>
              <a:defRPr sz="2000" b="0" i="0">
                <a:solidFill>
                  <a:schemeClr val="accent6">
                    <a:lumMod val="50000"/>
                  </a:schemeClr>
                </a:solidFill>
                <a:latin typeface="Arial"/>
                <a:cs typeface="Arial"/>
              </a:defRPr>
            </a:lvl2pPr>
            <a:lvl3pPr marL="1143000" indent="-228600">
              <a:spcBef>
                <a:spcPct val="20000"/>
              </a:spcBef>
              <a:buFont typeface="Arial"/>
              <a:buChar char="•"/>
              <a:defRPr b="0" i="0">
                <a:solidFill>
                  <a:schemeClr val="accent6">
                    <a:lumMod val="50000"/>
                  </a:schemeClr>
                </a:solidFill>
                <a:latin typeface="Arial"/>
                <a:cs typeface="Arial"/>
              </a:defRPr>
            </a:lvl3pPr>
            <a:lvl4pPr marL="1600200" indent="-228600">
              <a:spcBef>
                <a:spcPct val="20000"/>
              </a:spcBef>
              <a:buFont typeface="Arial"/>
              <a:buChar char="–"/>
              <a:defRPr sz="1600" b="0" i="0">
                <a:solidFill>
                  <a:schemeClr val="accent6">
                    <a:lumMod val="50000"/>
                  </a:schemeClr>
                </a:solidFill>
                <a:latin typeface="Arial"/>
                <a:cs typeface="Arial"/>
              </a:defRPr>
            </a:lvl4pPr>
            <a:lvl5pPr marL="2057400" indent="-228600">
              <a:spcBef>
                <a:spcPct val="20000"/>
              </a:spcBef>
              <a:buFont typeface="Arial"/>
              <a:buChar char="»"/>
              <a:defRPr sz="1600" b="0" i="0">
                <a:solidFill>
                  <a:schemeClr val="accent6">
                    <a:lumMod val="50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MySQL</a:t>
            </a:r>
          </a:p>
        </p:txBody>
      </p:sp>
      <p:sp>
        <p:nvSpPr>
          <p:cNvPr id="97" name="Content Placeholder 2">
            <a:extLst>
              <a:ext uri="{FF2B5EF4-FFF2-40B4-BE49-F238E27FC236}">
                <a16:creationId xmlns:a16="http://schemas.microsoft.com/office/drawing/2014/main" id="{83AF9E3F-5784-8F44-9085-037ACE591B41}"/>
              </a:ext>
            </a:extLst>
          </p:cNvPr>
          <p:cNvSpPr txBox="1">
            <a:spLocks/>
          </p:cNvSpPr>
          <p:nvPr/>
        </p:nvSpPr>
        <p:spPr>
          <a:xfrm>
            <a:off x="4525563" y="1125641"/>
            <a:ext cx="803105" cy="184666"/>
          </a:xfrm>
          <a:prstGeom prst="rect">
            <a:avLst/>
          </a:prstGeom>
          <a:solidFill>
            <a:schemeClr val="bg1">
              <a:lumMod val="95000"/>
            </a:schemeClr>
          </a:solid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50" indent="-285750">
              <a:spcBef>
                <a:spcPct val="20000"/>
              </a:spcBef>
              <a:buFont typeface="Arial"/>
              <a:buChar char="•"/>
              <a:defRPr sz="2000" b="0" i="0">
                <a:solidFill>
                  <a:schemeClr val="accent6">
                    <a:lumMod val="50000"/>
                  </a:schemeClr>
                </a:solidFill>
                <a:latin typeface="Arial"/>
                <a:cs typeface="Arial"/>
              </a:defRPr>
            </a:lvl2pPr>
            <a:lvl3pPr marL="1143000" indent="-228600">
              <a:spcBef>
                <a:spcPct val="20000"/>
              </a:spcBef>
              <a:buFont typeface="Arial"/>
              <a:buChar char="•"/>
              <a:defRPr b="0" i="0">
                <a:solidFill>
                  <a:schemeClr val="accent6">
                    <a:lumMod val="50000"/>
                  </a:schemeClr>
                </a:solidFill>
                <a:latin typeface="Arial"/>
                <a:cs typeface="Arial"/>
              </a:defRPr>
            </a:lvl3pPr>
            <a:lvl4pPr marL="1600200" indent="-228600">
              <a:spcBef>
                <a:spcPct val="20000"/>
              </a:spcBef>
              <a:buFont typeface="Arial"/>
              <a:buChar char="–"/>
              <a:defRPr sz="1600" b="0" i="0">
                <a:solidFill>
                  <a:schemeClr val="accent6">
                    <a:lumMod val="50000"/>
                  </a:schemeClr>
                </a:solidFill>
                <a:latin typeface="Arial"/>
                <a:cs typeface="Arial"/>
              </a:defRPr>
            </a:lvl4pPr>
            <a:lvl5pPr marL="2057400" indent="-228600">
              <a:spcBef>
                <a:spcPct val="20000"/>
              </a:spcBef>
              <a:buFont typeface="Arial"/>
              <a:buChar char="»"/>
              <a:defRPr sz="1600" b="0" i="0">
                <a:solidFill>
                  <a:schemeClr val="accent6">
                    <a:lumMod val="50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PostgreSQL</a:t>
            </a:r>
          </a:p>
        </p:txBody>
      </p:sp>
      <p:sp>
        <p:nvSpPr>
          <p:cNvPr id="98" name="Content Placeholder 2">
            <a:extLst>
              <a:ext uri="{FF2B5EF4-FFF2-40B4-BE49-F238E27FC236}">
                <a16:creationId xmlns:a16="http://schemas.microsoft.com/office/drawing/2014/main" id="{EDAFA55A-FA41-6246-AAE9-70ACF5C62DA7}"/>
              </a:ext>
            </a:extLst>
          </p:cNvPr>
          <p:cNvSpPr txBox="1">
            <a:spLocks/>
          </p:cNvSpPr>
          <p:nvPr/>
        </p:nvSpPr>
        <p:spPr>
          <a:xfrm>
            <a:off x="6879147" y="693699"/>
            <a:ext cx="764633" cy="184666"/>
          </a:xfrm>
          <a:prstGeom prst="rect">
            <a:avLst/>
          </a:prstGeom>
          <a:solidFill>
            <a:schemeClr val="bg1">
              <a:lumMod val="95000"/>
            </a:schemeClr>
          </a:solid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50" indent="-285750">
              <a:spcBef>
                <a:spcPct val="20000"/>
              </a:spcBef>
              <a:buFont typeface="Arial"/>
              <a:buChar char="•"/>
              <a:defRPr sz="2000" b="0" i="0">
                <a:solidFill>
                  <a:schemeClr val="accent6">
                    <a:lumMod val="50000"/>
                  </a:schemeClr>
                </a:solidFill>
                <a:latin typeface="Arial"/>
                <a:cs typeface="Arial"/>
              </a:defRPr>
            </a:lvl2pPr>
            <a:lvl3pPr marL="1143000" indent="-228600">
              <a:spcBef>
                <a:spcPct val="20000"/>
              </a:spcBef>
              <a:buFont typeface="Arial"/>
              <a:buChar char="•"/>
              <a:defRPr b="0" i="0">
                <a:solidFill>
                  <a:schemeClr val="accent6">
                    <a:lumMod val="50000"/>
                  </a:schemeClr>
                </a:solidFill>
                <a:latin typeface="Arial"/>
                <a:cs typeface="Arial"/>
              </a:defRPr>
            </a:lvl3pPr>
            <a:lvl4pPr marL="1600200" indent="-228600">
              <a:spcBef>
                <a:spcPct val="20000"/>
              </a:spcBef>
              <a:buFont typeface="Arial"/>
              <a:buChar char="–"/>
              <a:defRPr sz="1600" b="0" i="0">
                <a:solidFill>
                  <a:schemeClr val="accent6">
                    <a:lumMod val="50000"/>
                  </a:schemeClr>
                </a:solidFill>
                <a:latin typeface="Arial"/>
                <a:cs typeface="Arial"/>
              </a:defRPr>
            </a:lvl4pPr>
            <a:lvl5pPr marL="2057400" indent="-228600">
              <a:spcBef>
                <a:spcPct val="20000"/>
              </a:spcBef>
              <a:buFont typeface="Arial"/>
              <a:buChar char="»"/>
              <a:defRPr sz="1600" b="0" i="0">
                <a:solidFill>
                  <a:schemeClr val="accent6">
                    <a:lumMod val="50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DynamoDB</a:t>
            </a:r>
          </a:p>
        </p:txBody>
      </p:sp>
      <p:sp>
        <p:nvSpPr>
          <p:cNvPr id="99" name="Content Placeholder 2">
            <a:extLst>
              <a:ext uri="{FF2B5EF4-FFF2-40B4-BE49-F238E27FC236}">
                <a16:creationId xmlns:a16="http://schemas.microsoft.com/office/drawing/2014/main" id="{B8FEB986-6A00-A945-B8A6-11D622CCB16D}"/>
              </a:ext>
            </a:extLst>
          </p:cNvPr>
          <p:cNvSpPr txBox="1">
            <a:spLocks/>
          </p:cNvSpPr>
          <p:nvPr/>
        </p:nvSpPr>
        <p:spPr>
          <a:xfrm>
            <a:off x="6542771" y="833134"/>
            <a:ext cx="359073" cy="184666"/>
          </a:xfrm>
          <a:prstGeom prst="rect">
            <a:avLst/>
          </a:prstGeom>
          <a:no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50" indent="-285750">
              <a:spcBef>
                <a:spcPct val="20000"/>
              </a:spcBef>
              <a:buFont typeface="Arial"/>
              <a:buChar char="•"/>
              <a:defRPr sz="2000" b="0" i="0">
                <a:solidFill>
                  <a:schemeClr val="accent6">
                    <a:lumMod val="50000"/>
                  </a:schemeClr>
                </a:solidFill>
                <a:latin typeface="Arial"/>
                <a:cs typeface="Arial"/>
              </a:defRPr>
            </a:lvl2pPr>
            <a:lvl3pPr marL="1143000" indent="-228600">
              <a:spcBef>
                <a:spcPct val="20000"/>
              </a:spcBef>
              <a:buFont typeface="Arial"/>
              <a:buChar char="•"/>
              <a:defRPr b="0" i="0">
                <a:solidFill>
                  <a:schemeClr val="accent6">
                    <a:lumMod val="50000"/>
                  </a:schemeClr>
                </a:solidFill>
                <a:latin typeface="Arial"/>
                <a:cs typeface="Arial"/>
              </a:defRPr>
            </a:lvl3pPr>
            <a:lvl4pPr marL="1600200" indent="-228600">
              <a:spcBef>
                <a:spcPct val="20000"/>
              </a:spcBef>
              <a:buFont typeface="Arial"/>
              <a:buChar char="–"/>
              <a:defRPr sz="1600" b="0" i="0">
                <a:solidFill>
                  <a:schemeClr val="accent6">
                    <a:lumMod val="50000"/>
                  </a:schemeClr>
                </a:solidFill>
                <a:latin typeface="Arial"/>
                <a:cs typeface="Arial"/>
              </a:defRPr>
            </a:lvl4pPr>
            <a:lvl5pPr marL="2057400" indent="-228600">
              <a:spcBef>
                <a:spcPct val="20000"/>
              </a:spcBef>
              <a:buFont typeface="Arial"/>
              <a:buChar char="»"/>
              <a:defRPr sz="1600" b="0" i="0">
                <a:solidFill>
                  <a:schemeClr val="accent6">
                    <a:lumMod val="50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Redis</a:t>
            </a:r>
          </a:p>
        </p:txBody>
      </p:sp>
      <p:sp>
        <p:nvSpPr>
          <p:cNvPr id="102" name="Content Placeholder 2">
            <a:extLst>
              <a:ext uri="{FF2B5EF4-FFF2-40B4-BE49-F238E27FC236}">
                <a16:creationId xmlns:a16="http://schemas.microsoft.com/office/drawing/2014/main" id="{1366C811-B653-E24C-8199-8B37EB8CB29A}"/>
              </a:ext>
            </a:extLst>
          </p:cNvPr>
          <p:cNvSpPr txBox="1">
            <a:spLocks/>
          </p:cNvSpPr>
          <p:nvPr/>
        </p:nvSpPr>
        <p:spPr>
          <a:xfrm>
            <a:off x="7684521" y="1566964"/>
            <a:ext cx="585097" cy="184666"/>
          </a:xfrm>
          <a:prstGeom prst="rect">
            <a:avLst/>
          </a:prstGeom>
          <a:solidFill>
            <a:schemeClr val="bg1">
              <a:lumMod val="95000"/>
            </a:schemeClr>
          </a:solid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50" indent="-285750">
              <a:spcBef>
                <a:spcPct val="20000"/>
              </a:spcBef>
              <a:buFont typeface="Arial"/>
              <a:buChar char="•"/>
              <a:defRPr sz="2000" b="0" i="0">
                <a:solidFill>
                  <a:schemeClr val="accent6">
                    <a:lumMod val="50000"/>
                  </a:schemeClr>
                </a:solidFill>
                <a:latin typeface="Arial"/>
                <a:cs typeface="Arial"/>
              </a:defRPr>
            </a:lvl2pPr>
            <a:lvl3pPr marL="1143000" indent="-228600">
              <a:spcBef>
                <a:spcPct val="20000"/>
              </a:spcBef>
              <a:buFont typeface="Arial"/>
              <a:buChar char="•"/>
              <a:defRPr b="0" i="0">
                <a:solidFill>
                  <a:schemeClr val="accent6">
                    <a:lumMod val="50000"/>
                  </a:schemeClr>
                </a:solidFill>
                <a:latin typeface="Arial"/>
                <a:cs typeface="Arial"/>
              </a:defRPr>
            </a:lvl3pPr>
            <a:lvl4pPr marL="1600200" indent="-228600">
              <a:spcBef>
                <a:spcPct val="20000"/>
              </a:spcBef>
              <a:buFont typeface="Arial"/>
              <a:buChar char="–"/>
              <a:defRPr sz="1600" b="0" i="0">
                <a:solidFill>
                  <a:schemeClr val="accent6">
                    <a:lumMod val="50000"/>
                  </a:schemeClr>
                </a:solidFill>
                <a:latin typeface="Arial"/>
                <a:cs typeface="Arial"/>
              </a:defRPr>
            </a:lvl4pPr>
            <a:lvl5pPr marL="2057400" indent="-228600">
              <a:spcBef>
                <a:spcPct val="20000"/>
              </a:spcBef>
              <a:buFont typeface="Arial"/>
              <a:buChar char="»"/>
              <a:defRPr sz="1600" b="0" i="0">
                <a:solidFill>
                  <a:schemeClr val="accent6">
                    <a:lumMod val="50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Neptune</a:t>
            </a:r>
          </a:p>
        </p:txBody>
      </p:sp>
      <p:cxnSp>
        <p:nvCxnSpPr>
          <p:cNvPr id="105" name="Straight Connector 104">
            <a:extLst>
              <a:ext uri="{FF2B5EF4-FFF2-40B4-BE49-F238E27FC236}">
                <a16:creationId xmlns:a16="http://schemas.microsoft.com/office/drawing/2014/main" id="{0BE27E93-C261-174D-B7B7-25EBA31B4174}"/>
              </a:ext>
            </a:extLst>
          </p:cNvPr>
          <p:cNvCxnSpPr>
            <a:cxnSpLocks/>
          </p:cNvCxnSpPr>
          <p:nvPr/>
        </p:nvCxnSpPr>
        <p:spPr>
          <a:xfrm flipH="1" flipV="1">
            <a:off x="6952701" y="1392216"/>
            <a:ext cx="20326" cy="2075710"/>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5D729A14-0350-1C48-B491-EE927CBF4600}"/>
              </a:ext>
            </a:extLst>
          </p:cNvPr>
          <p:cNvCxnSpPr>
            <a:cxnSpLocks/>
          </p:cNvCxnSpPr>
          <p:nvPr/>
        </p:nvCxnSpPr>
        <p:spPr>
          <a:xfrm flipH="1" flipV="1">
            <a:off x="6574069" y="1737294"/>
            <a:ext cx="17100" cy="1746284"/>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D33E29F4-2412-4A4F-83CF-625DBC3EF638}"/>
              </a:ext>
            </a:extLst>
          </p:cNvPr>
          <p:cNvCxnSpPr>
            <a:cxnSpLocks/>
          </p:cNvCxnSpPr>
          <p:nvPr/>
        </p:nvCxnSpPr>
        <p:spPr>
          <a:xfrm flipH="1" flipV="1">
            <a:off x="7261259" y="952500"/>
            <a:ext cx="24635" cy="2515738"/>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C0FD661E-5E93-2445-9B96-C2C19A0299FB}"/>
              </a:ext>
            </a:extLst>
          </p:cNvPr>
          <p:cNvCxnSpPr>
            <a:cxnSpLocks/>
          </p:cNvCxnSpPr>
          <p:nvPr/>
        </p:nvCxnSpPr>
        <p:spPr>
          <a:xfrm flipH="1" flipV="1">
            <a:off x="6730432" y="1087758"/>
            <a:ext cx="23343" cy="2383856"/>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C5666E7C-0BD9-7B45-9FBD-A68B6AC55722}"/>
              </a:ext>
            </a:extLst>
          </p:cNvPr>
          <p:cNvCxnSpPr>
            <a:cxnSpLocks/>
          </p:cNvCxnSpPr>
          <p:nvPr/>
        </p:nvCxnSpPr>
        <p:spPr>
          <a:xfrm flipH="1" flipV="1">
            <a:off x="8003196" y="1846362"/>
            <a:ext cx="7836" cy="1634844"/>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A40C4BFE-B3AF-0948-84FE-BDFA834FB89A}"/>
              </a:ext>
            </a:extLst>
          </p:cNvPr>
          <p:cNvCxnSpPr>
            <a:cxnSpLocks/>
          </p:cNvCxnSpPr>
          <p:nvPr/>
        </p:nvCxnSpPr>
        <p:spPr>
          <a:xfrm flipH="1" flipV="1">
            <a:off x="6356976" y="2022001"/>
            <a:ext cx="14262" cy="1456386"/>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118" name="Content Placeholder 2">
            <a:extLst>
              <a:ext uri="{FF2B5EF4-FFF2-40B4-BE49-F238E27FC236}">
                <a16:creationId xmlns:a16="http://schemas.microsoft.com/office/drawing/2014/main" id="{B6BCD2C8-6498-E446-A051-19DD8CC22FCE}"/>
              </a:ext>
            </a:extLst>
          </p:cNvPr>
          <p:cNvSpPr txBox="1">
            <a:spLocks/>
          </p:cNvSpPr>
          <p:nvPr/>
        </p:nvSpPr>
        <p:spPr>
          <a:xfrm>
            <a:off x="6004619" y="1754540"/>
            <a:ext cx="687689" cy="184666"/>
          </a:xfrm>
          <a:prstGeom prst="rect">
            <a:avLst/>
          </a:prstGeom>
          <a:solidFill>
            <a:schemeClr val="bg1">
              <a:lumMod val="95000"/>
            </a:schemeClr>
          </a:solid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50" indent="-285750">
              <a:spcBef>
                <a:spcPct val="20000"/>
              </a:spcBef>
              <a:buFont typeface="Arial"/>
              <a:buChar char="•"/>
              <a:defRPr sz="2000" b="0" i="0">
                <a:solidFill>
                  <a:schemeClr val="accent6">
                    <a:lumMod val="50000"/>
                  </a:schemeClr>
                </a:solidFill>
                <a:latin typeface="Arial"/>
                <a:cs typeface="Arial"/>
              </a:defRPr>
            </a:lvl2pPr>
            <a:lvl3pPr marL="1143000" indent="-228600">
              <a:spcBef>
                <a:spcPct val="20000"/>
              </a:spcBef>
              <a:buFont typeface="Arial"/>
              <a:buChar char="•"/>
              <a:defRPr b="0" i="0">
                <a:solidFill>
                  <a:schemeClr val="accent6">
                    <a:lumMod val="50000"/>
                  </a:schemeClr>
                </a:solidFill>
                <a:latin typeface="Arial"/>
                <a:cs typeface="Arial"/>
              </a:defRPr>
            </a:lvl3pPr>
            <a:lvl4pPr marL="1600200" indent="-228600">
              <a:spcBef>
                <a:spcPct val="20000"/>
              </a:spcBef>
              <a:buFont typeface="Arial"/>
              <a:buChar char="–"/>
              <a:defRPr sz="1600" b="0" i="0">
                <a:solidFill>
                  <a:schemeClr val="accent6">
                    <a:lumMod val="50000"/>
                  </a:schemeClr>
                </a:solidFill>
                <a:latin typeface="Arial"/>
                <a:cs typeface="Arial"/>
              </a:defRPr>
            </a:lvl4pPr>
            <a:lvl5pPr marL="2057400" indent="-228600">
              <a:spcBef>
                <a:spcPct val="20000"/>
              </a:spcBef>
              <a:buFont typeface="Arial"/>
              <a:buChar char="»"/>
              <a:defRPr sz="1600" b="0" i="0">
                <a:solidFill>
                  <a:schemeClr val="accent6">
                    <a:lumMod val="50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Cassandra</a:t>
            </a:r>
          </a:p>
        </p:txBody>
      </p:sp>
      <p:cxnSp>
        <p:nvCxnSpPr>
          <p:cNvPr id="123" name="Straight Connector 122">
            <a:extLst>
              <a:ext uri="{FF2B5EF4-FFF2-40B4-BE49-F238E27FC236}">
                <a16:creationId xmlns:a16="http://schemas.microsoft.com/office/drawing/2014/main" id="{9DBF384A-913E-354F-8CCF-2FA453F21417}"/>
              </a:ext>
            </a:extLst>
          </p:cNvPr>
          <p:cNvCxnSpPr>
            <a:cxnSpLocks/>
          </p:cNvCxnSpPr>
          <p:nvPr/>
        </p:nvCxnSpPr>
        <p:spPr>
          <a:xfrm flipH="1" flipV="1">
            <a:off x="7586299" y="1195388"/>
            <a:ext cx="20035" cy="2282100"/>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127" name="Content Placeholder 2">
            <a:extLst>
              <a:ext uri="{FF2B5EF4-FFF2-40B4-BE49-F238E27FC236}">
                <a16:creationId xmlns:a16="http://schemas.microsoft.com/office/drawing/2014/main" id="{4B261DC3-5E2C-0D43-9813-311394427F41}"/>
              </a:ext>
            </a:extLst>
          </p:cNvPr>
          <p:cNvSpPr txBox="1">
            <a:spLocks/>
          </p:cNvSpPr>
          <p:nvPr/>
        </p:nvSpPr>
        <p:spPr>
          <a:xfrm>
            <a:off x="7360246" y="938037"/>
            <a:ext cx="453650" cy="184666"/>
          </a:xfrm>
          <a:prstGeom prst="rect">
            <a:avLst/>
          </a:prstGeom>
          <a:solidFill>
            <a:schemeClr val="bg1">
              <a:lumMod val="95000"/>
            </a:schemeClr>
          </a:solid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50" indent="-285750">
              <a:spcBef>
                <a:spcPct val="20000"/>
              </a:spcBef>
              <a:buFont typeface="Arial"/>
              <a:buChar char="•"/>
              <a:defRPr sz="2000" b="0" i="0">
                <a:solidFill>
                  <a:schemeClr val="accent6">
                    <a:lumMod val="50000"/>
                  </a:schemeClr>
                </a:solidFill>
                <a:latin typeface="Arial"/>
                <a:cs typeface="Arial"/>
              </a:defRPr>
            </a:lvl2pPr>
            <a:lvl3pPr marL="1143000" indent="-228600">
              <a:spcBef>
                <a:spcPct val="20000"/>
              </a:spcBef>
              <a:buFont typeface="Arial"/>
              <a:buChar char="•"/>
              <a:defRPr b="0" i="0">
                <a:solidFill>
                  <a:schemeClr val="accent6">
                    <a:lumMod val="50000"/>
                  </a:schemeClr>
                </a:solidFill>
                <a:latin typeface="Arial"/>
                <a:cs typeface="Arial"/>
              </a:defRPr>
            </a:lvl3pPr>
            <a:lvl4pPr marL="1600200" indent="-228600">
              <a:spcBef>
                <a:spcPct val="20000"/>
              </a:spcBef>
              <a:buFont typeface="Arial"/>
              <a:buChar char="–"/>
              <a:defRPr sz="1600" b="0" i="0">
                <a:solidFill>
                  <a:schemeClr val="accent6">
                    <a:lumMod val="50000"/>
                  </a:schemeClr>
                </a:solidFill>
                <a:latin typeface="Arial"/>
                <a:cs typeface="Arial"/>
              </a:defRPr>
            </a:lvl4pPr>
            <a:lvl5pPr marL="2057400" indent="-228600">
              <a:spcBef>
                <a:spcPct val="20000"/>
              </a:spcBef>
              <a:buFont typeface="Arial"/>
              <a:buChar char="»"/>
              <a:defRPr sz="1600" b="0" i="0">
                <a:solidFill>
                  <a:schemeClr val="accent6">
                    <a:lumMod val="50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Aurora</a:t>
            </a:r>
          </a:p>
        </p:txBody>
      </p:sp>
      <p:cxnSp>
        <p:nvCxnSpPr>
          <p:cNvPr id="44" name="Straight Connector 43">
            <a:extLst>
              <a:ext uri="{FF2B5EF4-FFF2-40B4-BE49-F238E27FC236}">
                <a16:creationId xmlns:a16="http://schemas.microsoft.com/office/drawing/2014/main" id="{CE11CA03-49E5-A14C-8B14-AEF6CF9521EC}"/>
              </a:ext>
            </a:extLst>
          </p:cNvPr>
          <p:cNvCxnSpPr>
            <a:cxnSpLocks/>
          </p:cNvCxnSpPr>
          <p:nvPr/>
        </p:nvCxnSpPr>
        <p:spPr>
          <a:xfrm flipH="1" flipV="1">
            <a:off x="7436609" y="2140792"/>
            <a:ext cx="9012" cy="1334464"/>
          </a:xfrm>
          <a:prstGeom prst="line">
            <a:avLst/>
          </a:prstGeom>
          <a:solidFill>
            <a:schemeClr val="accent2"/>
          </a:solidFill>
          <a:ln w="2540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Content Placeholder 2">
            <a:extLst>
              <a:ext uri="{FF2B5EF4-FFF2-40B4-BE49-F238E27FC236}">
                <a16:creationId xmlns:a16="http://schemas.microsoft.com/office/drawing/2014/main" id="{4D840050-432E-4E4E-B29C-F60694B2EC4F}"/>
              </a:ext>
            </a:extLst>
          </p:cNvPr>
          <p:cNvSpPr txBox="1">
            <a:spLocks/>
          </p:cNvSpPr>
          <p:nvPr/>
        </p:nvSpPr>
        <p:spPr>
          <a:xfrm>
            <a:off x="558980" y="2227506"/>
            <a:ext cx="543739" cy="276999"/>
          </a:xfrm>
          <a:prstGeom prst="rect">
            <a:avLst/>
          </a:prstGeom>
          <a:solidFill>
            <a:schemeClr val="bg1">
              <a:lumMod val="95000"/>
            </a:schemeClr>
          </a:solidFill>
        </p:spPr>
        <p:txBody>
          <a:bodyPr wrap="none">
            <a:spAutoFit/>
          </a:bodyPr>
          <a:lstStyle>
            <a:lvl1pPr marL="0" indent="0" algn="l" defTabSz="457200" rtl="0" eaLnBrk="1" latinLnBrk="0" hangingPunct="1">
              <a:spcBef>
                <a:spcPct val="20000"/>
              </a:spcBef>
              <a:buFontTx/>
              <a:buNone/>
              <a:defRPr sz="2400" b="0" i="0" kern="1200">
                <a:solidFill>
                  <a:schemeClr val="accent6">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schemeClr val="accent6"/>
                </a:solidFill>
                <a:effectLst/>
                <a:uLnTx/>
                <a:uFillTx/>
                <a:latin typeface="Amazon Ember" panose="020B0603020204020204" pitchFamily="34" charset="0"/>
                <a:ea typeface="Amazon Ember" panose="020B0603020204020204" pitchFamily="34" charset="0"/>
                <a:cs typeface="Amazon Ember" panose="020B0603020204020204" pitchFamily="34" charset="0"/>
              </a:rPr>
              <a:t>1970</a:t>
            </a:r>
          </a:p>
        </p:txBody>
      </p:sp>
      <p:sp>
        <p:nvSpPr>
          <p:cNvPr id="45" name="TextBox 44">
            <a:extLst>
              <a:ext uri="{FF2B5EF4-FFF2-40B4-BE49-F238E27FC236}">
                <a16:creationId xmlns:a16="http://schemas.microsoft.com/office/drawing/2014/main" id="{82E5B5C3-41B2-6A49-B272-C86F1741226C}"/>
              </a:ext>
            </a:extLst>
          </p:cNvPr>
          <p:cNvSpPr txBox="1"/>
          <p:nvPr/>
        </p:nvSpPr>
        <p:spPr>
          <a:xfrm>
            <a:off x="2059883" y="2242502"/>
            <a:ext cx="543739" cy="276999"/>
          </a:xfrm>
          <a:prstGeom prst="rect">
            <a:avLst/>
          </a:prstGeom>
          <a:solidFill>
            <a:schemeClr val="bg1">
              <a:lumMod val="9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6"/>
                </a:solidFill>
                <a:effectLst/>
                <a:uLnTx/>
                <a:uFillTx/>
                <a:latin typeface="Amazon Ember" panose="020B0603020204020204" pitchFamily="34" charset="0"/>
                <a:ea typeface="Amazon Ember" panose="020B0603020204020204" pitchFamily="34" charset="0"/>
                <a:cs typeface="Amazon Ember" panose="020B0603020204020204" pitchFamily="34" charset="0"/>
              </a:rPr>
              <a:t>1980</a:t>
            </a:r>
          </a:p>
        </p:txBody>
      </p:sp>
      <p:sp>
        <p:nvSpPr>
          <p:cNvPr id="60" name="Content Placeholder 2">
            <a:extLst>
              <a:ext uri="{FF2B5EF4-FFF2-40B4-BE49-F238E27FC236}">
                <a16:creationId xmlns:a16="http://schemas.microsoft.com/office/drawing/2014/main" id="{81F7545B-7380-0B4E-80F7-C223D7AB8C31}"/>
              </a:ext>
            </a:extLst>
          </p:cNvPr>
          <p:cNvSpPr txBox="1">
            <a:spLocks/>
          </p:cNvSpPr>
          <p:nvPr/>
        </p:nvSpPr>
        <p:spPr>
          <a:xfrm>
            <a:off x="3529856" y="2247658"/>
            <a:ext cx="613309" cy="274589"/>
          </a:xfrm>
          <a:prstGeom prst="rect">
            <a:avLst/>
          </a:prstGeom>
          <a:solidFill>
            <a:schemeClr val="bg1">
              <a:lumMod val="95000"/>
            </a:schemeClr>
          </a:solidFill>
        </p:spPr>
        <p:txBody>
          <a:bodyPr wrap="none"/>
          <a:lstStyle>
            <a:lvl1pPr marL="0" indent="0" algn="l" defTabSz="457200" rtl="0" eaLnBrk="1" latinLnBrk="0" hangingPunct="1">
              <a:spcBef>
                <a:spcPct val="20000"/>
              </a:spcBef>
              <a:buFontTx/>
              <a:buNone/>
              <a:defRPr sz="2400" b="0" i="0" kern="1200">
                <a:solidFill>
                  <a:schemeClr val="accent6">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schemeClr val="accent6"/>
                </a:solidFill>
                <a:effectLst/>
                <a:uLnTx/>
                <a:uFillTx/>
                <a:latin typeface="Amazon Ember" panose="020B0603020204020204" pitchFamily="34" charset="0"/>
                <a:ea typeface="Amazon Ember" panose="020B0603020204020204" pitchFamily="34" charset="0"/>
                <a:cs typeface="Amazon Ember" panose="020B0603020204020204" pitchFamily="34" charset="0"/>
              </a:rPr>
              <a:t>1990</a:t>
            </a:r>
          </a:p>
        </p:txBody>
      </p:sp>
      <p:sp>
        <p:nvSpPr>
          <p:cNvPr id="77" name="TextBox 76">
            <a:extLst>
              <a:ext uri="{FF2B5EF4-FFF2-40B4-BE49-F238E27FC236}">
                <a16:creationId xmlns:a16="http://schemas.microsoft.com/office/drawing/2014/main" id="{B50A1750-BC11-994B-9384-6BB531B4624E}"/>
              </a:ext>
            </a:extLst>
          </p:cNvPr>
          <p:cNvSpPr txBox="1"/>
          <p:nvPr/>
        </p:nvSpPr>
        <p:spPr>
          <a:xfrm>
            <a:off x="5159039" y="2227506"/>
            <a:ext cx="543739" cy="276999"/>
          </a:xfrm>
          <a:prstGeom prst="rect">
            <a:avLst/>
          </a:prstGeom>
          <a:solidFill>
            <a:schemeClr val="bg1">
              <a:lumMod val="9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6"/>
                </a:solidFill>
                <a:effectLst/>
                <a:uLnTx/>
                <a:uFillTx/>
                <a:latin typeface="Amazon Ember" panose="020B0603020204020204" pitchFamily="34" charset="0"/>
                <a:ea typeface="Amazon Ember" panose="020B0603020204020204" pitchFamily="34" charset="0"/>
                <a:cs typeface="Amazon Ember" panose="020B0603020204020204" pitchFamily="34" charset="0"/>
              </a:rPr>
              <a:t>2000</a:t>
            </a:r>
          </a:p>
        </p:txBody>
      </p:sp>
      <p:sp>
        <p:nvSpPr>
          <p:cNvPr id="79" name="TextBox 78">
            <a:extLst>
              <a:ext uri="{FF2B5EF4-FFF2-40B4-BE49-F238E27FC236}">
                <a16:creationId xmlns:a16="http://schemas.microsoft.com/office/drawing/2014/main" id="{1997B5A2-0183-3540-85C9-336ADB736CBC}"/>
              </a:ext>
            </a:extLst>
          </p:cNvPr>
          <p:cNvSpPr txBox="1"/>
          <p:nvPr/>
        </p:nvSpPr>
        <p:spPr>
          <a:xfrm>
            <a:off x="6629975" y="2236929"/>
            <a:ext cx="543739" cy="276999"/>
          </a:xfrm>
          <a:prstGeom prst="rect">
            <a:avLst/>
          </a:prstGeom>
          <a:solidFill>
            <a:schemeClr val="bg1">
              <a:lumMod val="9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6"/>
                </a:solidFill>
                <a:effectLst/>
                <a:uLnTx/>
                <a:uFillTx/>
                <a:latin typeface="Amazon Ember" panose="020B0603020204020204" pitchFamily="34" charset="0"/>
                <a:ea typeface="Amazon Ember" panose="020B0603020204020204" pitchFamily="34" charset="0"/>
                <a:cs typeface="Amazon Ember" panose="020B0603020204020204" pitchFamily="34" charset="0"/>
              </a:rPr>
              <a:t>2010</a:t>
            </a:r>
          </a:p>
        </p:txBody>
      </p:sp>
      <p:sp>
        <p:nvSpPr>
          <p:cNvPr id="100" name="Content Placeholder 2">
            <a:extLst>
              <a:ext uri="{FF2B5EF4-FFF2-40B4-BE49-F238E27FC236}">
                <a16:creationId xmlns:a16="http://schemas.microsoft.com/office/drawing/2014/main" id="{4C25A635-4563-744E-A67A-A219B1C16A21}"/>
              </a:ext>
            </a:extLst>
          </p:cNvPr>
          <p:cNvSpPr txBox="1">
            <a:spLocks/>
          </p:cNvSpPr>
          <p:nvPr/>
        </p:nvSpPr>
        <p:spPr>
          <a:xfrm>
            <a:off x="6244531" y="1436660"/>
            <a:ext cx="674865" cy="184666"/>
          </a:xfrm>
          <a:prstGeom prst="rect">
            <a:avLst/>
          </a:prstGeom>
          <a:solidFill>
            <a:schemeClr val="bg1">
              <a:lumMod val="95000"/>
            </a:schemeClr>
          </a:solid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50" indent="-285750">
              <a:spcBef>
                <a:spcPct val="20000"/>
              </a:spcBef>
              <a:buFont typeface="Arial"/>
              <a:buChar char="•"/>
              <a:defRPr sz="2000" b="0" i="0">
                <a:solidFill>
                  <a:schemeClr val="accent6">
                    <a:lumMod val="50000"/>
                  </a:schemeClr>
                </a:solidFill>
                <a:latin typeface="Arial"/>
                <a:cs typeface="Arial"/>
              </a:defRPr>
            </a:lvl2pPr>
            <a:lvl3pPr marL="1143000" indent="-228600">
              <a:spcBef>
                <a:spcPct val="20000"/>
              </a:spcBef>
              <a:buFont typeface="Arial"/>
              <a:buChar char="•"/>
              <a:defRPr b="0" i="0">
                <a:solidFill>
                  <a:schemeClr val="accent6">
                    <a:lumMod val="50000"/>
                  </a:schemeClr>
                </a:solidFill>
                <a:latin typeface="Arial"/>
                <a:cs typeface="Arial"/>
              </a:defRPr>
            </a:lvl3pPr>
            <a:lvl4pPr marL="1600200" indent="-228600">
              <a:spcBef>
                <a:spcPct val="20000"/>
              </a:spcBef>
              <a:buFont typeface="Arial"/>
              <a:buChar char="–"/>
              <a:defRPr sz="1600" b="0" i="0">
                <a:solidFill>
                  <a:schemeClr val="accent6">
                    <a:lumMod val="50000"/>
                  </a:schemeClr>
                </a:solidFill>
                <a:latin typeface="Arial"/>
                <a:cs typeface="Arial"/>
              </a:defRPr>
            </a:lvl4pPr>
            <a:lvl5pPr marL="2057400" indent="-228600">
              <a:spcBef>
                <a:spcPct val="20000"/>
              </a:spcBef>
              <a:buFont typeface="Arial"/>
              <a:buChar char="»"/>
              <a:defRPr sz="1600" b="0" i="0">
                <a:solidFill>
                  <a:schemeClr val="accent6">
                    <a:lumMod val="50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MongoDB</a:t>
            </a:r>
          </a:p>
        </p:txBody>
      </p:sp>
      <p:sp>
        <p:nvSpPr>
          <p:cNvPr id="101" name="Content Placeholder 2">
            <a:extLst>
              <a:ext uri="{FF2B5EF4-FFF2-40B4-BE49-F238E27FC236}">
                <a16:creationId xmlns:a16="http://schemas.microsoft.com/office/drawing/2014/main" id="{ED6A8338-743B-B043-8C10-805F79C0C616}"/>
              </a:ext>
            </a:extLst>
          </p:cNvPr>
          <p:cNvSpPr txBox="1">
            <a:spLocks/>
          </p:cNvSpPr>
          <p:nvPr/>
        </p:nvSpPr>
        <p:spPr>
          <a:xfrm>
            <a:off x="6517870" y="1123397"/>
            <a:ext cx="860813" cy="184666"/>
          </a:xfrm>
          <a:prstGeom prst="rect">
            <a:avLst/>
          </a:prstGeom>
          <a:solidFill>
            <a:schemeClr val="bg1">
              <a:lumMod val="95000"/>
            </a:schemeClr>
          </a:solid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50" indent="-285750">
              <a:spcBef>
                <a:spcPct val="20000"/>
              </a:spcBef>
              <a:buFont typeface="Arial"/>
              <a:buChar char="•"/>
              <a:defRPr sz="2000" b="0" i="0">
                <a:solidFill>
                  <a:schemeClr val="accent6">
                    <a:lumMod val="50000"/>
                  </a:schemeClr>
                </a:solidFill>
                <a:latin typeface="Arial"/>
                <a:cs typeface="Arial"/>
              </a:defRPr>
            </a:lvl2pPr>
            <a:lvl3pPr marL="1143000" indent="-228600">
              <a:spcBef>
                <a:spcPct val="20000"/>
              </a:spcBef>
              <a:buFont typeface="Arial"/>
              <a:buChar char="•"/>
              <a:defRPr b="0" i="0">
                <a:solidFill>
                  <a:schemeClr val="accent6">
                    <a:lumMod val="50000"/>
                  </a:schemeClr>
                </a:solidFill>
                <a:latin typeface="Arial"/>
                <a:cs typeface="Arial"/>
              </a:defRPr>
            </a:lvl3pPr>
            <a:lvl4pPr marL="1600200" indent="-228600">
              <a:spcBef>
                <a:spcPct val="20000"/>
              </a:spcBef>
              <a:buFont typeface="Arial"/>
              <a:buChar char="–"/>
              <a:defRPr sz="1600" b="0" i="0">
                <a:solidFill>
                  <a:schemeClr val="accent6">
                    <a:lumMod val="50000"/>
                  </a:schemeClr>
                </a:solidFill>
                <a:latin typeface="Arial"/>
                <a:cs typeface="Arial"/>
              </a:defRPr>
            </a:lvl4pPr>
            <a:lvl5pPr marL="2057400" indent="-228600">
              <a:spcBef>
                <a:spcPct val="20000"/>
              </a:spcBef>
              <a:buFont typeface="Arial"/>
              <a:buChar char="»"/>
              <a:defRPr sz="1600" b="0" i="0">
                <a:solidFill>
                  <a:schemeClr val="accent6">
                    <a:lumMod val="50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Elasticsearch</a:t>
            </a:r>
          </a:p>
        </p:txBody>
      </p:sp>
      <p:sp>
        <p:nvSpPr>
          <p:cNvPr id="122" name="Content Placeholder 2">
            <a:extLst>
              <a:ext uri="{FF2B5EF4-FFF2-40B4-BE49-F238E27FC236}">
                <a16:creationId xmlns:a16="http://schemas.microsoft.com/office/drawing/2014/main" id="{31C502F4-6D6E-2545-A87D-CC476992BCF5}"/>
              </a:ext>
            </a:extLst>
          </p:cNvPr>
          <p:cNvSpPr txBox="1">
            <a:spLocks/>
          </p:cNvSpPr>
          <p:nvPr/>
        </p:nvSpPr>
        <p:spPr>
          <a:xfrm>
            <a:off x="6826911" y="1877716"/>
            <a:ext cx="1154162" cy="184666"/>
          </a:xfrm>
          <a:prstGeom prst="rect">
            <a:avLst/>
          </a:prstGeom>
          <a:solidFill>
            <a:schemeClr val="bg1">
              <a:lumMod val="95000"/>
            </a:schemeClr>
          </a:solid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accent6"/>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50" indent="-285750">
              <a:spcBef>
                <a:spcPct val="20000"/>
              </a:spcBef>
              <a:buFont typeface="Arial"/>
              <a:buChar char="•"/>
              <a:defRPr sz="2000" b="0" i="0">
                <a:solidFill>
                  <a:schemeClr val="accent6">
                    <a:lumMod val="50000"/>
                  </a:schemeClr>
                </a:solidFill>
                <a:latin typeface="Arial"/>
                <a:cs typeface="Arial"/>
              </a:defRPr>
            </a:lvl2pPr>
            <a:lvl3pPr marL="1143000" indent="-228600">
              <a:spcBef>
                <a:spcPct val="20000"/>
              </a:spcBef>
              <a:buFont typeface="Arial"/>
              <a:buChar char="•"/>
              <a:defRPr b="0" i="0">
                <a:solidFill>
                  <a:schemeClr val="accent6">
                    <a:lumMod val="50000"/>
                  </a:schemeClr>
                </a:solidFill>
                <a:latin typeface="Arial"/>
                <a:cs typeface="Arial"/>
              </a:defRPr>
            </a:lvl3pPr>
            <a:lvl4pPr marL="1600200" indent="-228600">
              <a:spcBef>
                <a:spcPct val="20000"/>
              </a:spcBef>
              <a:buFont typeface="Arial"/>
              <a:buChar char="–"/>
              <a:defRPr sz="1600" b="0" i="0">
                <a:solidFill>
                  <a:schemeClr val="accent6">
                    <a:lumMod val="50000"/>
                  </a:schemeClr>
                </a:solidFill>
                <a:latin typeface="Arial"/>
                <a:cs typeface="Arial"/>
              </a:defRPr>
            </a:lvl4pPr>
            <a:lvl5pPr marL="2057400" indent="-228600">
              <a:spcBef>
                <a:spcPct val="20000"/>
              </a:spcBef>
              <a:buFont typeface="Arial"/>
              <a:buChar char="»"/>
              <a:defRPr sz="1600" b="0" i="0">
                <a:solidFill>
                  <a:schemeClr val="accent6">
                    <a:lumMod val="50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Amazon Redshift</a:t>
            </a:r>
          </a:p>
        </p:txBody>
      </p:sp>
      <p:sp>
        <p:nvSpPr>
          <p:cNvPr id="48" name="Title 2">
            <a:extLst>
              <a:ext uri="{FF2B5EF4-FFF2-40B4-BE49-F238E27FC236}">
                <a16:creationId xmlns:a16="http://schemas.microsoft.com/office/drawing/2014/main" id="{59E44A0F-8D7C-364C-9FCE-4835C471F2BB}"/>
              </a:ext>
            </a:extLst>
          </p:cNvPr>
          <p:cNvSpPr txBox="1">
            <a:spLocks/>
          </p:cNvSpPr>
          <p:nvPr/>
        </p:nvSpPr>
        <p:spPr>
          <a:xfrm>
            <a:off x="336789" y="114936"/>
            <a:ext cx="8205304" cy="545192"/>
          </a:xfrm>
          <a:prstGeom prst="rect">
            <a:avLst/>
          </a:prstGeom>
        </p:spPr>
        <p:txBody>
          <a:bodyPr/>
          <a:lstStyle>
            <a:lvl1pPr algn="l" defTabSz="457200" rtl="0" eaLnBrk="1" latinLnBrk="0" hangingPunct="1">
              <a:spcBef>
                <a:spcPct val="0"/>
              </a:spcBef>
              <a:buNone/>
              <a:defRPr sz="2800" b="0" i="0" kern="1200">
                <a:solidFill>
                  <a:srgbClr val="0E2735"/>
                </a:solidFill>
                <a:latin typeface="Amazon Ember Regular" charset="0"/>
                <a:ea typeface="+mj-ea"/>
                <a:cs typeface="Amazon Ember Regular" charset="0"/>
              </a:defRPr>
            </a:lvl1pPr>
          </a:lstStyle>
          <a:p>
            <a:r>
              <a:rPr lang="en-US" dirty="0"/>
              <a:t>Evolution of databases</a:t>
            </a:r>
          </a:p>
        </p:txBody>
      </p:sp>
      <p:sp>
        <p:nvSpPr>
          <p:cNvPr id="3" name="TextBox 2">
            <a:extLst>
              <a:ext uri="{FF2B5EF4-FFF2-40B4-BE49-F238E27FC236}">
                <a16:creationId xmlns:a16="http://schemas.microsoft.com/office/drawing/2014/main" id="{091828C9-E67A-8147-9EFD-E7B493C82ED2}"/>
              </a:ext>
            </a:extLst>
          </p:cNvPr>
          <p:cNvSpPr txBox="1"/>
          <p:nvPr/>
        </p:nvSpPr>
        <p:spPr>
          <a:xfrm>
            <a:off x="351690" y="692456"/>
            <a:ext cx="2664512" cy="461665"/>
          </a:xfrm>
          <a:prstGeom prst="rect">
            <a:avLst/>
          </a:prstGeom>
          <a:noFill/>
        </p:spPr>
        <p:txBody>
          <a:bodyPr wrap="none" rtlCol="0">
            <a:spAutoFit/>
          </a:bodyPr>
          <a:lstStyle/>
          <a:p>
            <a:r>
              <a:rPr lang="en-US" sz="1200" dirty="0"/>
              <a:t>Edgar Frank Codd – 1970</a:t>
            </a:r>
          </a:p>
          <a:p>
            <a:r>
              <a:rPr lang="en-US" sz="1200" dirty="0"/>
              <a:t>The Relational Model for Databases</a:t>
            </a:r>
          </a:p>
        </p:txBody>
      </p:sp>
      <p:sp>
        <p:nvSpPr>
          <p:cNvPr id="6" name="TextBox 5">
            <a:extLst>
              <a:ext uri="{FF2B5EF4-FFF2-40B4-BE49-F238E27FC236}">
                <a16:creationId xmlns:a16="http://schemas.microsoft.com/office/drawing/2014/main" id="{8C992E00-0ADB-BD4C-9B94-AE3F65531FCB}"/>
              </a:ext>
            </a:extLst>
          </p:cNvPr>
          <p:cNvSpPr txBox="1"/>
          <p:nvPr/>
        </p:nvSpPr>
        <p:spPr>
          <a:xfrm>
            <a:off x="6092029" y="3782542"/>
            <a:ext cx="2604042" cy="923330"/>
          </a:xfrm>
          <a:prstGeom prst="rect">
            <a:avLst/>
          </a:prstGeom>
          <a:noFill/>
        </p:spPr>
        <p:txBody>
          <a:bodyPr wrap="square" rtlCol="0">
            <a:spAutoFit/>
          </a:bodyPr>
          <a:lstStyle/>
          <a:p>
            <a:pPr algn="r"/>
            <a:r>
              <a:rPr lang="en-US" dirty="0"/>
              <a:t>As of today, </a:t>
            </a:r>
          </a:p>
          <a:p>
            <a:pPr algn="r"/>
            <a:r>
              <a:rPr lang="en-US" dirty="0"/>
              <a:t>DB-Engines is tracking </a:t>
            </a:r>
            <a:r>
              <a:rPr lang="en-US" b="1" dirty="0"/>
              <a:t>340+ databases</a:t>
            </a:r>
          </a:p>
        </p:txBody>
      </p:sp>
    </p:spTree>
    <p:extLst>
      <p:ext uri="{BB962C8B-B14F-4D97-AF65-F5344CB8AC3E}">
        <p14:creationId xmlns:p14="http://schemas.microsoft.com/office/powerpoint/2010/main" val="241849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wipe(down)">
                                      <p:cBhvr>
                                        <p:cTn id="11" dur="500"/>
                                        <p:tgtEl>
                                          <p:spTgt spid="8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fade">
                                      <p:cBhvr>
                                        <p:cTn id="14" dur="500"/>
                                        <p:tgtEl>
                                          <p:spTgt spid="92"/>
                                        </p:tgtEl>
                                      </p:cBhvr>
                                    </p:animEffect>
                                  </p:childTnLst>
                                </p:cTn>
                              </p:par>
                              <p:par>
                                <p:cTn id="15" presetID="64" presetClass="path" presetSubtype="0" decel="100000" fill="hold" grpId="1" nodeType="withEffect">
                                  <p:stCondLst>
                                    <p:cond delay="0"/>
                                  </p:stCondLst>
                                  <p:childTnLst>
                                    <p:animMotion origin="layout" path="M -1.66667E-6 0.02531 L -4.44444E-6 -7.40741E-7 " pathEditMode="relative" rAng="0" ptsTypes="AA">
                                      <p:cBhvr>
                                        <p:cTn id="16" dur="500" fill="hold"/>
                                        <p:tgtEl>
                                          <p:spTgt spid="92"/>
                                        </p:tgtEl>
                                        <p:attrNameLst>
                                          <p:attrName>ppt_x</p:attrName>
                                          <p:attrName>ppt_y</p:attrName>
                                        </p:attrNameLst>
                                      </p:cBhvr>
                                      <p:rCtr x="-17" y="-1512"/>
                                    </p:animMotion>
                                  </p:childTnLst>
                                </p:cTn>
                              </p:par>
                              <p:par>
                                <p:cTn id="17" presetID="22" presetClass="entr" presetSubtype="4" fill="hold" nodeType="withEffect">
                                  <p:stCondLst>
                                    <p:cond delay="100"/>
                                  </p:stCondLst>
                                  <p:childTnLst>
                                    <p:set>
                                      <p:cBhvr>
                                        <p:cTn id="18" dur="1" fill="hold">
                                          <p:stCondLst>
                                            <p:cond delay="0"/>
                                          </p:stCondLst>
                                        </p:cTn>
                                        <p:tgtEl>
                                          <p:spTgt spid="88"/>
                                        </p:tgtEl>
                                        <p:attrNameLst>
                                          <p:attrName>style.visibility</p:attrName>
                                        </p:attrNameLst>
                                      </p:cBhvr>
                                      <p:to>
                                        <p:strVal val="visible"/>
                                      </p:to>
                                    </p:set>
                                    <p:animEffect transition="in" filter="wipe(down)">
                                      <p:cBhvr>
                                        <p:cTn id="19" dur="500"/>
                                        <p:tgtEl>
                                          <p:spTgt spid="88"/>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94"/>
                                        </p:tgtEl>
                                        <p:attrNameLst>
                                          <p:attrName>style.visibility</p:attrName>
                                        </p:attrNameLst>
                                      </p:cBhvr>
                                      <p:to>
                                        <p:strVal val="visible"/>
                                      </p:to>
                                    </p:set>
                                    <p:animEffect transition="in" filter="fade">
                                      <p:cBhvr>
                                        <p:cTn id="22" dur="500"/>
                                        <p:tgtEl>
                                          <p:spTgt spid="94"/>
                                        </p:tgtEl>
                                      </p:cBhvr>
                                    </p:animEffect>
                                  </p:childTnLst>
                                </p:cTn>
                              </p:par>
                              <p:par>
                                <p:cTn id="23" presetID="64" presetClass="path" presetSubtype="0" decel="100000" fill="hold" grpId="1" nodeType="withEffect">
                                  <p:stCondLst>
                                    <p:cond delay="100"/>
                                  </p:stCondLst>
                                  <p:childTnLst>
                                    <p:animMotion origin="layout" path="M -1.66667E-6 0.02531 L -4.44444E-6 -7.40741E-7 " pathEditMode="relative" rAng="0" ptsTypes="AA">
                                      <p:cBhvr>
                                        <p:cTn id="24" dur="500" fill="hold"/>
                                        <p:tgtEl>
                                          <p:spTgt spid="94"/>
                                        </p:tgtEl>
                                        <p:attrNameLst>
                                          <p:attrName>ppt_x</p:attrName>
                                          <p:attrName>ppt_y</p:attrName>
                                        </p:attrNameLst>
                                      </p:cBhvr>
                                      <p:rCtr x="-17" y="-1512"/>
                                    </p:animMotion>
                                  </p:childTnLst>
                                </p:cTn>
                              </p:par>
                              <p:par>
                                <p:cTn id="25" presetID="22" presetClass="entr" presetSubtype="4" fill="hold" nodeType="withEffect">
                                  <p:stCondLst>
                                    <p:cond delay="200"/>
                                  </p:stCondLst>
                                  <p:childTnLst>
                                    <p:set>
                                      <p:cBhvr>
                                        <p:cTn id="26" dur="1" fill="hold">
                                          <p:stCondLst>
                                            <p:cond delay="0"/>
                                          </p:stCondLst>
                                        </p:cTn>
                                        <p:tgtEl>
                                          <p:spTgt spid="89"/>
                                        </p:tgtEl>
                                        <p:attrNameLst>
                                          <p:attrName>style.visibility</p:attrName>
                                        </p:attrNameLst>
                                      </p:cBhvr>
                                      <p:to>
                                        <p:strVal val="visible"/>
                                      </p:to>
                                    </p:set>
                                    <p:animEffect transition="in" filter="wipe(down)">
                                      <p:cBhvr>
                                        <p:cTn id="27" dur="500"/>
                                        <p:tgtEl>
                                          <p:spTgt spid="89"/>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95"/>
                                        </p:tgtEl>
                                        <p:attrNameLst>
                                          <p:attrName>style.visibility</p:attrName>
                                        </p:attrNameLst>
                                      </p:cBhvr>
                                      <p:to>
                                        <p:strVal val="visible"/>
                                      </p:to>
                                    </p:set>
                                    <p:animEffect transition="in" filter="fade">
                                      <p:cBhvr>
                                        <p:cTn id="30" dur="500"/>
                                        <p:tgtEl>
                                          <p:spTgt spid="95"/>
                                        </p:tgtEl>
                                      </p:cBhvr>
                                    </p:animEffect>
                                  </p:childTnLst>
                                </p:cTn>
                              </p:par>
                              <p:par>
                                <p:cTn id="31" presetID="64" presetClass="path" presetSubtype="0" decel="100000" fill="hold" grpId="1" nodeType="withEffect">
                                  <p:stCondLst>
                                    <p:cond delay="200"/>
                                  </p:stCondLst>
                                  <p:childTnLst>
                                    <p:animMotion origin="layout" path="M -1.66667E-6 0.02531 L -4.44444E-6 -7.40741E-7 " pathEditMode="relative" rAng="0" ptsTypes="AA">
                                      <p:cBhvr>
                                        <p:cTn id="32" dur="500" fill="hold"/>
                                        <p:tgtEl>
                                          <p:spTgt spid="95"/>
                                        </p:tgtEl>
                                        <p:attrNameLst>
                                          <p:attrName>ppt_x</p:attrName>
                                          <p:attrName>ppt_y</p:attrName>
                                        </p:attrNameLst>
                                      </p:cBhvr>
                                      <p:rCtr x="-17" y="-1512"/>
                                    </p:animMotion>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down)">
                                      <p:cBhvr>
                                        <p:cTn id="37" dur="500"/>
                                        <p:tgtEl>
                                          <p:spTgt spid="9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6"/>
                                        </p:tgtEl>
                                        <p:attrNameLst>
                                          <p:attrName>style.visibility</p:attrName>
                                        </p:attrNameLst>
                                      </p:cBhvr>
                                      <p:to>
                                        <p:strVal val="visible"/>
                                      </p:to>
                                    </p:set>
                                    <p:animEffect transition="in" filter="fade">
                                      <p:cBhvr>
                                        <p:cTn id="40" dur="500"/>
                                        <p:tgtEl>
                                          <p:spTgt spid="96"/>
                                        </p:tgtEl>
                                      </p:cBhvr>
                                    </p:animEffect>
                                  </p:childTnLst>
                                </p:cTn>
                              </p:par>
                              <p:par>
                                <p:cTn id="41" presetID="64" presetClass="path" presetSubtype="0" decel="100000" fill="hold" grpId="1" nodeType="withEffect">
                                  <p:stCondLst>
                                    <p:cond delay="0"/>
                                  </p:stCondLst>
                                  <p:childTnLst>
                                    <p:animMotion origin="layout" path="M -1.66667E-6 0.02531 L -4.44444E-6 -7.40741E-7 " pathEditMode="relative" rAng="0" ptsTypes="AA">
                                      <p:cBhvr>
                                        <p:cTn id="42" dur="500" fill="hold"/>
                                        <p:tgtEl>
                                          <p:spTgt spid="96"/>
                                        </p:tgtEl>
                                        <p:attrNameLst>
                                          <p:attrName>ppt_x</p:attrName>
                                          <p:attrName>ppt_y</p:attrName>
                                        </p:attrNameLst>
                                      </p:cBhvr>
                                      <p:rCtr x="-17" y="-1512"/>
                                    </p:animMotion>
                                  </p:childTnLst>
                                </p:cTn>
                              </p:par>
                              <p:par>
                                <p:cTn id="43" presetID="22" presetClass="entr" presetSubtype="4" fill="hold" nodeType="withEffect">
                                  <p:stCondLst>
                                    <p:cond delay="100"/>
                                  </p:stCondLst>
                                  <p:childTnLst>
                                    <p:set>
                                      <p:cBhvr>
                                        <p:cTn id="44" dur="1" fill="hold">
                                          <p:stCondLst>
                                            <p:cond delay="0"/>
                                          </p:stCondLst>
                                        </p:cTn>
                                        <p:tgtEl>
                                          <p:spTgt spid="91"/>
                                        </p:tgtEl>
                                        <p:attrNameLst>
                                          <p:attrName>style.visibility</p:attrName>
                                        </p:attrNameLst>
                                      </p:cBhvr>
                                      <p:to>
                                        <p:strVal val="visible"/>
                                      </p:to>
                                    </p:set>
                                    <p:animEffect transition="in" filter="wipe(down)">
                                      <p:cBhvr>
                                        <p:cTn id="45" dur="500"/>
                                        <p:tgtEl>
                                          <p:spTgt spid="91"/>
                                        </p:tgtEl>
                                      </p:cBhvr>
                                    </p:animEffect>
                                  </p:childTnLst>
                                </p:cTn>
                              </p:par>
                              <p:par>
                                <p:cTn id="46" presetID="10" presetClass="entr" presetSubtype="0" fill="hold" grpId="0" nodeType="withEffect">
                                  <p:stCondLst>
                                    <p:cond delay="10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childTnLst>
                                </p:cTn>
                              </p:par>
                              <p:par>
                                <p:cTn id="49" presetID="64" presetClass="path" presetSubtype="0" decel="100000" fill="hold" grpId="1" nodeType="withEffect">
                                  <p:stCondLst>
                                    <p:cond delay="100"/>
                                  </p:stCondLst>
                                  <p:childTnLst>
                                    <p:animMotion origin="layout" path="M -1.66667E-6 0.02531 L -4.44444E-6 -7.40741E-7 " pathEditMode="relative" rAng="0" ptsTypes="AA">
                                      <p:cBhvr>
                                        <p:cTn id="50" dur="500" fill="hold"/>
                                        <p:tgtEl>
                                          <p:spTgt spid="97"/>
                                        </p:tgtEl>
                                        <p:attrNameLst>
                                          <p:attrName>ppt_x</p:attrName>
                                          <p:attrName>ppt_y</p:attrName>
                                        </p:attrNameLst>
                                      </p:cBhvr>
                                      <p:rCtr x="-17" y="-1512"/>
                                    </p:animMotion>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16"/>
                                        </p:tgtEl>
                                        <p:attrNameLst>
                                          <p:attrName>style.visibility</p:attrName>
                                        </p:attrNameLst>
                                      </p:cBhvr>
                                      <p:to>
                                        <p:strVal val="visible"/>
                                      </p:to>
                                    </p:set>
                                    <p:animEffect transition="in" filter="wipe(down)">
                                      <p:cBhvr>
                                        <p:cTn id="55" dur="500"/>
                                        <p:tgtEl>
                                          <p:spTgt spid="1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8"/>
                                        </p:tgtEl>
                                        <p:attrNameLst>
                                          <p:attrName>style.visibility</p:attrName>
                                        </p:attrNameLst>
                                      </p:cBhvr>
                                      <p:to>
                                        <p:strVal val="visible"/>
                                      </p:to>
                                    </p:set>
                                    <p:animEffect transition="in" filter="fade">
                                      <p:cBhvr>
                                        <p:cTn id="58" dur="500"/>
                                        <p:tgtEl>
                                          <p:spTgt spid="118"/>
                                        </p:tgtEl>
                                      </p:cBhvr>
                                    </p:animEffect>
                                  </p:childTnLst>
                                </p:cTn>
                              </p:par>
                              <p:par>
                                <p:cTn id="59" presetID="64" presetClass="path" presetSubtype="0" decel="100000" fill="hold" grpId="1" nodeType="withEffect">
                                  <p:stCondLst>
                                    <p:cond delay="0"/>
                                  </p:stCondLst>
                                  <p:childTnLst>
                                    <p:animMotion origin="layout" path="M -1.66667E-6 0.02531 L -4.44444E-6 -7.40741E-7 " pathEditMode="relative" rAng="0" ptsTypes="AA">
                                      <p:cBhvr>
                                        <p:cTn id="60" dur="500" fill="hold"/>
                                        <p:tgtEl>
                                          <p:spTgt spid="118"/>
                                        </p:tgtEl>
                                        <p:attrNameLst>
                                          <p:attrName>ppt_x</p:attrName>
                                          <p:attrName>ppt_y</p:attrName>
                                        </p:attrNameLst>
                                      </p:cBhvr>
                                      <p:rCtr x="-17" y="-1512"/>
                                    </p:animMotion>
                                  </p:childTnLst>
                                </p:cTn>
                              </p:par>
                              <p:par>
                                <p:cTn id="61" presetID="22" presetClass="entr" presetSubtype="4" fill="hold" nodeType="withEffect">
                                  <p:stCondLst>
                                    <p:cond delay="100"/>
                                  </p:stCondLst>
                                  <p:childTnLst>
                                    <p:set>
                                      <p:cBhvr>
                                        <p:cTn id="62" dur="1" fill="hold">
                                          <p:stCondLst>
                                            <p:cond delay="0"/>
                                          </p:stCondLst>
                                        </p:cTn>
                                        <p:tgtEl>
                                          <p:spTgt spid="106"/>
                                        </p:tgtEl>
                                        <p:attrNameLst>
                                          <p:attrName>style.visibility</p:attrName>
                                        </p:attrNameLst>
                                      </p:cBhvr>
                                      <p:to>
                                        <p:strVal val="visible"/>
                                      </p:to>
                                    </p:set>
                                    <p:animEffect transition="in" filter="wipe(down)">
                                      <p:cBhvr>
                                        <p:cTn id="63" dur="500"/>
                                        <p:tgtEl>
                                          <p:spTgt spid="106"/>
                                        </p:tgtEl>
                                      </p:cBhvr>
                                    </p:animEffect>
                                  </p:childTnLst>
                                </p:cTn>
                              </p:par>
                              <p:par>
                                <p:cTn id="64" presetID="10" presetClass="entr" presetSubtype="0" fill="hold" grpId="0" nodeType="withEffect">
                                  <p:stCondLst>
                                    <p:cond delay="100"/>
                                  </p:stCondLst>
                                  <p:childTnLst>
                                    <p:set>
                                      <p:cBhvr>
                                        <p:cTn id="65" dur="1" fill="hold">
                                          <p:stCondLst>
                                            <p:cond delay="0"/>
                                          </p:stCondLst>
                                        </p:cTn>
                                        <p:tgtEl>
                                          <p:spTgt spid="100"/>
                                        </p:tgtEl>
                                        <p:attrNameLst>
                                          <p:attrName>style.visibility</p:attrName>
                                        </p:attrNameLst>
                                      </p:cBhvr>
                                      <p:to>
                                        <p:strVal val="visible"/>
                                      </p:to>
                                    </p:set>
                                    <p:animEffect transition="in" filter="fade">
                                      <p:cBhvr>
                                        <p:cTn id="66" dur="500"/>
                                        <p:tgtEl>
                                          <p:spTgt spid="100"/>
                                        </p:tgtEl>
                                      </p:cBhvr>
                                    </p:animEffect>
                                  </p:childTnLst>
                                </p:cTn>
                              </p:par>
                              <p:par>
                                <p:cTn id="67" presetID="64" presetClass="path" presetSubtype="0" decel="100000" fill="hold" grpId="1" nodeType="withEffect">
                                  <p:stCondLst>
                                    <p:cond delay="100"/>
                                  </p:stCondLst>
                                  <p:childTnLst>
                                    <p:animMotion origin="layout" path="M -1.66667E-6 0.02531 L -4.44444E-6 -7.40741E-7 " pathEditMode="relative" rAng="0" ptsTypes="AA">
                                      <p:cBhvr>
                                        <p:cTn id="68" dur="500" fill="hold"/>
                                        <p:tgtEl>
                                          <p:spTgt spid="100"/>
                                        </p:tgtEl>
                                        <p:attrNameLst>
                                          <p:attrName>ppt_x</p:attrName>
                                          <p:attrName>ppt_y</p:attrName>
                                        </p:attrNameLst>
                                      </p:cBhvr>
                                      <p:rCtr x="-17" y="-1512"/>
                                    </p:animMotion>
                                  </p:childTnLst>
                                </p:cTn>
                              </p:par>
                              <p:par>
                                <p:cTn id="69" presetID="22" presetClass="entr" presetSubtype="4" fill="hold" nodeType="withEffect">
                                  <p:stCondLst>
                                    <p:cond delay="200"/>
                                  </p:stCondLst>
                                  <p:childTnLst>
                                    <p:set>
                                      <p:cBhvr>
                                        <p:cTn id="70" dur="1" fill="hold">
                                          <p:stCondLst>
                                            <p:cond delay="0"/>
                                          </p:stCondLst>
                                        </p:cTn>
                                        <p:tgtEl>
                                          <p:spTgt spid="111"/>
                                        </p:tgtEl>
                                        <p:attrNameLst>
                                          <p:attrName>style.visibility</p:attrName>
                                        </p:attrNameLst>
                                      </p:cBhvr>
                                      <p:to>
                                        <p:strVal val="visible"/>
                                      </p:to>
                                    </p:set>
                                    <p:animEffect transition="in" filter="wipe(down)">
                                      <p:cBhvr>
                                        <p:cTn id="71" dur="500"/>
                                        <p:tgtEl>
                                          <p:spTgt spid="111"/>
                                        </p:tgtEl>
                                      </p:cBhvr>
                                    </p:animEffect>
                                  </p:childTnLst>
                                </p:cTn>
                              </p:par>
                              <p:par>
                                <p:cTn id="72" presetID="10" presetClass="entr" presetSubtype="0" fill="hold" grpId="0" nodeType="withEffect">
                                  <p:stCondLst>
                                    <p:cond delay="200"/>
                                  </p:stCondLst>
                                  <p:childTnLst>
                                    <p:set>
                                      <p:cBhvr>
                                        <p:cTn id="73" dur="1" fill="hold">
                                          <p:stCondLst>
                                            <p:cond delay="0"/>
                                          </p:stCondLst>
                                        </p:cTn>
                                        <p:tgtEl>
                                          <p:spTgt spid="99"/>
                                        </p:tgtEl>
                                        <p:attrNameLst>
                                          <p:attrName>style.visibility</p:attrName>
                                        </p:attrNameLst>
                                      </p:cBhvr>
                                      <p:to>
                                        <p:strVal val="visible"/>
                                      </p:to>
                                    </p:set>
                                    <p:animEffect transition="in" filter="fade">
                                      <p:cBhvr>
                                        <p:cTn id="74" dur="500"/>
                                        <p:tgtEl>
                                          <p:spTgt spid="99"/>
                                        </p:tgtEl>
                                      </p:cBhvr>
                                    </p:animEffect>
                                  </p:childTnLst>
                                </p:cTn>
                              </p:par>
                              <p:par>
                                <p:cTn id="75" presetID="64" presetClass="path" presetSubtype="0" decel="100000" fill="hold" grpId="1" nodeType="withEffect">
                                  <p:stCondLst>
                                    <p:cond delay="200"/>
                                  </p:stCondLst>
                                  <p:childTnLst>
                                    <p:animMotion origin="layout" path="M -1.66667E-6 0.02531 L -4.44444E-6 -7.40741E-7 " pathEditMode="relative" rAng="0" ptsTypes="AA">
                                      <p:cBhvr>
                                        <p:cTn id="76" dur="500" fill="hold"/>
                                        <p:tgtEl>
                                          <p:spTgt spid="99"/>
                                        </p:tgtEl>
                                        <p:attrNameLst>
                                          <p:attrName>ppt_x</p:attrName>
                                          <p:attrName>ppt_y</p:attrName>
                                        </p:attrNameLst>
                                      </p:cBhvr>
                                      <p:rCtr x="-17" y="-1512"/>
                                    </p:animMotion>
                                  </p:childTnLst>
                                </p:cTn>
                              </p:par>
                              <p:par>
                                <p:cTn id="77" presetID="22" presetClass="entr" presetSubtype="4" fill="hold" nodeType="withEffect">
                                  <p:stCondLst>
                                    <p:cond delay="300"/>
                                  </p:stCondLst>
                                  <p:childTnLst>
                                    <p:set>
                                      <p:cBhvr>
                                        <p:cTn id="78" dur="1" fill="hold">
                                          <p:stCondLst>
                                            <p:cond delay="0"/>
                                          </p:stCondLst>
                                        </p:cTn>
                                        <p:tgtEl>
                                          <p:spTgt spid="105"/>
                                        </p:tgtEl>
                                        <p:attrNameLst>
                                          <p:attrName>style.visibility</p:attrName>
                                        </p:attrNameLst>
                                      </p:cBhvr>
                                      <p:to>
                                        <p:strVal val="visible"/>
                                      </p:to>
                                    </p:set>
                                    <p:animEffect transition="in" filter="wipe(down)">
                                      <p:cBhvr>
                                        <p:cTn id="79" dur="500"/>
                                        <p:tgtEl>
                                          <p:spTgt spid="105"/>
                                        </p:tgtEl>
                                      </p:cBhvr>
                                    </p:animEffect>
                                  </p:childTnLst>
                                </p:cTn>
                              </p:par>
                              <p:par>
                                <p:cTn id="80" presetID="10" presetClass="entr" presetSubtype="0" fill="hold" grpId="0" nodeType="withEffect">
                                  <p:stCondLst>
                                    <p:cond delay="300"/>
                                  </p:stCondLst>
                                  <p:childTnLst>
                                    <p:set>
                                      <p:cBhvr>
                                        <p:cTn id="81" dur="1" fill="hold">
                                          <p:stCondLst>
                                            <p:cond delay="0"/>
                                          </p:stCondLst>
                                        </p:cTn>
                                        <p:tgtEl>
                                          <p:spTgt spid="101"/>
                                        </p:tgtEl>
                                        <p:attrNameLst>
                                          <p:attrName>style.visibility</p:attrName>
                                        </p:attrNameLst>
                                      </p:cBhvr>
                                      <p:to>
                                        <p:strVal val="visible"/>
                                      </p:to>
                                    </p:set>
                                    <p:animEffect transition="in" filter="fade">
                                      <p:cBhvr>
                                        <p:cTn id="82" dur="500"/>
                                        <p:tgtEl>
                                          <p:spTgt spid="101"/>
                                        </p:tgtEl>
                                      </p:cBhvr>
                                    </p:animEffect>
                                  </p:childTnLst>
                                </p:cTn>
                              </p:par>
                              <p:par>
                                <p:cTn id="83" presetID="64" presetClass="path" presetSubtype="0" decel="100000" fill="hold" grpId="1" nodeType="withEffect">
                                  <p:stCondLst>
                                    <p:cond delay="300"/>
                                  </p:stCondLst>
                                  <p:childTnLst>
                                    <p:animMotion origin="layout" path="M -1.66667E-6 0.02531 L -4.44444E-6 -7.40741E-7 " pathEditMode="relative" rAng="0" ptsTypes="AA">
                                      <p:cBhvr>
                                        <p:cTn id="84" dur="500" fill="hold"/>
                                        <p:tgtEl>
                                          <p:spTgt spid="101"/>
                                        </p:tgtEl>
                                        <p:attrNameLst>
                                          <p:attrName>ppt_x</p:attrName>
                                          <p:attrName>ppt_y</p:attrName>
                                        </p:attrNameLst>
                                      </p:cBhvr>
                                      <p:rCtr x="-17" y="-1512"/>
                                    </p:animMotion>
                                  </p:childTnLst>
                                </p:cTn>
                              </p:par>
                              <p:par>
                                <p:cTn id="85" presetID="22" presetClass="entr" presetSubtype="4" fill="hold" nodeType="withEffect">
                                  <p:stCondLst>
                                    <p:cond delay="400"/>
                                  </p:stCondLst>
                                  <p:childTnLst>
                                    <p:set>
                                      <p:cBhvr>
                                        <p:cTn id="86" dur="1" fill="hold">
                                          <p:stCondLst>
                                            <p:cond delay="0"/>
                                          </p:stCondLst>
                                        </p:cTn>
                                        <p:tgtEl>
                                          <p:spTgt spid="108"/>
                                        </p:tgtEl>
                                        <p:attrNameLst>
                                          <p:attrName>style.visibility</p:attrName>
                                        </p:attrNameLst>
                                      </p:cBhvr>
                                      <p:to>
                                        <p:strVal val="visible"/>
                                      </p:to>
                                    </p:set>
                                    <p:animEffect transition="in" filter="wipe(down)">
                                      <p:cBhvr>
                                        <p:cTn id="87" dur="500"/>
                                        <p:tgtEl>
                                          <p:spTgt spid="108"/>
                                        </p:tgtEl>
                                      </p:cBhvr>
                                    </p:animEffect>
                                  </p:childTnLst>
                                </p:cTn>
                              </p:par>
                              <p:par>
                                <p:cTn id="88" presetID="10" presetClass="entr" presetSubtype="0" fill="hold" grpId="0" nodeType="withEffect">
                                  <p:stCondLst>
                                    <p:cond delay="400"/>
                                  </p:stCondLst>
                                  <p:childTnLst>
                                    <p:set>
                                      <p:cBhvr>
                                        <p:cTn id="89" dur="1" fill="hold">
                                          <p:stCondLst>
                                            <p:cond delay="0"/>
                                          </p:stCondLst>
                                        </p:cTn>
                                        <p:tgtEl>
                                          <p:spTgt spid="98"/>
                                        </p:tgtEl>
                                        <p:attrNameLst>
                                          <p:attrName>style.visibility</p:attrName>
                                        </p:attrNameLst>
                                      </p:cBhvr>
                                      <p:to>
                                        <p:strVal val="visible"/>
                                      </p:to>
                                    </p:set>
                                    <p:animEffect transition="in" filter="fade">
                                      <p:cBhvr>
                                        <p:cTn id="90" dur="500"/>
                                        <p:tgtEl>
                                          <p:spTgt spid="98"/>
                                        </p:tgtEl>
                                      </p:cBhvr>
                                    </p:animEffect>
                                  </p:childTnLst>
                                </p:cTn>
                              </p:par>
                              <p:par>
                                <p:cTn id="91" presetID="64" presetClass="path" presetSubtype="0" decel="100000" fill="hold" grpId="1" nodeType="withEffect">
                                  <p:stCondLst>
                                    <p:cond delay="400"/>
                                  </p:stCondLst>
                                  <p:childTnLst>
                                    <p:animMotion origin="layout" path="M -1.66667E-6 0.02531 L -4.44444E-6 -7.40741E-7 " pathEditMode="relative" rAng="0" ptsTypes="AA">
                                      <p:cBhvr>
                                        <p:cTn id="92" dur="500" fill="hold"/>
                                        <p:tgtEl>
                                          <p:spTgt spid="98"/>
                                        </p:tgtEl>
                                        <p:attrNameLst>
                                          <p:attrName>ppt_x</p:attrName>
                                          <p:attrName>ppt_y</p:attrName>
                                        </p:attrNameLst>
                                      </p:cBhvr>
                                      <p:rCtr x="-17" y="-1512"/>
                                    </p:animMotion>
                                  </p:childTnLst>
                                </p:cTn>
                              </p:par>
                              <p:par>
                                <p:cTn id="93" presetID="22" presetClass="entr" presetSubtype="4" fill="hold" nodeType="withEffect">
                                  <p:stCondLst>
                                    <p:cond delay="500"/>
                                  </p:stCondLst>
                                  <p:childTnLst>
                                    <p:set>
                                      <p:cBhvr>
                                        <p:cTn id="94" dur="1" fill="hold">
                                          <p:stCondLst>
                                            <p:cond delay="0"/>
                                          </p:stCondLst>
                                        </p:cTn>
                                        <p:tgtEl>
                                          <p:spTgt spid="44"/>
                                        </p:tgtEl>
                                        <p:attrNameLst>
                                          <p:attrName>style.visibility</p:attrName>
                                        </p:attrNameLst>
                                      </p:cBhvr>
                                      <p:to>
                                        <p:strVal val="visible"/>
                                      </p:to>
                                    </p:set>
                                    <p:animEffect transition="in" filter="wipe(down)">
                                      <p:cBhvr>
                                        <p:cTn id="95" dur="500"/>
                                        <p:tgtEl>
                                          <p:spTgt spid="44"/>
                                        </p:tgtEl>
                                      </p:cBhvr>
                                    </p:animEffect>
                                  </p:childTnLst>
                                </p:cTn>
                              </p:par>
                              <p:par>
                                <p:cTn id="96" presetID="10" presetClass="entr" presetSubtype="0" fill="hold" grpId="0" nodeType="withEffect">
                                  <p:stCondLst>
                                    <p:cond delay="500"/>
                                  </p:stCondLst>
                                  <p:childTnLst>
                                    <p:set>
                                      <p:cBhvr>
                                        <p:cTn id="97" dur="1" fill="hold">
                                          <p:stCondLst>
                                            <p:cond delay="0"/>
                                          </p:stCondLst>
                                        </p:cTn>
                                        <p:tgtEl>
                                          <p:spTgt spid="122"/>
                                        </p:tgtEl>
                                        <p:attrNameLst>
                                          <p:attrName>style.visibility</p:attrName>
                                        </p:attrNameLst>
                                      </p:cBhvr>
                                      <p:to>
                                        <p:strVal val="visible"/>
                                      </p:to>
                                    </p:set>
                                    <p:animEffect transition="in" filter="fade">
                                      <p:cBhvr>
                                        <p:cTn id="98" dur="500"/>
                                        <p:tgtEl>
                                          <p:spTgt spid="122"/>
                                        </p:tgtEl>
                                      </p:cBhvr>
                                    </p:animEffect>
                                  </p:childTnLst>
                                </p:cTn>
                              </p:par>
                              <p:par>
                                <p:cTn id="99" presetID="64" presetClass="path" presetSubtype="0" decel="100000" fill="hold" grpId="1" nodeType="withEffect">
                                  <p:stCondLst>
                                    <p:cond delay="500"/>
                                  </p:stCondLst>
                                  <p:childTnLst>
                                    <p:animMotion origin="layout" path="M -1.66667E-6 0.02531 L -4.44444E-6 -7.40741E-7 " pathEditMode="relative" rAng="0" ptsTypes="AA">
                                      <p:cBhvr>
                                        <p:cTn id="100" dur="500" fill="hold"/>
                                        <p:tgtEl>
                                          <p:spTgt spid="122"/>
                                        </p:tgtEl>
                                        <p:attrNameLst>
                                          <p:attrName>ppt_x</p:attrName>
                                          <p:attrName>ppt_y</p:attrName>
                                        </p:attrNameLst>
                                      </p:cBhvr>
                                      <p:rCtr x="-17" y="-1512"/>
                                    </p:animMotion>
                                  </p:childTnLst>
                                </p:cTn>
                              </p:par>
                              <p:par>
                                <p:cTn id="101" presetID="22" presetClass="entr" presetSubtype="4" fill="hold" nodeType="withEffect">
                                  <p:stCondLst>
                                    <p:cond delay="600"/>
                                  </p:stCondLst>
                                  <p:childTnLst>
                                    <p:set>
                                      <p:cBhvr>
                                        <p:cTn id="102" dur="1" fill="hold">
                                          <p:stCondLst>
                                            <p:cond delay="0"/>
                                          </p:stCondLst>
                                        </p:cTn>
                                        <p:tgtEl>
                                          <p:spTgt spid="123"/>
                                        </p:tgtEl>
                                        <p:attrNameLst>
                                          <p:attrName>style.visibility</p:attrName>
                                        </p:attrNameLst>
                                      </p:cBhvr>
                                      <p:to>
                                        <p:strVal val="visible"/>
                                      </p:to>
                                    </p:set>
                                    <p:animEffect transition="in" filter="wipe(down)">
                                      <p:cBhvr>
                                        <p:cTn id="103" dur="500"/>
                                        <p:tgtEl>
                                          <p:spTgt spid="123"/>
                                        </p:tgtEl>
                                      </p:cBhvr>
                                    </p:animEffect>
                                  </p:childTnLst>
                                </p:cTn>
                              </p:par>
                              <p:par>
                                <p:cTn id="104" presetID="10" presetClass="entr" presetSubtype="0" fill="hold" grpId="0" nodeType="withEffect">
                                  <p:stCondLst>
                                    <p:cond delay="600"/>
                                  </p:stCondLst>
                                  <p:childTnLst>
                                    <p:set>
                                      <p:cBhvr>
                                        <p:cTn id="105" dur="1" fill="hold">
                                          <p:stCondLst>
                                            <p:cond delay="0"/>
                                          </p:stCondLst>
                                        </p:cTn>
                                        <p:tgtEl>
                                          <p:spTgt spid="127"/>
                                        </p:tgtEl>
                                        <p:attrNameLst>
                                          <p:attrName>style.visibility</p:attrName>
                                        </p:attrNameLst>
                                      </p:cBhvr>
                                      <p:to>
                                        <p:strVal val="visible"/>
                                      </p:to>
                                    </p:set>
                                    <p:animEffect transition="in" filter="fade">
                                      <p:cBhvr>
                                        <p:cTn id="106" dur="500"/>
                                        <p:tgtEl>
                                          <p:spTgt spid="127"/>
                                        </p:tgtEl>
                                      </p:cBhvr>
                                    </p:animEffect>
                                  </p:childTnLst>
                                </p:cTn>
                              </p:par>
                              <p:par>
                                <p:cTn id="107" presetID="64" presetClass="path" presetSubtype="0" decel="100000" fill="hold" grpId="1" nodeType="withEffect">
                                  <p:stCondLst>
                                    <p:cond delay="600"/>
                                  </p:stCondLst>
                                  <p:childTnLst>
                                    <p:animMotion origin="layout" path="M -1.66667E-6 0.02531 L -4.44444E-6 -7.40741E-7 " pathEditMode="relative" rAng="0" ptsTypes="AA">
                                      <p:cBhvr>
                                        <p:cTn id="108" dur="500" fill="hold"/>
                                        <p:tgtEl>
                                          <p:spTgt spid="127"/>
                                        </p:tgtEl>
                                        <p:attrNameLst>
                                          <p:attrName>ppt_x</p:attrName>
                                          <p:attrName>ppt_y</p:attrName>
                                        </p:attrNameLst>
                                      </p:cBhvr>
                                      <p:rCtr x="-17" y="-1512"/>
                                    </p:animMotion>
                                  </p:childTnLst>
                                </p:cTn>
                              </p:par>
                              <p:par>
                                <p:cTn id="109" presetID="22" presetClass="entr" presetSubtype="4" fill="hold" nodeType="withEffect">
                                  <p:stCondLst>
                                    <p:cond delay="700"/>
                                  </p:stCondLst>
                                  <p:childTnLst>
                                    <p:set>
                                      <p:cBhvr>
                                        <p:cTn id="110" dur="1" fill="hold">
                                          <p:stCondLst>
                                            <p:cond delay="0"/>
                                          </p:stCondLst>
                                        </p:cTn>
                                        <p:tgtEl>
                                          <p:spTgt spid="112"/>
                                        </p:tgtEl>
                                        <p:attrNameLst>
                                          <p:attrName>style.visibility</p:attrName>
                                        </p:attrNameLst>
                                      </p:cBhvr>
                                      <p:to>
                                        <p:strVal val="visible"/>
                                      </p:to>
                                    </p:set>
                                    <p:animEffect transition="in" filter="wipe(down)">
                                      <p:cBhvr>
                                        <p:cTn id="111" dur="500"/>
                                        <p:tgtEl>
                                          <p:spTgt spid="112"/>
                                        </p:tgtEl>
                                      </p:cBhvr>
                                    </p:animEffect>
                                  </p:childTnLst>
                                </p:cTn>
                              </p:par>
                              <p:par>
                                <p:cTn id="112" presetID="10" presetClass="entr" presetSubtype="0" fill="hold" grpId="0" nodeType="withEffect">
                                  <p:stCondLst>
                                    <p:cond delay="700"/>
                                  </p:stCondLst>
                                  <p:childTnLst>
                                    <p:set>
                                      <p:cBhvr>
                                        <p:cTn id="113" dur="1" fill="hold">
                                          <p:stCondLst>
                                            <p:cond delay="0"/>
                                          </p:stCondLst>
                                        </p:cTn>
                                        <p:tgtEl>
                                          <p:spTgt spid="102"/>
                                        </p:tgtEl>
                                        <p:attrNameLst>
                                          <p:attrName>style.visibility</p:attrName>
                                        </p:attrNameLst>
                                      </p:cBhvr>
                                      <p:to>
                                        <p:strVal val="visible"/>
                                      </p:to>
                                    </p:set>
                                    <p:animEffect transition="in" filter="fade">
                                      <p:cBhvr>
                                        <p:cTn id="114" dur="500"/>
                                        <p:tgtEl>
                                          <p:spTgt spid="102"/>
                                        </p:tgtEl>
                                      </p:cBhvr>
                                    </p:animEffect>
                                  </p:childTnLst>
                                </p:cTn>
                              </p:par>
                              <p:par>
                                <p:cTn id="115" presetID="64" presetClass="path" presetSubtype="0" decel="100000" fill="hold" grpId="1" nodeType="withEffect">
                                  <p:stCondLst>
                                    <p:cond delay="700"/>
                                  </p:stCondLst>
                                  <p:childTnLst>
                                    <p:animMotion origin="layout" path="M -1.66667E-6 0.02531 L -4.44444E-6 -7.40741E-7 " pathEditMode="relative" rAng="0" ptsTypes="AA">
                                      <p:cBhvr>
                                        <p:cTn id="116" dur="500" fill="hold"/>
                                        <p:tgtEl>
                                          <p:spTgt spid="102"/>
                                        </p:tgtEl>
                                        <p:attrNameLst>
                                          <p:attrName>ppt_x</p:attrName>
                                          <p:attrName>ppt_y</p:attrName>
                                        </p:attrNameLst>
                                      </p:cBhvr>
                                      <p:rCtr x="-17" y="-1512"/>
                                    </p:animMotion>
                                  </p:childTnLst>
                                </p:cTn>
                              </p:par>
                            </p:childTnLst>
                          </p:cTn>
                        </p:par>
                        <p:par>
                          <p:cTn id="117" fill="hold">
                            <p:stCondLst>
                              <p:cond delay="1200"/>
                            </p:stCondLst>
                            <p:childTnLst>
                              <p:par>
                                <p:cTn id="118" presetID="1" presetClass="entr" presetSubtype="0" fill="hold" grpId="0" nodeType="afterEffect">
                                  <p:stCondLst>
                                    <p:cond delay="2000"/>
                                  </p:stCondLst>
                                  <p:childTnLst>
                                    <p:set>
                                      <p:cBhvr>
                                        <p:cTn id="1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2"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p:bldP spid="99" grpId="1"/>
      <p:bldP spid="102" grpId="0" animBg="1"/>
      <p:bldP spid="102" grpId="1" animBg="1"/>
      <p:bldP spid="118" grpId="0" animBg="1"/>
      <p:bldP spid="118" grpId="1" animBg="1"/>
      <p:bldP spid="127" grpId="0" animBg="1"/>
      <p:bldP spid="127" grpId="1" animBg="1"/>
      <p:bldP spid="100" grpId="0" animBg="1"/>
      <p:bldP spid="100" grpId="1" animBg="1"/>
      <p:bldP spid="101" grpId="0" animBg="1"/>
      <p:bldP spid="101" grpId="1" animBg="1"/>
      <p:bldP spid="122" grpId="0" animBg="1"/>
      <p:bldP spid="122" grpId="1" animBg="1"/>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Traditional Application Requirements</a:t>
            </a:r>
            <a:endParaRPr lang="en-US" dirty="0"/>
          </a:p>
        </p:txBody>
      </p:sp>
      <p:cxnSp>
        <p:nvCxnSpPr>
          <p:cNvPr id="36" name="Straight Connector 35">
            <a:extLst>
              <a:ext uri="{FF2B5EF4-FFF2-40B4-BE49-F238E27FC236}">
                <a16:creationId xmlns:a16="http://schemas.microsoft.com/office/drawing/2014/main" id="{E18232E6-01FF-49F4-B501-C9ECA6EC56C2}"/>
              </a:ext>
            </a:extLst>
          </p:cNvPr>
          <p:cNvCxnSpPr/>
          <p:nvPr/>
        </p:nvCxnSpPr>
        <p:spPr>
          <a:xfrm>
            <a:off x="3228975" y="1342837"/>
            <a:ext cx="0" cy="3045203"/>
          </a:xfrm>
          <a:prstGeom prst="line">
            <a:avLst/>
          </a:prstGeom>
          <a:noFill/>
          <a:ln w="12700" cap="rnd" cmpd="sng" algn="ctr">
            <a:solidFill>
              <a:schemeClr val="accent6">
                <a:lumMod val="20000"/>
                <a:lumOff val="80000"/>
              </a:schemeClr>
            </a:solidFill>
            <a:prstDash val="solid"/>
          </a:ln>
          <a:effectLst/>
        </p:spPr>
      </p:cxnSp>
      <p:sp>
        <p:nvSpPr>
          <p:cNvPr id="10" name="TextBox 9">
            <a:extLst>
              <a:ext uri="{FF2B5EF4-FFF2-40B4-BE49-F238E27FC236}">
                <a16:creationId xmlns:a16="http://schemas.microsoft.com/office/drawing/2014/main" id="{99701872-EE67-43FB-93AB-8FD29D744F65}"/>
              </a:ext>
            </a:extLst>
          </p:cNvPr>
          <p:cNvSpPr txBox="1"/>
          <p:nvPr/>
        </p:nvSpPr>
        <p:spPr>
          <a:xfrm>
            <a:off x="3487119" y="1457873"/>
            <a:ext cx="5313981" cy="2815130"/>
          </a:xfrm>
          <a:prstGeom prst="rect">
            <a:avLst/>
          </a:prstGeom>
          <a:noFill/>
        </p:spPr>
        <p:txBody>
          <a:bodyPr wrap="square" lIns="0" tIns="0" rIns="0" bIns="0" rtlCol="0">
            <a:spAutoFit/>
          </a:bodyPr>
          <a:lstStyle/>
          <a:p>
            <a:pPr>
              <a:lnSpc>
                <a:spcPct val="90000"/>
              </a:lnSpc>
              <a:spcBef>
                <a:spcPts val="768"/>
              </a:spcBef>
              <a:tabLst>
                <a:tab pos="1712913" algn="r"/>
                <a:tab pos="1828800" algn="l"/>
              </a:tabLst>
            </a:pPr>
            <a:r>
              <a:rPr lang="en-US" sz="1600" dirty="0"/>
              <a:t>	Users:	</a:t>
            </a:r>
            <a:r>
              <a:rPr lang="en-US" sz="1600" dirty="0">
                <a:solidFill>
                  <a:schemeClr val="accent1"/>
                </a:solidFill>
              </a:rPr>
              <a:t>10–100k</a:t>
            </a:r>
          </a:p>
          <a:p>
            <a:pPr>
              <a:lnSpc>
                <a:spcPct val="90000"/>
              </a:lnSpc>
              <a:spcBef>
                <a:spcPts val="768"/>
              </a:spcBef>
              <a:tabLst>
                <a:tab pos="1712913" algn="r"/>
                <a:tab pos="1828800" algn="l"/>
              </a:tabLst>
            </a:pPr>
            <a:r>
              <a:rPr lang="en-US" sz="1600" dirty="0"/>
              <a:t>	Data volume:	</a:t>
            </a:r>
            <a:r>
              <a:rPr lang="en-US" sz="1600" dirty="0">
                <a:solidFill>
                  <a:schemeClr val="accent1"/>
                </a:solidFill>
              </a:rPr>
              <a:t>GB–TB</a:t>
            </a:r>
          </a:p>
          <a:p>
            <a:pPr>
              <a:lnSpc>
                <a:spcPct val="90000"/>
              </a:lnSpc>
              <a:spcBef>
                <a:spcPts val="768"/>
              </a:spcBef>
              <a:tabLst>
                <a:tab pos="1712913" algn="r"/>
                <a:tab pos="1828800" algn="l"/>
              </a:tabLst>
            </a:pPr>
            <a:r>
              <a:rPr lang="en-US" sz="1600" dirty="0"/>
              <a:t>	Locality:	</a:t>
            </a:r>
            <a:r>
              <a:rPr lang="en-US" sz="1600" dirty="0">
                <a:solidFill>
                  <a:schemeClr val="accent1"/>
                </a:solidFill>
              </a:rPr>
              <a:t>HQ</a:t>
            </a:r>
          </a:p>
          <a:p>
            <a:pPr>
              <a:lnSpc>
                <a:spcPct val="90000"/>
              </a:lnSpc>
              <a:spcBef>
                <a:spcPts val="768"/>
              </a:spcBef>
              <a:tabLst>
                <a:tab pos="1712913" algn="r"/>
                <a:tab pos="1828800" algn="l"/>
              </a:tabLst>
            </a:pPr>
            <a:r>
              <a:rPr lang="en-US" sz="1600" dirty="0"/>
              <a:t>	Performance:	</a:t>
            </a:r>
            <a:r>
              <a:rPr lang="en-US" sz="1600" dirty="0">
                <a:solidFill>
                  <a:schemeClr val="accent1"/>
                </a:solidFill>
              </a:rPr>
              <a:t>Seconds</a:t>
            </a:r>
          </a:p>
          <a:p>
            <a:pPr>
              <a:lnSpc>
                <a:spcPct val="90000"/>
              </a:lnSpc>
              <a:spcBef>
                <a:spcPts val="768"/>
              </a:spcBef>
              <a:tabLst>
                <a:tab pos="1712913" algn="r"/>
                <a:tab pos="1828800" algn="l"/>
              </a:tabLst>
            </a:pPr>
            <a:r>
              <a:rPr lang="en-US" sz="1600" dirty="0"/>
              <a:t>	Request Rate:	</a:t>
            </a:r>
            <a:r>
              <a:rPr lang="en-US" sz="1600" dirty="0">
                <a:solidFill>
                  <a:schemeClr val="accent1"/>
                </a:solidFill>
              </a:rPr>
              <a:t>Tens of thousands</a:t>
            </a:r>
          </a:p>
          <a:p>
            <a:pPr>
              <a:lnSpc>
                <a:spcPct val="90000"/>
              </a:lnSpc>
              <a:spcBef>
                <a:spcPts val="768"/>
              </a:spcBef>
              <a:tabLst>
                <a:tab pos="1712913" algn="r"/>
                <a:tab pos="1828800" algn="l"/>
              </a:tabLst>
            </a:pPr>
            <a:r>
              <a:rPr lang="en-US" sz="1600" dirty="0"/>
              <a:t>	Access:	</a:t>
            </a:r>
            <a:r>
              <a:rPr lang="en-US" sz="1600" dirty="0">
                <a:solidFill>
                  <a:schemeClr val="accent1"/>
                </a:solidFill>
              </a:rPr>
              <a:t>Internal servers, PCs</a:t>
            </a:r>
          </a:p>
          <a:p>
            <a:pPr>
              <a:lnSpc>
                <a:spcPct val="90000"/>
              </a:lnSpc>
              <a:spcBef>
                <a:spcPts val="768"/>
              </a:spcBef>
              <a:tabLst>
                <a:tab pos="1712913" algn="r"/>
                <a:tab pos="1828800" algn="l"/>
              </a:tabLst>
            </a:pPr>
            <a:r>
              <a:rPr lang="en-US" sz="1600" dirty="0"/>
              <a:t>	Scale:	</a:t>
            </a:r>
            <a:r>
              <a:rPr lang="en-US" sz="1600" dirty="0">
                <a:solidFill>
                  <a:schemeClr val="accent1"/>
                </a:solidFill>
              </a:rPr>
              <a:t>Up</a:t>
            </a:r>
          </a:p>
          <a:p>
            <a:pPr>
              <a:lnSpc>
                <a:spcPct val="90000"/>
              </a:lnSpc>
              <a:spcBef>
                <a:spcPts val="768"/>
              </a:spcBef>
              <a:tabLst>
                <a:tab pos="1712913" algn="r"/>
                <a:tab pos="1828800" algn="l"/>
              </a:tabLst>
            </a:pPr>
            <a:r>
              <a:rPr lang="en-US" sz="1600" dirty="0"/>
              <a:t>	Economics:	</a:t>
            </a:r>
            <a:r>
              <a:rPr lang="en-US" sz="1600" dirty="0">
                <a:solidFill>
                  <a:schemeClr val="accent1"/>
                </a:solidFill>
              </a:rPr>
              <a:t>Pay up front</a:t>
            </a:r>
          </a:p>
          <a:p>
            <a:pPr>
              <a:lnSpc>
                <a:spcPct val="90000"/>
              </a:lnSpc>
              <a:spcBef>
                <a:spcPts val="768"/>
              </a:spcBef>
              <a:tabLst>
                <a:tab pos="1712913" algn="r"/>
                <a:tab pos="1828800" algn="l"/>
              </a:tabLst>
            </a:pPr>
            <a:r>
              <a:rPr lang="en-US" sz="1600" dirty="0"/>
              <a:t>	Developer Access:	</a:t>
            </a:r>
            <a:r>
              <a:rPr lang="en-US" sz="1600" dirty="0">
                <a:solidFill>
                  <a:schemeClr val="accent1"/>
                </a:solidFill>
              </a:rPr>
              <a:t>Days/weeks/months</a:t>
            </a:r>
          </a:p>
        </p:txBody>
      </p:sp>
      <p:grpSp>
        <p:nvGrpSpPr>
          <p:cNvPr id="19" name="Group 18">
            <a:extLst>
              <a:ext uri="{FF2B5EF4-FFF2-40B4-BE49-F238E27FC236}">
                <a16:creationId xmlns:a16="http://schemas.microsoft.com/office/drawing/2014/main" id="{36AF40D3-6DAA-41EA-B05E-770AB394101E}"/>
              </a:ext>
            </a:extLst>
          </p:cNvPr>
          <p:cNvGrpSpPr/>
          <p:nvPr/>
        </p:nvGrpSpPr>
        <p:grpSpPr>
          <a:xfrm>
            <a:off x="359404" y="1342837"/>
            <a:ext cx="609660" cy="1437923"/>
            <a:chOff x="359404" y="1342837"/>
            <a:chExt cx="609660" cy="1437923"/>
          </a:xfrm>
        </p:grpSpPr>
        <p:grpSp>
          <p:nvGrpSpPr>
            <p:cNvPr id="76" name="DB Icon">
              <a:extLst>
                <a:ext uri="{FF2B5EF4-FFF2-40B4-BE49-F238E27FC236}">
                  <a16:creationId xmlns:a16="http://schemas.microsoft.com/office/drawing/2014/main" id="{B623AF9F-9985-43E9-A8FA-F82710E90967}"/>
                </a:ext>
              </a:extLst>
            </p:cNvPr>
            <p:cNvGrpSpPr>
              <a:grpSpLocks noChangeAspect="1"/>
            </p:cNvGrpSpPr>
            <p:nvPr/>
          </p:nvGrpSpPr>
          <p:grpSpPr bwMode="auto">
            <a:xfrm>
              <a:off x="467287" y="2323560"/>
              <a:ext cx="393895" cy="457200"/>
              <a:chOff x="3287" y="2634"/>
              <a:chExt cx="392" cy="455"/>
            </a:xfrm>
          </p:grpSpPr>
          <p:sp>
            <p:nvSpPr>
              <p:cNvPr id="77" name="Oval 5">
                <a:extLst>
                  <a:ext uri="{FF2B5EF4-FFF2-40B4-BE49-F238E27FC236}">
                    <a16:creationId xmlns:a16="http://schemas.microsoft.com/office/drawing/2014/main" id="{7D6F62C1-B428-4595-8E29-2F3D0A735555}"/>
                  </a:ext>
                </a:extLst>
              </p:cNvPr>
              <p:cNvSpPr>
                <a:spLocks noChangeArrowheads="1"/>
              </p:cNvSpPr>
              <p:nvPr/>
            </p:nvSpPr>
            <p:spPr bwMode="auto">
              <a:xfrm>
                <a:off x="3287" y="2634"/>
                <a:ext cx="392" cy="121"/>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78" name="Freeform 6">
                <a:extLst>
                  <a:ext uri="{FF2B5EF4-FFF2-40B4-BE49-F238E27FC236}">
                    <a16:creationId xmlns:a16="http://schemas.microsoft.com/office/drawing/2014/main" id="{9E42CDC5-720A-44E1-B521-766C5269F531}"/>
                  </a:ext>
                </a:extLst>
              </p:cNvPr>
              <p:cNvSpPr>
                <a:spLocks/>
              </p:cNvSpPr>
              <p:nvPr/>
            </p:nvSpPr>
            <p:spPr bwMode="auto">
              <a:xfrm>
                <a:off x="3287" y="2804"/>
                <a:ext cx="392" cy="62"/>
              </a:xfrm>
              <a:custGeom>
                <a:avLst/>
                <a:gdLst>
                  <a:gd name="T0" fmla="*/ 0 w 286"/>
                  <a:gd name="T1" fmla="*/ 0 h 45"/>
                  <a:gd name="T2" fmla="*/ 143 w 286"/>
                  <a:gd name="T3" fmla="*/ 45 h 45"/>
                  <a:gd name="T4" fmla="*/ 286 w 286"/>
                  <a:gd name="T5" fmla="*/ 0 h 45"/>
                </a:gdLst>
                <a:ahLst/>
                <a:cxnLst>
                  <a:cxn ang="0">
                    <a:pos x="T0" y="T1"/>
                  </a:cxn>
                  <a:cxn ang="0">
                    <a:pos x="T2" y="T3"/>
                  </a:cxn>
                  <a:cxn ang="0">
                    <a:pos x="T4" y="T5"/>
                  </a:cxn>
                </a:cxnLst>
                <a:rect l="0" t="0" r="r" b="b"/>
                <a:pathLst>
                  <a:path w="286" h="45">
                    <a:moveTo>
                      <a:pt x="0" y="0"/>
                    </a:moveTo>
                    <a:cubicBezTo>
                      <a:pt x="0" y="25"/>
                      <a:pt x="64" y="45"/>
                      <a:pt x="143" y="45"/>
                    </a:cubicBezTo>
                    <a:cubicBezTo>
                      <a:pt x="222" y="45"/>
                      <a:pt x="286" y="25"/>
                      <a:pt x="286"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79" name="Freeform 7">
                <a:extLst>
                  <a:ext uri="{FF2B5EF4-FFF2-40B4-BE49-F238E27FC236}">
                    <a16:creationId xmlns:a16="http://schemas.microsoft.com/office/drawing/2014/main" id="{26511B8A-DA60-476F-8B64-1F36E1EAC280}"/>
                  </a:ext>
                </a:extLst>
              </p:cNvPr>
              <p:cNvSpPr>
                <a:spLocks/>
              </p:cNvSpPr>
              <p:nvPr/>
            </p:nvSpPr>
            <p:spPr bwMode="auto">
              <a:xfrm>
                <a:off x="3287" y="2915"/>
                <a:ext cx="392" cy="57"/>
              </a:xfrm>
              <a:custGeom>
                <a:avLst/>
                <a:gdLst>
                  <a:gd name="T0" fmla="*/ 0 w 286"/>
                  <a:gd name="T1" fmla="*/ 0 h 42"/>
                  <a:gd name="T2" fmla="*/ 143 w 286"/>
                  <a:gd name="T3" fmla="*/ 42 h 42"/>
                  <a:gd name="T4" fmla="*/ 286 w 286"/>
                  <a:gd name="T5" fmla="*/ 0 h 42"/>
                </a:gdLst>
                <a:ahLst/>
                <a:cxnLst>
                  <a:cxn ang="0">
                    <a:pos x="T0" y="T1"/>
                  </a:cxn>
                  <a:cxn ang="0">
                    <a:pos x="T2" y="T3"/>
                  </a:cxn>
                  <a:cxn ang="0">
                    <a:pos x="T4" y="T5"/>
                  </a:cxn>
                </a:cxnLst>
                <a:rect l="0" t="0" r="r" b="b"/>
                <a:pathLst>
                  <a:path w="286" h="42">
                    <a:moveTo>
                      <a:pt x="0" y="0"/>
                    </a:moveTo>
                    <a:cubicBezTo>
                      <a:pt x="0" y="23"/>
                      <a:pt x="64" y="42"/>
                      <a:pt x="143" y="42"/>
                    </a:cubicBezTo>
                    <a:cubicBezTo>
                      <a:pt x="222" y="42"/>
                      <a:pt x="286" y="23"/>
                      <a:pt x="286"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80" name="Freeform 8">
                <a:extLst>
                  <a:ext uri="{FF2B5EF4-FFF2-40B4-BE49-F238E27FC236}">
                    <a16:creationId xmlns:a16="http://schemas.microsoft.com/office/drawing/2014/main" id="{4E38401F-5E6C-407E-88C7-35FD9E80CBD7}"/>
                  </a:ext>
                </a:extLst>
              </p:cNvPr>
              <p:cNvSpPr>
                <a:spLocks/>
              </p:cNvSpPr>
              <p:nvPr/>
            </p:nvSpPr>
            <p:spPr bwMode="auto">
              <a:xfrm>
                <a:off x="3287" y="2694"/>
                <a:ext cx="392" cy="395"/>
              </a:xfrm>
              <a:custGeom>
                <a:avLst/>
                <a:gdLst>
                  <a:gd name="T0" fmla="*/ 286 w 286"/>
                  <a:gd name="T1" fmla="*/ 0 h 290"/>
                  <a:gd name="T2" fmla="*/ 286 w 286"/>
                  <a:gd name="T3" fmla="*/ 246 h 290"/>
                  <a:gd name="T4" fmla="*/ 143 w 286"/>
                  <a:gd name="T5" fmla="*/ 290 h 290"/>
                  <a:gd name="T6" fmla="*/ 0 w 286"/>
                  <a:gd name="T7" fmla="*/ 246 h 290"/>
                  <a:gd name="T8" fmla="*/ 0 w 286"/>
                  <a:gd name="T9" fmla="*/ 0 h 290"/>
                </a:gdLst>
                <a:ahLst/>
                <a:cxnLst>
                  <a:cxn ang="0">
                    <a:pos x="T0" y="T1"/>
                  </a:cxn>
                  <a:cxn ang="0">
                    <a:pos x="T2" y="T3"/>
                  </a:cxn>
                  <a:cxn ang="0">
                    <a:pos x="T4" y="T5"/>
                  </a:cxn>
                  <a:cxn ang="0">
                    <a:pos x="T6" y="T7"/>
                  </a:cxn>
                  <a:cxn ang="0">
                    <a:pos x="T8" y="T9"/>
                  </a:cxn>
                </a:cxnLst>
                <a:rect l="0" t="0" r="r" b="b"/>
                <a:pathLst>
                  <a:path w="286" h="290">
                    <a:moveTo>
                      <a:pt x="286" y="0"/>
                    </a:moveTo>
                    <a:cubicBezTo>
                      <a:pt x="286" y="246"/>
                      <a:pt x="286" y="246"/>
                      <a:pt x="286" y="246"/>
                    </a:cubicBezTo>
                    <a:cubicBezTo>
                      <a:pt x="286" y="270"/>
                      <a:pt x="222" y="290"/>
                      <a:pt x="143" y="290"/>
                    </a:cubicBezTo>
                    <a:cubicBezTo>
                      <a:pt x="64" y="290"/>
                      <a:pt x="0" y="270"/>
                      <a:pt x="0" y="246"/>
                    </a:cubicBezTo>
                    <a:cubicBezTo>
                      <a:pt x="0" y="0"/>
                      <a:pt x="0" y="0"/>
                      <a:pt x="0"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81" name="Oval 9">
                <a:extLst>
                  <a:ext uri="{FF2B5EF4-FFF2-40B4-BE49-F238E27FC236}">
                    <a16:creationId xmlns:a16="http://schemas.microsoft.com/office/drawing/2014/main" id="{55645C1F-E991-45C5-8736-948741698DBC}"/>
                  </a:ext>
                </a:extLst>
              </p:cNvPr>
              <p:cNvSpPr>
                <a:spLocks noChangeArrowheads="1"/>
              </p:cNvSpPr>
              <p:nvPr/>
            </p:nvSpPr>
            <p:spPr bwMode="auto">
              <a:xfrm>
                <a:off x="3610" y="2772"/>
                <a:ext cx="33" cy="36"/>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82" name="Oval 10">
                <a:extLst>
                  <a:ext uri="{FF2B5EF4-FFF2-40B4-BE49-F238E27FC236}">
                    <a16:creationId xmlns:a16="http://schemas.microsoft.com/office/drawing/2014/main" id="{7CAE742C-B51A-449B-B690-F58AF8DEF134}"/>
                  </a:ext>
                </a:extLst>
              </p:cNvPr>
              <p:cNvSpPr>
                <a:spLocks noChangeArrowheads="1"/>
              </p:cNvSpPr>
              <p:nvPr/>
            </p:nvSpPr>
            <p:spPr bwMode="auto">
              <a:xfrm>
                <a:off x="3610" y="2886"/>
                <a:ext cx="33" cy="37"/>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83" name="Oval 11">
                <a:extLst>
                  <a:ext uri="{FF2B5EF4-FFF2-40B4-BE49-F238E27FC236}">
                    <a16:creationId xmlns:a16="http://schemas.microsoft.com/office/drawing/2014/main" id="{39F0A8DF-6E19-42BD-96A7-C9FAE5B149A5}"/>
                  </a:ext>
                </a:extLst>
              </p:cNvPr>
              <p:cNvSpPr>
                <a:spLocks noChangeArrowheads="1"/>
              </p:cNvSpPr>
              <p:nvPr/>
            </p:nvSpPr>
            <p:spPr bwMode="auto">
              <a:xfrm>
                <a:off x="3610" y="2999"/>
                <a:ext cx="33" cy="33"/>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grpSp>
        <p:grpSp>
          <p:nvGrpSpPr>
            <p:cNvPr id="84" name="App Icon">
              <a:extLst>
                <a:ext uri="{FF2B5EF4-FFF2-40B4-BE49-F238E27FC236}">
                  <a16:creationId xmlns:a16="http://schemas.microsoft.com/office/drawing/2014/main" id="{196FE9E4-0876-4946-A74A-24C2855B0A77}"/>
                </a:ext>
              </a:extLst>
            </p:cNvPr>
            <p:cNvGrpSpPr>
              <a:grpSpLocks noChangeAspect="1"/>
            </p:cNvGrpSpPr>
            <p:nvPr/>
          </p:nvGrpSpPr>
          <p:grpSpPr>
            <a:xfrm>
              <a:off x="359404" y="1665239"/>
              <a:ext cx="609660" cy="497210"/>
              <a:chOff x="2181720" y="2156345"/>
              <a:chExt cx="435237" cy="354959"/>
            </a:xfrm>
          </p:grpSpPr>
          <p:sp>
            <p:nvSpPr>
              <p:cNvPr id="85" name="Rectangle 84">
                <a:extLst>
                  <a:ext uri="{FF2B5EF4-FFF2-40B4-BE49-F238E27FC236}">
                    <a16:creationId xmlns:a16="http://schemas.microsoft.com/office/drawing/2014/main" id="{D681AC1D-B09E-4235-82A0-D55F19F3FC0C}"/>
                  </a:ext>
                </a:extLst>
              </p:cNvPr>
              <p:cNvSpPr/>
              <p:nvPr/>
            </p:nvSpPr>
            <p:spPr>
              <a:xfrm>
                <a:off x="2181720" y="2156345"/>
                <a:ext cx="435237" cy="35495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Rectangle 85">
                <a:extLst>
                  <a:ext uri="{FF2B5EF4-FFF2-40B4-BE49-F238E27FC236}">
                    <a16:creationId xmlns:a16="http://schemas.microsoft.com/office/drawing/2014/main" id="{CBE3890D-E5B3-4D7A-97DD-FB30256999E6}"/>
                  </a:ext>
                </a:extLst>
              </p:cNvPr>
              <p:cNvSpPr/>
              <p:nvPr/>
            </p:nvSpPr>
            <p:spPr>
              <a:xfrm>
                <a:off x="2214703" y="2199562"/>
                <a:ext cx="190716" cy="113733"/>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Rectangle 86">
                <a:extLst>
                  <a:ext uri="{FF2B5EF4-FFF2-40B4-BE49-F238E27FC236}">
                    <a16:creationId xmlns:a16="http://schemas.microsoft.com/office/drawing/2014/main" id="{FC835D22-99FE-43CB-BCDA-7EE00A29D75D}"/>
                  </a:ext>
                </a:extLst>
              </p:cNvPr>
              <p:cNvSpPr/>
              <p:nvPr/>
            </p:nvSpPr>
            <p:spPr>
              <a:xfrm>
                <a:off x="2431930" y="2199562"/>
                <a:ext cx="147497" cy="113733"/>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Rectangle 87">
                <a:extLst>
                  <a:ext uri="{FF2B5EF4-FFF2-40B4-BE49-F238E27FC236}">
                    <a16:creationId xmlns:a16="http://schemas.microsoft.com/office/drawing/2014/main" id="{B4210720-0D0E-4DCE-83FA-133E9A13EA9A}"/>
                  </a:ext>
                </a:extLst>
              </p:cNvPr>
              <p:cNvSpPr/>
              <p:nvPr/>
            </p:nvSpPr>
            <p:spPr>
              <a:xfrm>
                <a:off x="2214703" y="2341726"/>
                <a:ext cx="362450" cy="4571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88">
                <a:extLst>
                  <a:ext uri="{FF2B5EF4-FFF2-40B4-BE49-F238E27FC236}">
                    <a16:creationId xmlns:a16="http://schemas.microsoft.com/office/drawing/2014/main" id="{FE603B05-223F-4B48-AA9D-C9483923D13D}"/>
                  </a:ext>
                </a:extLst>
              </p:cNvPr>
              <p:cNvSpPr/>
              <p:nvPr/>
            </p:nvSpPr>
            <p:spPr>
              <a:xfrm>
                <a:off x="2214703" y="2419064"/>
                <a:ext cx="362450" cy="4571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1" name="TextBox 10">
              <a:extLst>
                <a:ext uri="{FF2B5EF4-FFF2-40B4-BE49-F238E27FC236}">
                  <a16:creationId xmlns:a16="http://schemas.microsoft.com/office/drawing/2014/main" id="{6FEE6C7C-62F0-4519-BAB9-5CD740B23D99}"/>
                </a:ext>
              </a:extLst>
            </p:cNvPr>
            <p:cNvSpPr txBox="1"/>
            <p:nvPr/>
          </p:nvSpPr>
          <p:spPr>
            <a:xfrm>
              <a:off x="498644" y="1342837"/>
              <a:ext cx="331181" cy="307777"/>
            </a:xfrm>
            <a:prstGeom prst="rect">
              <a:avLst/>
            </a:prstGeom>
            <a:noFill/>
          </p:spPr>
          <p:txBody>
            <a:bodyPr wrap="none" lIns="45720" tIns="45720" rIns="45720" bIns="45720" rtlCol="0">
              <a:spAutoFit/>
            </a:bodyPr>
            <a:lstStyle/>
            <a:p>
              <a:pPr algn="ctr"/>
              <a:r>
                <a:rPr lang="en-US" sz="1400" dirty="0"/>
                <a:t>HR</a:t>
              </a:r>
            </a:p>
          </p:txBody>
        </p:sp>
        <p:cxnSp>
          <p:nvCxnSpPr>
            <p:cNvPr id="14" name="Straight Connector 13">
              <a:extLst>
                <a:ext uri="{FF2B5EF4-FFF2-40B4-BE49-F238E27FC236}">
                  <a16:creationId xmlns:a16="http://schemas.microsoft.com/office/drawing/2014/main" id="{04F0D793-6895-4492-AB5B-057834B71409}"/>
                </a:ext>
              </a:extLst>
            </p:cNvPr>
            <p:cNvCxnSpPr>
              <a:stCxn id="85" idx="2"/>
              <a:endCxn id="77" idx="0"/>
            </p:cNvCxnSpPr>
            <p:nvPr/>
          </p:nvCxnSpPr>
          <p:spPr>
            <a:xfrm>
              <a:off x="664234" y="2162449"/>
              <a:ext cx="1" cy="161111"/>
            </a:xfrm>
            <a:prstGeom prst="line">
              <a:avLst/>
            </a:prstGeom>
            <a:ln w="19050"/>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1151D3B7-847F-4C29-A75D-0B9554D251E0}"/>
              </a:ext>
            </a:extLst>
          </p:cNvPr>
          <p:cNvGrpSpPr/>
          <p:nvPr/>
        </p:nvGrpSpPr>
        <p:grpSpPr>
          <a:xfrm>
            <a:off x="1343722" y="1342837"/>
            <a:ext cx="659796" cy="1437923"/>
            <a:chOff x="1343722" y="1342837"/>
            <a:chExt cx="659796" cy="1437923"/>
          </a:xfrm>
        </p:grpSpPr>
        <p:grpSp>
          <p:nvGrpSpPr>
            <p:cNvPr id="91" name="App Icon">
              <a:extLst>
                <a:ext uri="{FF2B5EF4-FFF2-40B4-BE49-F238E27FC236}">
                  <a16:creationId xmlns:a16="http://schemas.microsoft.com/office/drawing/2014/main" id="{8BF35913-7E62-49F6-B232-4E8D3B0A76B3}"/>
                </a:ext>
              </a:extLst>
            </p:cNvPr>
            <p:cNvGrpSpPr>
              <a:grpSpLocks noChangeAspect="1"/>
            </p:cNvGrpSpPr>
            <p:nvPr/>
          </p:nvGrpSpPr>
          <p:grpSpPr>
            <a:xfrm>
              <a:off x="1368788" y="1665239"/>
              <a:ext cx="609660" cy="497210"/>
              <a:chOff x="2181720" y="2156345"/>
              <a:chExt cx="435237" cy="354959"/>
            </a:xfrm>
          </p:grpSpPr>
          <p:sp>
            <p:nvSpPr>
              <p:cNvPr id="92" name="Rectangle 91">
                <a:extLst>
                  <a:ext uri="{FF2B5EF4-FFF2-40B4-BE49-F238E27FC236}">
                    <a16:creationId xmlns:a16="http://schemas.microsoft.com/office/drawing/2014/main" id="{111776B9-EFA1-4A92-8B2C-45B46F1B0D49}"/>
                  </a:ext>
                </a:extLst>
              </p:cNvPr>
              <p:cNvSpPr/>
              <p:nvPr/>
            </p:nvSpPr>
            <p:spPr>
              <a:xfrm>
                <a:off x="2181720" y="2156345"/>
                <a:ext cx="435237" cy="35495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3" name="Rectangle 92">
                <a:extLst>
                  <a:ext uri="{FF2B5EF4-FFF2-40B4-BE49-F238E27FC236}">
                    <a16:creationId xmlns:a16="http://schemas.microsoft.com/office/drawing/2014/main" id="{B57048CB-3AF7-43D6-8D5E-B0A8E337896B}"/>
                  </a:ext>
                </a:extLst>
              </p:cNvPr>
              <p:cNvSpPr/>
              <p:nvPr/>
            </p:nvSpPr>
            <p:spPr>
              <a:xfrm>
                <a:off x="2214703" y="2199562"/>
                <a:ext cx="190716" cy="113733"/>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4" name="Rectangle 93">
                <a:extLst>
                  <a:ext uri="{FF2B5EF4-FFF2-40B4-BE49-F238E27FC236}">
                    <a16:creationId xmlns:a16="http://schemas.microsoft.com/office/drawing/2014/main" id="{644BFBB4-DE7C-42F2-A9A1-5330AEFBAFA8}"/>
                  </a:ext>
                </a:extLst>
              </p:cNvPr>
              <p:cNvSpPr/>
              <p:nvPr/>
            </p:nvSpPr>
            <p:spPr>
              <a:xfrm>
                <a:off x="2431930" y="2199562"/>
                <a:ext cx="147497" cy="113733"/>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5" name="Rectangle 94">
                <a:extLst>
                  <a:ext uri="{FF2B5EF4-FFF2-40B4-BE49-F238E27FC236}">
                    <a16:creationId xmlns:a16="http://schemas.microsoft.com/office/drawing/2014/main" id="{A699B529-2FB3-4DF7-8779-7868B60C8464}"/>
                  </a:ext>
                </a:extLst>
              </p:cNvPr>
              <p:cNvSpPr/>
              <p:nvPr/>
            </p:nvSpPr>
            <p:spPr>
              <a:xfrm>
                <a:off x="2214703" y="2341726"/>
                <a:ext cx="362450" cy="4571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Rectangle 95">
                <a:extLst>
                  <a:ext uri="{FF2B5EF4-FFF2-40B4-BE49-F238E27FC236}">
                    <a16:creationId xmlns:a16="http://schemas.microsoft.com/office/drawing/2014/main" id="{BBBAA4D7-78A6-4890-B16D-B2C86E57B92B}"/>
                  </a:ext>
                </a:extLst>
              </p:cNvPr>
              <p:cNvSpPr/>
              <p:nvPr/>
            </p:nvSpPr>
            <p:spPr>
              <a:xfrm>
                <a:off x="2214703" y="2419064"/>
                <a:ext cx="362450" cy="4571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05" name="TextBox 104">
              <a:extLst>
                <a:ext uri="{FF2B5EF4-FFF2-40B4-BE49-F238E27FC236}">
                  <a16:creationId xmlns:a16="http://schemas.microsoft.com/office/drawing/2014/main" id="{5AB284A6-8FFB-40E5-AB11-607CEC538249}"/>
                </a:ext>
              </a:extLst>
            </p:cNvPr>
            <p:cNvSpPr txBox="1"/>
            <p:nvPr/>
          </p:nvSpPr>
          <p:spPr>
            <a:xfrm>
              <a:off x="1343722" y="1342837"/>
              <a:ext cx="659796" cy="307777"/>
            </a:xfrm>
            <a:prstGeom prst="rect">
              <a:avLst/>
            </a:prstGeom>
            <a:noFill/>
          </p:spPr>
          <p:txBody>
            <a:bodyPr wrap="none" lIns="45720" tIns="45720" rIns="45720" bIns="45720" rtlCol="0">
              <a:spAutoFit/>
            </a:bodyPr>
            <a:lstStyle/>
            <a:p>
              <a:pPr algn="ctr"/>
              <a:r>
                <a:rPr lang="en-US" sz="1400" dirty="0"/>
                <a:t>Payroll</a:t>
              </a:r>
            </a:p>
          </p:txBody>
        </p:sp>
        <p:grpSp>
          <p:nvGrpSpPr>
            <p:cNvPr id="107" name="DB Icon">
              <a:extLst>
                <a:ext uri="{FF2B5EF4-FFF2-40B4-BE49-F238E27FC236}">
                  <a16:creationId xmlns:a16="http://schemas.microsoft.com/office/drawing/2014/main" id="{F147C82F-24B3-41BE-8CDE-A133D8FE1A88}"/>
                </a:ext>
              </a:extLst>
            </p:cNvPr>
            <p:cNvGrpSpPr>
              <a:grpSpLocks noChangeAspect="1"/>
            </p:cNvGrpSpPr>
            <p:nvPr/>
          </p:nvGrpSpPr>
          <p:grpSpPr bwMode="auto">
            <a:xfrm>
              <a:off x="1476671" y="2323560"/>
              <a:ext cx="393895" cy="457200"/>
              <a:chOff x="3287" y="2634"/>
              <a:chExt cx="392" cy="455"/>
            </a:xfrm>
          </p:grpSpPr>
          <p:sp>
            <p:nvSpPr>
              <p:cNvPr id="108" name="Oval 5">
                <a:extLst>
                  <a:ext uri="{FF2B5EF4-FFF2-40B4-BE49-F238E27FC236}">
                    <a16:creationId xmlns:a16="http://schemas.microsoft.com/office/drawing/2014/main" id="{D23DE693-547D-473D-8E05-FDDC53587E6A}"/>
                  </a:ext>
                </a:extLst>
              </p:cNvPr>
              <p:cNvSpPr>
                <a:spLocks noChangeArrowheads="1"/>
              </p:cNvSpPr>
              <p:nvPr/>
            </p:nvSpPr>
            <p:spPr bwMode="auto">
              <a:xfrm>
                <a:off x="3287" y="2634"/>
                <a:ext cx="392" cy="121"/>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09" name="Freeform 6">
                <a:extLst>
                  <a:ext uri="{FF2B5EF4-FFF2-40B4-BE49-F238E27FC236}">
                    <a16:creationId xmlns:a16="http://schemas.microsoft.com/office/drawing/2014/main" id="{EC8D981E-348C-4CEE-B48C-71EDF89E52E7}"/>
                  </a:ext>
                </a:extLst>
              </p:cNvPr>
              <p:cNvSpPr>
                <a:spLocks/>
              </p:cNvSpPr>
              <p:nvPr/>
            </p:nvSpPr>
            <p:spPr bwMode="auto">
              <a:xfrm>
                <a:off x="3287" y="2804"/>
                <a:ext cx="392" cy="62"/>
              </a:xfrm>
              <a:custGeom>
                <a:avLst/>
                <a:gdLst>
                  <a:gd name="T0" fmla="*/ 0 w 286"/>
                  <a:gd name="T1" fmla="*/ 0 h 45"/>
                  <a:gd name="T2" fmla="*/ 143 w 286"/>
                  <a:gd name="T3" fmla="*/ 45 h 45"/>
                  <a:gd name="T4" fmla="*/ 286 w 286"/>
                  <a:gd name="T5" fmla="*/ 0 h 45"/>
                </a:gdLst>
                <a:ahLst/>
                <a:cxnLst>
                  <a:cxn ang="0">
                    <a:pos x="T0" y="T1"/>
                  </a:cxn>
                  <a:cxn ang="0">
                    <a:pos x="T2" y="T3"/>
                  </a:cxn>
                  <a:cxn ang="0">
                    <a:pos x="T4" y="T5"/>
                  </a:cxn>
                </a:cxnLst>
                <a:rect l="0" t="0" r="r" b="b"/>
                <a:pathLst>
                  <a:path w="286" h="45">
                    <a:moveTo>
                      <a:pt x="0" y="0"/>
                    </a:moveTo>
                    <a:cubicBezTo>
                      <a:pt x="0" y="25"/>
                      <a:pt x="64" y="45"/>
                      <a:pt x="143" y="45"/>
                    </a:cubicBezTo>
                    <a:cubicBezTo>
                      <a:pt x="222" y="45"/>
                      <a:pt x="286" y="25"/>
                      <a:pt x="286"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10" name="Freeform 7">
                <a:extLst>
                  <a:ext uri="{FF2B5EF4-FFF2-40B4-BE49-F238E27FC236}">
                    <a16:creationId xmlns:a16="http://schemas.microsoft.com/office/drawing/2014/main" id="{2F7D6CAC-9290-49BB-BCF2-00258D21F2AF}"/>
                  </a:ext>
                </a:extLst>
              </p:cNvPr>
              <p:cNvSpPr>
                <a:spLocks/>
              </p:cNvSpPr>
              <p:nvPr/>
            </p:nvSpPr>
            <p:spPr bwMode="auto">
              <a:xfrm>
                <a:off x="3287" y="2915"/>
                <a:ext cx="392" cy="57"/>
              </a:xfrm>
              <a:custGeom>
                <a:avLst/>
                <a:gdLst>
                  <a:gd name="T0" fmla="*/ 0 w 286"/>
                  <a:gd name="T1" fmla="*/ 0 h 42"/>
                  <a:gd name="T2" fmla="*/ 143 w 286"/>
                  <a:gd name="T3" fmla="*/ 42 h 42"/>
                  <a:gd name="T4" fmla="*/ 286 w 286"/>
                  <a:gd name="T5" fmla="*/ 0 h 42"/>
                </a:gdLst>
                <a:ahLst/>
                <a:cxnLst>
                  <a:cxn ang="0">
                    <a:pos x="T0" y="T1"/>
                  </a:cxn>
                  <a:cxn ang="0">
                    <a:pos x="T2" y="T3"/>
                  </a:cxn>
                  <a:cxn ang="0">
                    <a:pos x="T4" y="T5"/>
                  </a:cxn>
                </a:cxnLst>
                <a:rect l="0" t="0" r="r" b="b"/>
                <a:pathLst>
                  <a:path w="286" h="42">
                    <a:moveTo>
                      <a:pt x="0" y="0"/>
                    </a:moveTo>
                    <a:cubicBezTo>
                      <a:pt x="0" y="23"/>
                      <a:pt x="64" y="42"/>
                      <a:pt x="143" y="42"/>
                    </a:cubicBezTo>
                    <a:cubicBezTo>
                      <a:pt x="222" y="42"/>
                      <a:pt x="286" y="23"/>
                      <a:pt x="286"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11" name="Freeform 8">
                <a:extLst>
                  <a:ext uri="{FF2B5EF4-FFF2-40B4-BE49-F238E27FC236}">
                    <a16:creationId xmlns:a16="http://schemas.microsoft.com/office/drawing/2014/main" id="{222D0337-058F-49D7-AF97-FE8A9697AA00}"/>
                  </a:ext>
                </a:extLst>
              </p:cNvPr>
              <p:cNvSpPr>
                <a:spLocks/>
              </p:cNvSpPr>
              <p:nvPr/>
            </p:nvSpPr>
            <p:spPr bwMode="auto">
              <a:xfrm>
                <a:off x="3287" y="2694"/>
                <a:ext cx="392" cy="395"/>
              </a:xfrm>
              <a:custGeom>
                <a:avLst/>
                <a:gdLst>
                  <a:gd name="T0" fmla="*/ 286 w 286"/>
                  <a:gd name="T1" fmla="*/ 0 h 290"/>
                  <a:gd name="T2" fmla="*/ 286 w 286"/>
                  <a:gd name="T3" fmla="*/ 246 h 290"/>
                  <a:gd name="T4" fmla="*/ 143 w 286"/>
                  <a:gd name="T5" fmla="*/ 290 h 290"/>
                  <a:gd name="T6" fmla="*/ 0 w 286"/>
                  <a:gd name="T7" fmla="*/ 246 h 290"/>
                  <a:gd name="T8" fmla="*/ 0 w 286"/>
                  <a:gd name="T9" fmla="*/ 0 h 290"/>
                </a:gdLst>
                <a:ahLst/>
                <a:cxnLst>
                  <a:cxn ang="0">
                    <a:pos x="T0" y="T1"/>
                  </a:cxn>
                  <a:cxn ang="0">
                    <a:pos x="T2" y="T3"/>
                  </a:cxn>
                  <a:cxn ang="0">
                    <a:pos x="T4" y="T5"/>
                  </a:cxn>
                  <a:cxn ang="0">
                    <a:pos x="T6" y="T7"/>
                  </a:cxn>
                  <a:cxn ang="0">
                    <a:pos x="T8" y="T9"/>
                  </a:cxn>
                </a:cxnLst>
                <a:rect l="0" t="0" r="r" b="b"/>
                <a:pathLst>
                  <a:path w="286" h="290">
                    <a:moveTo>
                      <a:pt x="286" y="0"/>
                    </a:moveTo>
                    <a:cubicBezTo>
                      <a:pt x="286" y="246"/>
                      <a:pt x="286" y="246"/>
                      <a:pt x="286" y="246"/>
                    </a:cubicBezTo>
                    <a:cubicBezTo>
                      <a:pt x="286" y="270"/>
                      <a:pt x="222" y="290"/>
                      <a:pt x="143" y="290"/>
                    </a:cubicBezTo>
                    <a:cubicBezTo>
                      <a:pt x="64" y="290"/>
                      <a:pt x="0" y="270"/>
                      <a:pt x="0" y="246"/>
                    </a:cubicBezTo>
                    <a:cubicBezTo>
                      <a:pt x="0" y="0"/>
                      <a:pt x="0" y="0"/>
                      <a:pt x="0"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12" name="Oval 9">
                <a:extLst>
                  <a:ext uri="{FF2B5EF4-FFF2-40B4-BE49-F238E27FC236}">
                    <a16:creationId xmlns:a16="http://schemas.microsoft.com/office/drawing/2014/main" id="{D44A79FD-5CA4-487D-932A-6F366C0E2A01}"/>
                  </a:ext>
                </a:extLst>
              </p:cNvPr>
              <p:cNvSpPr>
                <a:spLocks noChangeArrowheads="1"/>
              </p:cNvSpPr>
              <p:nvPr/>
            </p:nvSpPr>
            <p:spPr bwMode="auto">
              <a:xfrm>
                <a:off x="3610" y="2772"/>
                <a:ext cx="33" cy="36"/>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13" name="Oval 10">
                <a:extLst>
                  <a:ext uri="{FF2B5EF4-FFF2-40B4-BE49-F238E27FC236}">
                    <a16:creationId xmlns:a16="http://schemas.microsoft.com/office/drawing/2014/main" id="{5FAAA9CD-027A-412F-A6EC-7E4056C4190E}"/>
                  </a:ext>
                </a:extLst>
              </p:cNvPr>
              <p:cNvSpPr>
                <a:spLocks noChangeArrowheads="1"/>
              </p:cNvSpPr>
              <p:nvPr/>
            </p:nvSpPr>
            <p:spPr bwMode="auto">
              <a:xfrm>
                <a:off x="3610" y="2886"/>
                <a:ext cx="33" cy="37"/>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14" name="Oval 11">
                <a:extLst>
                  <a:ext uri="{FF2B5EF4-FFF2-40B4-BE49-F238E27FC236}">
                    <a16:creationId xmlns:a16="http://schemas.microsoft.com/office/drawing/2014/main" id="{DAE822AF-FE8A-448E-A81C-20FDEA0EEBE8}"/>
                  </a:ext>
                </a:extLst>
              </p:cNvPr>
              <p:cNvSpPr>
                <a:spLocks noChangeArrowheads="1"/>
              </p:cNvSpPr>
              <p:nvPr/>
            </p:nvSpPr>
            <p:spPr bwMode="auto">
              <a:xfrm>
                <a:off x="3610" y="2999"/>
                <a:ext cx="33" cy="33"/>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grpSp>
        <p:cxnSp>
          <p:nvCxnSpPr>
            <p:cNvPr id="170" name="Straight Connector 169">
              <a:extLst>
                <a:ext uri="{FF2B5EF4-FFF2-40B4-BE49-F238E27FC236}">
                  <a16:creationId xmlns:a16="http://schemas.microsoft.com/office/drawing/2014/main" id="{C9E3A7BD-9DFA-4806-A7F0-CE30AE2560B7}"/>
                </a:ext>
              </a:extLst>
            </p:cNvPr>
            <p:cNvCxnSpPr>
              <a:cxnSpLocks/>
              <a:stCxn id="92" idx="2"/>
              <a:endCxn id="108" idx="0"/>
            </p:cNvCxnSpPr>
            <p:nvPr/>
          </p:nvCxnSpPr>
          <p:spPr>
            <a:xfrm>
              <a:off x="1673618" y="2162449"/>
              <a:ext cx="1" cy="161111"/>
            </a:xfrm>
            <a:prstGeom prst="line">
              <a:avLst/>
            </a:prstGeom>
            <a:ln w="19050"/>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9B73FDA9-FA50-4EC1-947D-7EC79E851AF7}"/>
              </a:ext>
            </a:extLst>
          </p:cNvPr>
          <p:cNvGrpSpPr/>
          <p:nvPr/>
        </p:nvGrpSpPr>
        <p:grpSpPr>
          <a:xfrm>
            <a:off x="2378171" y="1342837"/>
            <a:ext cx="609660" cy="1437923"/>
            <a:chOff x="2378171" y="1342837"/>
            <a:chExt cx="609660" cy="1437923"/>
          </a:xfrm>
        </p:grpSpPr>
        <p:grpSp>
          <p:nvGrpSpPr>
            <p:cNvPr id="97" name="App Icon">
              <a:extLst>
                <a:ext uri="{FF2B5EF4-FFF2-40B4-BE49-F238E27FC236}">
                  <a16:creationId xmlns:a16="http://schemas.microsoft.com/office/drawing/2014/main" id="{C028E9D7-8F43-4686-94CD-91548366DD78}"/>
                </a:ext>
              </a:extLst>
            </p:cNvPr>
            <p:cNvGrpSpPr>
              <a:grpSpLocks noChangeAspect="1"/>
            </p:cNvGrpSpPr>
            <p:nvPr/>
          </p:nvGrpSpPr>
          <p:grpSpPr>
            <a:xfrm>
              <a:off x="2378171" y="1665239"/>
              <a:ext cx="609660" cy="497210"/>
              <a:chOff x="2181720" y="2156345"/>
              <a:chExt cx="435237" cy="354959"/>
            </a:xfrm>
          </p:grpSpPr>
          <p:sp>
            <p:nvSpPr>
              <p:cNvPr id="98" name="Rectangle 97">
                <a:extLst>
                  <a:ext uri="{FF2B5EF4-FFF2-40B4-BE49-F238E27FC236}">
                    <a16:creationId xmlns:a16="http://schemas.microsoft.com/office/drawing/2014/main" id="{C676E7B3-30B0-4DE7-BF65-E92393C4A786}"/>
                  </a:ext>
                </a:extLst>
              </p:cNvPr>
              <p:cNvSpPr/>
              <p:nvPr/>
            </p:nvSpPr>
            <p:spPr>
              <a:xfrm>
                <a:off x="2181720" y="2156345"/>
                <a:ext cx="435237" cy="35495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9" name="Rectangle 98">
                <a:extLst>
                  <a:ext uri="{FF2B5EF4-FFF2-40B4-BE49-F238E27FC236}">
                    <a16:creationId xmlns:a16="http://schemas.microsoft.com/office/drawing/2014/main" id="{904523AB-6930-481A-89E2-146BD126D6DD}"/>
                  </a:ext>
                </a:extLst>
              </p:cNvPr>
              <p:cNvSpPr/>
              <p:nvPr/>
            </p:nvSpPr>
            <p:spPr>
              <a:xfrm>
                <a:off x="2214703" y="2199562"/>
                <a:ext cx="190716" cy="113733"/>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0" name="Rectangle 99">
                <a:extLst>
                  <a:ext uri="{FF2B5EF4-FFF2-40B4-BE49-F238E27FC236}">
                    <a16:creationId xmlns:a16="http://schemas.microsoft.com/office/drawing/2014/main" id="{AF361920-4427-4593-B82C-884CAE687DFB}"/>
                  </a:ext>
                </a:extLst>
              </p:cNvPr>
              <p:cNvSpPr/>
              <p:nvPr/>
            </p:nvSpPr>
            <p:spPr>
              <a:xfrm>
                <a:off x="2431930" y="2199562"/>
                <a:ext cx="147497" cy="113733"/>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1" name="Rectangle 100">
                <a:extLst>
                  <a:ext uri="{FF2B5EF4-FFF2-40B4-BE49-F238E27FC236}">
                    <a16:creationId xmlns:a16="http://schemas.microsoft.com/office/drawing/2014/main" id="{1C6A5E6C-1509-4947-97E1-C07EC72D2FC1}"/>
                  </a:ext>
                </a:extLst>
              </p:cNvPr>
              <p:cNvSpPr/>
              <p:nvPr/>
            </p:nvSpPr>
            <p:spPr>
              <a:xfrm>
                <a:off x="2214703" y="2341726"/>
                <a:ext cx="362450" cy="4571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 name="Rectangle 103">
                <a:extLst>
                  <a:ext uri="{FF2B5EF4-FFF2-40B4-BE49-F238E27FC236}">
                    <a16:creationId xmlns:a16="http://schemas.microsoft.com/office/drawing/2014/main" id="{2CCF2600-9D03-4A50-89E9-AC4C651B8116}"/>
                  </a:ext>
                </a:extLst>
              </p:cNvPr>
              <p:cNvSpPr/>
              <p:nvPr/>
            </p:nvSpPr>
            <p:spPr>
              <a:xfrm>
                <a:off x="2214703" y="2419064"/>
                <a:ext cx="362450" cy="4571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06" name="TextBox 105">
              <a:extLst>
                <a:ext uri="{FF2B5EF4-FFF2-40B4-BE49-F238E27FC236}">
                  <a16:creationId xmlns:a16="http://schemas.microsoft.com/office/drawing/2014/main" id="{2EA34BA9-6EE1-4FDD-9F5F-9866C0439FC7}"/>
                </a:ext>
              </a:extLst>
            </p:cNvPr>
            <p:cNvSpPr txBox="1"/>
            <p:nvPr/>
          </p:nvSpPr>
          <p:spPr>
            <a:xfrm>
              <a:off x="2547067" y="1342837"/>
              <a:ext cx="271869" cy="307777"/>
            </a:xfrm>
            <a:prstGeom prst="rect">
              <a:avLst/>
            </a:prstGeom>
            <a:noFill/>
          </p:spPr>
          <p:txBody>
            <a:bodyPr wrap="none" lIns="45720" tIns="45720" rIns="45720" bIns="45720" rtlCol="0">
              <a:spAutoFit/>
            </a:bodyPr>
            <a:lstStyle/>
            <a:p>
              <a:pPr algn="ctr"/>
              <a:r>
                <a:rPr lang="en-US" sz="1400" dirty="0"/>
                <a:t>…</a:t>
              </a:r>
            </a:p>
          </p:txBody>
        </p:sp>
        <p:grpSp>
          <p:nvGrpSpPr>
            <p:cNvPr id="115" name="DB Icon">
              <a:extLst>
                <a:ext uri="{FF2B5EF4-FFF2-40B4-BE49-F238E27FC236}">
                  <a16:creationId xmlns:a16="http://schemas.microsoft.com/office/drawing/2014/main" id="{D5E6CE62-D172-49DF-B186-2FC4E3DDA637}"/>
                </a:ext>
              </a:extLst>
            </p:cNvPr>
            <p:cNvGrpSpPr>
              <a:grpSpLocks noChangeAspect="1"/>
            </p:cNvGrpSpPr>
            <p:nvPr/>
          </p:nvGrpSpPr>
          <p:grpSpPr bwMode="auto">
            <a:xfrm>
              <a:off x="2486054" y="2323560"/>
              <a:ext cx="393895" cy="457200"/>
              <a:chOff x="3287" y="2634"/>
              <a:chExt cx="392" cy="455"/>
            </a:xfrm>
          </p:grpSpPr>
          <p:sp>
            <p:nvSpPr>
              <p:cNvPr id="116" name="Oval 5">
                <a:extLst>
                  <a:ext uri="{FF2B5EF4-FFF2-40B4-BE49-F238E27FC236}">
                    <a16:creationId xmlns:a16="http://schemas.microsoft.com/office/drawing/2014/main" id="{81A7D256-7B5E-42E9-BDDD-2B7DDECD8588}"/>
                  </a:ext>
                </a:extLst>
              </p:cNvPr>
              <p:cNvSpPr>
                <a:spLocks noChangeArrowheads="1"/>
              </p:cNvSpPr>
              <p:nvPr/>
            </p:nvSpPr>
            <p:spPr bwMode="auto">
              <a:xfrm>
                <a:off x="3287" y="2634"/>
                <a:ext cx="392" cy="121"/>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17" name="Freeform 6">
                <a:extLst>
                  <a:ext uri="{FF2B5EF4-FFF2-40B4-BE49-F238E27FC236}">
                    <a16:creationId xmlns:a16="http://schemas.microsoft.com/office/drawing/2014/main" id="{61C15589-5BA5-4897-9EA4-1DED8A8A6594}"/>
                  </a:ext>
                </a:extLst>
              </p:cNvPr>
              <p:cNvSpPr>
                <a:spLocks/>
              </p:cNvSpPr>
              <p:nvPr/>
            </p:nvSpPr>
            <p:spPr bwMode="auto">
              <a:xfrm>
                <a:off x="3287" y="2804"/>
                <a:ext cx="392" cy="62"/>
              </a:xfrm>
              <a:custGeom>
                <a:avLst/>
                <a:gdLst>
                  <a:gd name="T0" fmla="*/ 0 w 286"/>
                  <a:gd name="T1" fmla="*/ 0 h 45"/>
                  <a:gd name="T2" fmla="*/ 143 w 286"/>
                  <a:gd name="T3" fmla="*/ 45 h 45"/>
                  <a:gd name="T4" fmla="*/ 286 w 286"/>
                  <a:gd name="T5" fmla="*/ 0 h 45"/>
                </a:gdLst>
                <a:ahLst/>
                <a:cxnLst>
                  <a:cxn ang="0">
                    <a:pos x="T0" y="T1"/>
                  </a:cxn>
                  <a:cxn ang="0">
                    <a:pos x="T2" y="T3"/>
                  </a:cxn>
                  <a:cxn ang="0">
                    <a:pos x="T4" y="T5"/>
                  </a:cxn>
                </a:cxnLst>
                <a:rect l="0" t="0" r="r" b="b"/>
                <a:pathLst>
                  <a:path w="286" h="45">
                    <a:moveTo>
                      <a:pt x="0" y="0"/>
                    </a:moveTo>
                    <a:cubicBezTo>
                      <a:pt x="0" y="25"/>
                      <a:pt x="64" y="45"/>
                      <a:pt x="143" y="45"/>
                    </a:cubicBezTo>
                    <a:cubicBezTo>
                      <a:pt x="222" y="45"/>
                      <a:pt x="286" y="25"/>
                      <a:pt x="286"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18" name="Freeform 7">
                <a:extLst>
                  <a:ext uri="{FF2B5EF4-FFF2-40B4-BE49-F238E27FC236}">
                    <a16:creationId xmlns:a16="http://schemas.microsoft.com/office/drawing/2014/main" id="{5D956475-604F-472F-BA1F-98E864BEAD61}"/>
                  </a:ext>
                </a:extLst>
              </p:cNvPr>
              <p:cNvSpPr>
                <a:spLocks/>
              </p:cNvSpPr>
              <p:nvPr/>
            </p:nvSpPr>
            <p:spPr bwMode="auto">
              <a:xfrm>
                <a:off x="3287" y="2915"/>
                <a:ext cx="392" cy="57"/>
              </a:xfrm>
              <a:custGeom>
                <a:avLst/>
                <a:gdLst>
                  <a:gd name="T0" fmla="*/ 0 w 286"/>
                  <a:gd name="T1" fmla="*/ 0 h 42"/>
                  <a:gd name="T2" fmla="*/ 143 w 286"/>
                  <a:gd name="T3" fmla="*/ 42 h 42"/>
                  <a:gd name="T4" fmla="*/ 286 w 286"/>
                  <a:gd name="T5" fmla="*/ 0 h 42"/>
                </a:gdLst>
                <a:ahLst/>
                <a:cxnLst>
                  <a:cxn ang="0">
                    <a:pos x="T0" y="T1"/>
                  </a:cxn>
                  <a:cxn ang="0">
                    <a:pos x="T2" y="T3"/>
                  </a:cxn>
                  <a:cxn ang="0">
                    <a:pos x="T4" y="T5"/>
                  </a:cxn>
                </a:cxnLst>
                <a:rect l="0" t="0" r="r" b="b"/>
                <a:pathLst>
                  <a:path w="286" h="42">
                    <a:moveTo>
                      <a:pt x="0" y="0"/>
                    </a:moveTo>
                    <a:cubicBezTo>
                      <a:pt x="0" y="23"/>
                      <a:pt x="64" y="42"/>
                      <a:pt x="143" y="42"/>
                    </a:cubicBezTo>
                    <a:cubicBezTo>
                      <a:pt x="222" y="42"/>
                      <a:pt x="286" y="23"/>
                      <a:pt x="286"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19" name="Freeform 8">
                <a:extLst>
                  <a:ext uri="{FF2B5EF4-FFF2-40B4-BE49-F238E27FC236}">
                    <a16:creationId xmlns:a16="http://schemas.microsoft.com/office/drawing/2014/main" id="{86D793B7-B248-437F-9981-8B3B356DE129}"/>
                  </a:ext>
                </a:extLst>
              </p:cNvPr>
              <p:cNvSpPr>
                <a:spLocks/>
              </p:cNvSpPr>
              <p:nvPr/>
            </p:nvSpPr>
            <p:spPr bwMode="auto">
              <a:xfrm>
                <a:off x="3287" y="2694"/>
                <a:ext cx="392" cy="395"/>
              </a:xfrm>
              <a:custGeom>
                <a:avLst/>
                <a:gdLst>
                  <a:gd name="T0" fmla="*/ 286 w 286"/>
                  <a:gd name="T1" fmla="*/ 0 h 290"/>
                  <a:gd name="T2" fmla="*/ 286 w 286"/>
                  <a:gd name="T3" fmla="*/ 246 h 290"/>
                  <a:gd name="T4" fmla="*/ 143 w 286"/>
                  <a:gd name="T5" fmla="*/ 290 h 290"/>
                  <a:gd name="T6" fmla="*/ 0 w 286"/>
                  <a:gd name="T7" fmla="*/ 246 h 290"/>
                  <a:gd name="T8" fmla="*/ 0 w 286"/>
                  <a:gd name="T9" fmla="*/ 0 h 290"/>
                </a:gdLst>
                <a:ahLst/>
                <a:cxnLst>
                  <a:cxn ang="0">
                    <a:pos x="T0" y="T1"/>
                  </a:cxn>
                  <a:cxn ang="0">
                    <a:pos x="T2" y="T3"/>
                  </a:cxn>
                  <a:cxn ang="0">
                    <a:pos x="T4" y="T5"/>
                  </a:cxn>
                  <a:cxn ang="0">
                    <a:pos x="T6" y="T7"/>
                  </a:cxn>
                  <a:cxn ang="0">
                    <a:pos x="T8" y="T9"/>
                  </a:cxn>
                </a:cxnLst>
                <a:rect l="0" t="0" r="r" b="b"/>
                <a:pathLst>
                  <a:path w="286" h="290">
                    <a:moveTo>
                      <a:pt x="286" y="0"/>
                    </a:moveTo>
                    <a:cubicBezTo>
                      <a:pt x="286" y="246"/>
                      <a:pt x="286" y="246"/>
                      <a:pt x="286" y="246"/>
                    </a:cubicBezTo>
                    <a:cubicBezTo>
                      <a:pt x="286" y="270"/>
                      <a:pt x="222" y="290"/>
                      <a:pt x="143" y="290"/>
                    </a:cubicBezTo>
                    <a:cubicBezTo>
                      <a:pt x="64" y="290"/>
                      <a:pt x="0" y="270"/>
                      <a:pt x="0" y="246"/>
                    </a:cubicBezTo>
                    <a:cubicBezTo>
                      <a:pt x="0" y="0"/>
                      <a:pt x="0" y="0"/>
                      <a:pt x="0"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20" name="Oval 9">
                <a:extLst>
                  <a:ext uri="{FF2B5EF4-FFF2-40B4-BE49-F238E27FC236}">
                    <a16:creationId xmlns:a16="http://schemas.microsoft.com/office/drawing/2014/main" id="{FD8049FC-5F15-420B-A2E2-56F69F99C7BB}"/>
                  </a:ext>
                </a:extLst>
              </p:cNvPr>
              <p:cNvSpPr>
                <a:spLocks noChangeArrowheads="1"/>
              </p:cNvSpPr>
              <p:nvPr/>
            </p:nvSpPr>
            <p:spPr bwMode="auto">
              <a:xfrm>
                <a:off x="3610" y="2772"/>
                <a:ext cx="33" cy="36"/>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21" name="Oval 10">
                <a:extLst>
                  <a:ext uri="{FF2B5EF4-FFF2-40B4-BE49-F238E27FC236}">
                    <a16:creationId xmlns:a16="http://schemas.microsoft.com/office/drawing/2014/main" id="{06A7E744-0F16-4420-8666-3F7C3F8A4CC5}"/>
                  </a:ext>
                </a:extLst>
              </p:cNvPr>
              <p:cNvSpPr>
                <a:spLocks noChangeArrowheads="1"/>
              </p:cNvSpPr>
              <p:nvPr/>
            </p:nvSpPr>
            <p:spPr bwMode="auto">
              <a:xfrm>
                <a:off x="3610" y="2886"/>
                <a:ext cx="33" cy="37"/>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22" name="Oval 11">
                <a:extLst>
                  <a:ext uri="{FF2B5EF4-FFF2-40B4-BE49-F238E27FC236}">
                    <a16:creationId xmlns:a16="http://schemas.microsoft.com/office/drawing/2014/main" id="{17A38273-8ABA-495F-9418-8D0B993FBA1A}"/>
                  </a:ext>
                </a:extLst>
              </p:cNvPr>
              <p:cNvSpPr>
                <a:spLocks noChangeArrowheads="1"/>
              </p:cNvSpPr>
              <p:nvPr/>
            </p:nvSpPr>
            <p:spPr bwMode="auto">
              <a:xfrm>
                <a:off x="3610" y="2999"/>
                <a:ext cx="33" cy="33"/>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grpSp>
        <p:cxnSp>
          <p:nvCxnSpPr>
            <p:cNvPr id="171" name="Straight Connector 170">
              <a:extLst>
                <a:ext uri="{FF2B5EF4-FFF2-40B4-BE49-F238E27FC236}">
                  <a16:creationId xmlns:a16="http://schemas.microsoft.com/office/drawing/2014/main" id="{F3755E99-C2B1-40AE-8411-E1006383EA4B}"/>
                </a:ext>
              </a:extLst>
            </p:cNvPr>
            <p:cNvCxnSpPr>
              <a:cxnSpLocks/>
              <a:stCxn id="98" idx="2"/>
              <a:endCxn id="116" idx="0"/>
            </p:cNvCxnSpPr>
            <p:nvPr/>
          </p:nvCxnSpPr>
          <p:spPr>
            <a:xfrm>
              <a:off x="2683001" y="2162449"/>
              <a:ext cx="1" cy="161111"/>
            </a:xfrm>
            <a:prstGeom prst="line">
              <a:avLst/>
            </a:prstGeom>
            <a:ln w="19050"/>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C0A1B8EC-38D4-469A-9D5D-3A0953A99D0A}"/>
              </a:ext>
            </a:extLst>
          </p:cNvPr>
          <p:cNvGrpSpPr/>
          <p:nvPr/>
        </p:nvGrpSpPr>
        <p:grpSpPr>
          <a:xfrm>
            <a:off x="864096" y="2966967"/>
            <a:ext cx="609660" cy="1437923"/>
            <a:chOff x="864096" y="2966967"/>
            <a:chExt cx="609660" cy="1437923"/>
          </a:xfrm>
        </p:grpSpPr>
        <p:grpSp>
          <p:nvGrpSpPr>
            <p:cNvPr id="172" name="DB Icon">
              <a:extLst>
                <a:ext uri="{FF2B5EF4-FFF2-40B4-BE49-F238E27FC236}">
                  <a16:creationId xmlns:a16="http://schemas.microsoft.com/office/drawing/2014/main" id="{70CE6B47-7F13-4D4D-B48C-D52173C0F194}"/>
                </a:ext>
              </a:extLst>
            </p:cNvPr>
            <p:cNvGrpSpPr>
              <a:grpSpLocks noChangeAspect="1"/>
            </p:cNvGrpSpPr>
            <p:nvPr/>
          </p:nvGrpSpPr>
          <p:grpSpPr bwMode="auto">
            <a:xfrm>
              <a:off x="971979" y="3947690"/>
              <a:ext cx="393895" cy="457200"/>
              <a:chOff x="3287" y="2634"/>
              <a:chExt cx="392" cy="455"/>
            </a:xfrm>
          </p:grpSpPr>
          <p:sp>
            <p:nvSpPr>
              <p:cNvPr id="173" name="Oval 5">
                <a:extLst>
                  <a:ext uri="{FF2B5EF4-FFF2-40B4-BE49-F238E27FC236}">
                    <a16:creationId xmlns:a16="http://schemas.microsoft.com/office/drawing/2014/main" id="{5DFB84B9-ADB1-4581-B0F8-519E37C46984}"/>
                  </a:ext>
                </a:extLst>
              </p:cNvPr>
              <p:cNvSpPr>
                <a:spLocks noChangeArrowheads="1"/>
              </p:cNvSpPr>
              <p:nvPr/>
            </p:nvSpPr>
            <p:spPr bwMode="auto">
              <a:xfrm>
                <a:off x="3287" y="2634"/>
                <a:ext cx="392" cy="121"/>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74" name="Freeform 6">
                <a:extLst>
                  <a:ext uri="{FF2B5EF4-FFF2-40B4-BE49-F238E27FC236}">
                    <a16:creationId xmlns:a16="http://schemas.microsoft.com/office/drawing/2014/main" id="{D112DA9F-C9BC-4D89-89C9-BDA947014AA5}"/>
                  </a:ext>
                </a:extLst>
              </p:cNvPr>
              <p:cNvSpPr>
                <a:spLocks/>
              </p:cNvSpPr>
              <p:nvPr/>
            </p:nvSpPr>
            <p:spPr bwMode="auto">
              <a:xfrm>
                <a:off x="3287" y="2804"/>
                <a:ext cx="392" cy="62"/>
              </a:xfrm>
              <a:custGeom>
                <a:avLst/>
                <a:gdLst>
                  <a:gd name="T0" fmla="*/ 0 w 286"/>
                  <a:gd name="T1" fmla="*/ 0 h 45"/>
                  <a:gd name="T2" fmla="*/ 143 w 286"/>
                  <a:gd name="T3" fmla="*/ 45 h 45"/>
                  <a:gd name="T4" fmla="*/ 286 w 286"/>
                  <a:gd name="T5" fmla="*/ 0 h 45"/>
                </a:gdLst>
                <a:ahLst/>
                <a:cxnLst>
                  <a:cxn ang="0">
                    <a:pos x="T0" y="T1"/>
                  </a:cxn>
                  <a:cxn ang="0">
                    <a:pos x="T2" y="T3"/>
                  </a:cxn>
                  <a:cxn ang="0">
                    <a:pos x="T4" y="T5"/>
                  </a:cxn>
                </a:cxnLst>
                <a:rect l="0" t="0" r="r" b="b"/>
                <a:pathLst>
                  <a:path w="286" h="45">
                    <a:moveTo>
                      <a:pt x="0" y="0"/>
                    </a:moveTo>
                    <a:cubicBezTo>
                      <a:pt x="0" y="25"/>
                      <a:pt x="64" y="45"/>
                      <a:pt x="143" y="45"/>
                    </a:cubicBezTo>
                    <a:cubicBezTo>
                      <a:pt x="222" y="45"/>
                      <a:pt x="286" y="25"/>
                      <a:pt x="286"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75" name="Freeform 7">
                <a:extLst>
                  <a:ext uri="{FF2B5EF4-FFF2-40B4-BE49-F238E27FC236}">
                    <a16:creationId xmlns:a16="http://schemas.microsoft.com/office/drawing/2014/main" id="{18D8F778-D75A-4EDA-B9F8-71A8149D48C6}"/>
                  </a:ext>
                </a:extLst>
              </p:cNvPr>
              <p:cNvSpPr>
                <a:spLocks/>
              </p:cNvSpPr>
              <p:nvPr/>
            </p:nvSpPr>
            <p:spPr bwMode="auto">
              <a:xfrm>
                <a:off x="3287" y="2915"/>
                <a:ext cx="392" cy="57"/>
              </a:xfrm>
              <a:custGeom>
                <a:avLst/>
                <a:gdLst>
                  <a:gd name="T0" fmla="*/ 0 w 286"/>
                  <a:gd name="T1" fmla="*/ 0 h 42"/>
                  <a:gd name="T2" fmla="*/ 143 w 286"/>
                  <a:gd name="T3" fmla="*/ 42 h 42"/>
                  <a:gd name="T4" fmla="*/ 286 w 286"/>
                  <a:gd name="T5" fmla="*/ 0 h 42"/>
                </a:gdLst>
                <a:ahLst/>
                <a:cxnLst>
                  <a:cxn ang="0">
                    <a:pos x="T0" y="T1"/>
                  </a:cxn>
                  <a:cxn ang="0">
                    <a:pos x="T2" y="T3"/>
                  </a:cxn>
                  <a:cxn ang="0">
                    <a:pos x="T4" y="T5"/>
                  </a:cxn>
                </a:cxnLst>
                <a:rect l="0" t="0" r="r" b="b"/>
                <a:pathLst>
                  <a:path w="286" h="42">
                    <a:moveTo>
                      <a:pt x="0" y="0"/>
                    </a:moveTo>
                    <a:cubicBezTo>
                      <a:pt x="0" y="23"/>
                      <a:pt x="64" y="42"/>
                      <a:pt x="143" y="42"/>
                    </a:cubicBezTo>
                    <a:cubicBezTo>
                      <a:pt x="222" y="42"/>
                      <a:pt x="286" y="23"/>
                      <a:pt x="286"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76" name="Freeform 8">
                <a:extLst>
                  <a:ext uri="{FF2B5EF4-FFF2-40B4-BE49-F238E27FC236}">
                    <a16:creationId xmlns:a16="http://schemas.microsoft.com/office/drawing/2014/main" id="{CFBA89B7-0B71-4BCB-89F0-45CFD1C99E00}"/>
                  </a:ext>
                </a:extLst>
              </p:cNvPr>
              <p:cNvSpPr>
                <a:spLocks/>
              </p:cNvSpPr>
              <p:nvPr/>
            </p:nvSpPr>
            <p:spPr bwMode="auto">
              <a:xfrm>
                <a:off x="3287" y="2694"/>
                <a:ext cx="392" cy="395"/>
              </a:xfrm>
              <a:custGeom>
                <a:avLst/>
                <a:gdLst>
                  <a:gd name="T0" fmla="*/ 286 w 286"/>
                  <a:gd name="T1" fmla="*/ 0 h 290"/>
                  <a:gd name="T2" fmla="*/ 286 w 286"/>
                  <a:gd name="T3" fmla="*/ 246 h 290"/>
                  <a:gd name="T4" fmla="*/ 143 w 286"/>
                  <a:gd name="T5" fmla="*/ 290 h 290"/>
                  <a:gd name="T6" fmla="*/ 0 w 286"/>
                  <a:gd name="T7" fmla="*/ 246 h 290"/>
                  <a:gd name="T8" fmla="*/ 0 w 286"/>
                  <a:gd name="T9" fmla="*/ 0 h 290"/>
                </a:gdLst>
                <a:ahLst/>
                <a:cxnLst>
                  <a:cxn ang="0">
                    <a:pos x="T0" y="T1"/>
                  </a:cxn>
                  <a:cxn ang="0">
                    <a:pos x="T2" y="T3"/>
                  </a:cxn>
                  <a:cxn ang="0">
                    <a:pos x="T4" y="T5"/>
                  </a:cxn>
                  <a:cxn ang="0">
                    <a:pos x="T6" y="T7"/>
                  </a:cxn>
                  <a:cxn ang="0">
                    <a:pos x="T8" y="T9"/>
                  </a:cxn>
                </a:cxnLst>
                <a:rect l="0" t="0" r="r" b="b"/>
                <a:pathLst>
                  <a:path w="286" h="290">
                    <a:moveTo>
                      <a:pt x="286" y="0"/>
                    </a:moveTo>
                    <a:cubicBezTo>
                      <a:pt x="286" y="246"/>
                      <a:pt x="286" y="246"/>
                      <a:pt x="286" y="246"/>
                    </a:cubicBezTo>
                    <a:cubicBezTo>
                      <a:pt x="286" y="270"/>
                      <a:pt x="222" y="290"/>
                      <a:pt x="143" y="290"/>
                    </a:cubicBezTo>
                    <a:cubicBezTo>
                      <a:pt x="64" y="290"/>
                      <a:pt x="0" y="270"/>
                      <a:pt x="0" y="246"/>
                    </a:cubicBezTo>
                    <a:cubicBezTo>
                      <a:pt x="0" y="0"/>
                      <a:pt x="0" y="0"/>
                      <a:pt x="0"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77" name="Oval 9">
                <a:extLst>
                  <a:ext uri="{FF2B5EF4-FFF2-40B4-BE49-F238E27FC236}">
                    <a16:creationId xmlns:a16="http://schemas.microsoft.com/office/drawing/2014/main" id="{65F0A7DA-06C5-4E58-8BFD-231FDD807981}"/>
                  </a:ext>
                </a:extLst>
              </p:cNvPr>
              <p:cNvSpPr>
                <a:spLocks noChangeArrowheads="1"/>
              </p:cNvSpPr>
              <p:nvPr/>
            </p:nvSpPr>
            <p:spPr bwMode="auto">
              <a:xfrm>
                <a:off x="3610" y="2772"/>
                <a:ext cx="33" cy="36"/>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78" name="Oval 10">
                <a:extLst>
                  <a:ext uri="{FF2B5EF4-FFF2-40B4-BE49-F238E27FC236}">
                    <a16:creationId xmlns:a16="http://schemas.microsoft.com/office/drawing/2014/main" id="{0D0C323D-0824-4419-9D2A-E5C44D38FB74}"/>
                  </a:ext>
                </a:extLst>
              </p:cNvPr>
              <p:cNvSpPr>
                <a:spLocks noChangeArrowheads="1"/>
              </p:cNvSpPr>
              <p:nvPr/>
            </p:nvSpPr>
            <p:spPr bwMode="auto">
              <a:xfrm>
                <a:off x="3610" y="2886"/>
                <a:ext cx="33" cy="37"/>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79" name="Oval 11">
                <a:extLst>
                  <a:ext uri="{FF2B5EF4-FFF2-40B4-BE49-F238E27FC236}">
                    <a16:creationId xmlns:a16="http://schemas.microsoft.com/office/drawing/2014/main" id="{15E5FC3D-68C0-46E3-B82C-A3468FE1E6F4}"/>
                  </a:ext>
                </a:extLst>
              </p:cNvPr>
              <p:cNvSpPr>
                <a:spLocks noChangeArrowheads="1"/>
              </p:cNvSpPr>
              <p:nvPr/>
            </p:nvSpPr>
            <p:spPr bwMode="auto">
              <a:xfrm>
                <a:off x="3610" y="2999"/>
                <a:ext cx="33" cy="33"/>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grpSp>
        <p:grpSp>
          <p:nvGrpSpPr>
            <p:cNvPr id="180" name="App Icon">
              <a:extLst>
                <a:ext uri="{FF2B5EF4-FFF2-40B4-BE49-F238E27FC236}">
                  <a16:creationId xmlns:a16="http://schemas.microsoft.com/office/drawing/2014/main" id="{48CECF1D-DFD4-4AAE-9BA7-A367AB66C050}"/>
                </a:ext>
              </a:extLst>
            </p:cNvPr>
            <p:cNvGrpSpPr>
              <a:grpSpLocks noChangeAspect="1"/>
            </p:cNvGrpSpPr>
            <p:nvPr/>
          </p:nvGrpSpPr>
          <p:grpSpPr>
            <a:xfrm>
              <a:off x="864096" y="3289369"/>
              <a:ext cx="609660" cy="497210"/>
              <a:chOff x="2181720" y="2156345"/>
              <a:chExt cx="435237" cy="354959"/>
            </a:xfrm>
          </p:grpSpPr>
          <p:sp>
            <p:nvSpPr>
              <p:cNvPr id="181" name="Rectangle 180">
                <a:extLst>
                  <a:ext uri="{FF2B5EF4-FFF2-40B4-BE49-F238E27FC236}">
                    <a16:creationId xmlns:a16="http://schemas.microsoft.com/office/drawing/2014/main" id="{27811EE5-A77D-435F-AA40-F6B7F1543173}"/>
                  </a:ext>
                </a:extLst>
              </p:cNvPr>
              <p:cNvSpPr/>
              <p:nvPr/>
            </p:nvSpPr>
            <p:spPr>
              <a:xfrm>
                <a:off x="2181720" y="2156345"/>
                <a:ext cx="435237" cy="35495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2" name="Rectangle 181">
                <a:extLst>
                  <a:ext uri="{FF2B5EF4-FFF2-40B4-BE49-F238E27FC236}">
                    <a16:creationId xmlns:a16="http://schemas.microsoft.com/office/drawing/2014/main" id="{93E6CF61-6F2E-47CC-A1A2-A0833C6F2CAF}"/>
                  </a:ext>
                </a:extLst>
              </p:cNvPr>
              <p:cNvSpPr/>
              <p:nvPr/>
            </p:nvSpPr>
            <p:spPr>
              <a:xfrm>
                <a:off x="2214703" y="2199562"/>
                <a:ext cx="190716" cy="113733"/>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3" name="Rectangle 182">
                <a:extLst>
                  <a:ext uri="{FF2B5EF4-FFF2-40B4-BE49-F238E27FC236}">
                    <a16:creationId xmlns:a16="http://schemas.microsoft.com/office/drawing/2014/main" id="{3DFFFD8F-91D2-411F-8804-5454D48943CF}"/>
                  </a:ext>
                </a:extLst>
              </p:cNvPr>
              <p:cNvSpPr/>
              <p:nvPr/>
            </p:nvSpPr>
            <p:spPr>
              <a:xfrm>
                <a:off x="2431930" y="2199562"/>
                <a:ext cx="147497" cy="113733"/>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4" name="Rectangle 183">
                <a:extLst>
                  <a:ext uri="{FF2B5EF4-FFF2-40B4-BE49-F238E27FC236}">
                    <a16:creationId xmlns:a16="http://schemas.microsoft.com/office/drawing/2014/main" id="{96D8AA41-CA4C-481A-BB22-8CD0B6FA6904}"/>
                  </a:ext>
                </a:extLst>
              </p:cNvPr>
              <p:cNvSpPr/>
              <p:nvPr/>
            </p:nvSpPr>
            <p:spPr>
              <a:xfrm>
                <a:off x="2214703" y="2341726"/>
                <a:ext cx="362450" cy="4571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5" name="Rectangle 184">
                <a:extLst>
                  <a:ext uri="{FF2B5EF4-FFF2-40B4-BE49-F238E27FC236}">
                    <a16:creationId xmlns:a16="http://schemas.microsoft.com/office/drawing/2014/main" id="{667DA523-4ACB-4980-BE46-FE9D6532EC0F}"/>
                  </a:ext>
                </a:extLst>
              </p:cNvPr>
              <p:cNvSpPr/>
              <p:nvPr/>
            </p:nvSpPr>
            <p:spPr>
              <a:xfrm>
                <a:off x="2214703" y="2419064"/>
                <a:ext cx="362450" cy="4571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86" name="TextBox 185">
              <a:extLst>
                <a:ext uri="{FF2B5EF4-FFF2-40B4-BE49-F238E27FC236}">
                  <a16:creationId xmlns:a16="http://schemas.microsoft.com/office/drawing/2014/main" id="{FBA9A3DA-A97A-479D-9DAF-81FB259B821A}"/>
                </a:ext>
              </a:extLst>
            </p:cNvPr>
            <p:cNvSpPr txBox="1"/>
            <p:nvPr/>
          </p:nvSpPr>
          <p:spPr>
            <a:xfrm>
              <a:off x="937613" y="2966967"/>
              <a:ext cx="462627" cy="307777"/>
            </a:xfrm>
            <a:prstGeom prst="rect">
              <a:avLst/>
            </a:prstGeom>
            <a:noFill/>
          </p:spPr>
          <p:txBody>
            <a:bodyPr wrap="none" lIns="45720" tIns="45720" rIns="45720" bIns="45720" rtlCol="0">
              <a:spAutoFit/>
            </a:bodyPr>
            <a:lstStyle/>
            <a:p>
              <a:pPr algn="ctr"/>
              <a:r>
                <a:rPr lang="en-US" sz="1400" dirty="0"/>
                <a:t>CRM</a:t>
              </a:r>
            </a:p>
          </p:txBody>
        </p:sp>
        <p:cxnSp>
          <p:nvCxnSpPr>
            <p:cNvPr id="202" name="Straight Connector 201">
              <a:extLst>
                <a:ext uri="{FF2B5EF4-FFF2-40B4-BE49-F238E27FC236}">
                  <a16:creationId xmlns:a16="http://schemas.microsoft.com/office/drawing/2014/main" id="{9689D3AF-9B30-4FD0-89AA-038967754524}"/>
                </a:ext>
              </a:extLst>
            </p:cNvPr>
            <p:cNvCxnSpPr>
              <a:stCxn id="181" idx="2"/>
              <a:endCxn id="173" idx="0"/>
            </p:cNvCxnSpPr>
            <p:nvPr/>
          </p:nvCxnSpPr>
          <p:spPr>
            <a:xfrm>
              <a:off x="1168926" y="3786579"/>
              <a:ext cx="1" cy="161111"/>
            </a:xfrm>
            <a:prstGeom prst="line">
              <a:avLst/>
            </a:prstGeom>
            <a:ln w="19050"/>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5EC41C21-FDAA-4E4B-A4DD-03858F3BF732}"/>
              </a:ext>
            </a:extLst>
          </p:cNvPr>
          <p:cNvGrpSpPr/>
          <p:nvPr/>
        </p:nvGrpSpPr>
        <p:grpSpPr>
          <a:xfrm>
            <a:off x="1873480" y="2966967"/>
            <a:ext cx="609660" cy="1437923"/>
            <a:chOff x="1873480" y="2966967"/>
            <a:chExt cx="609660" cy="1437923"/>
          </a:xfrm>
        </p:grpSpPr>
        <p:grpSp>
          <p:nvGrpSpPr>
            <p:cNvPr id="187" name="App Icon">
              <a:extLst>
                <a:ext uri="{FF2B5EF4-FFF2-40B4-BE49-F238E27FC236}">
                  <a16:creationId xmlns:a16="http://schemas.microsoft.com/office/drawing/2014/main" id="{DA17EA6A-06B4-407D-9EDA-1AE1F0169EB1}"/>
                </a:ext>
              </a:extLst>
            </p:cNvPr>
            <p:cNvGrpSpPr>
              <a:grpSpLocks noChangeAspect="1"/>
            </p:cNvGrpSpPr>
            <p:nvPr/>
          </p:nvGrpSpPr>
          <p:grpSpPr>
            <a:xfrm>
              <a:off x="1873480" y="3289369"/>
              <a:ext cx="609660" cy="497210"/>
              <a:chOff x="2181720" y="2156345"/>
              <a:chExt cx="435237" cy="354959"/>
            </a:xfrm>
          </p:grpSpPr>
          <p:sp>
            <p:nvSpPr>
              <p:cNvPr id="188" name="Rectangle 187">
                <a:extLst>
                  <a:ext uri="{FF2B5EF4-FFF2-40B4-BE49-F238E27FC236}">
                    <a16:creationId xmlns:a16="http://schemas.microsoft.com/office/drawing/2014/main" id="{1D28A281-467A-4486-B725-28CF741AA064}"/>
                  </a:ext>
                </a:extLst>
              </p:cNvPr>
              <p:cNvSpPr/>
              <p:nvPr/>
            </p:nvSpPr>
            <p:spPr>
              <a:xfrm>
                <a:off x="2181720" y="2156345"/>
                <a:ext cx="435237" cy="35495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9" name="Rectangle 188">
                <a:extLst>
                  <a:ext uri="{FF2B5EF4-FFF2-40B4-BE49-F238E27FC236}">
                    <a16:creationId xmlns:a16="http://schemas.microsoft.com/office/drawing/2014/main" id="{6781A0C6-FC0E-4E8F-9ACF-5DEB291376AF}"/>
                  </a:ext>
                </a:extLst>
              </p:cNvPr>
              <p:cNvSpPr/>
              <p:nvPr/>
            </p:nvSpPr>
            <p:spPr>
              <a:xfrm>
                <a:off x="2214703" y="2199562"/>
                <a:ext cx="190716" cy="113733"/>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0" name="Rectangle 189">
                <a:extLst>
                  <a:ext uri="{FF2B5EF4-FFF2-40B4-BE49-F238E27FC236}">
                    <a16:creationId xmlns:a16="http://schemas.microsoft.com/office/drawing/2014/main" id="{A09FC63F-8F44-43CD-BEEB-6341554396A3}"/>
                  </a:ext>
                </a:extLst>
              </p:cNvPr>
              <p:cNvSpPr/>
              <p:nvPr/>
            </p:nvSpPr>
            <p:spPr>
              <a:xfrm>
                <a:off x="2431930" y="2199562"/>
                <a:ext cx="147497" cy="113733"/>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1" name="Rectangle 190">
                <a:extLst>
                  <a:ext uri="{FF2B5EF4-FFF2-40B4-BE49-F238E27FC236}">
                    <a16:creationId xmlns:a16="http://schemas.microsoft.com/office/drawing/2014/main" id="{38B6CCAE-7E0E-4961-AF3E-0C2482248802}"/>
                  </a:ext>
                </a:extLst>
              </p:cNvPr>
              <p:cNvSpPr/>
              <p:nvPr/>
            </p:nvSpPr>
            <p:spPr>
              <a:xfrm>
                <a:off x="2214703" y="2341726"/>
                <a:ext cx="362450" cy="4571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2" name="Rectangle 191">
                <a:extLst>
                  <a:ext uri="{FF2B5EF4-FFF2-40B4-BE49-F238E27FC236}">
                    <a16:creationId xmlns:a16="http://schemas.microsoft.com/office/drawing/2014/main" id="{F488140B-F38A-4190-94C7-571A35609EE7}"/>
                  </a:ext>
                </a:extLst>
              </p:cNvPr>
              <p:cNvSpPr/>
              <p:nvPr/>
            </p:nvSpPr>
            <p:spPr>
              <a:xfrm>
                <a:off x="2214703" y="2419064"/>
                <a:ext cx="362450" cy="45719"/>
              </a:xfrm>
              <a:prstGeom prst="rect">
                <a:avLst/>
              </a:prstGeom>
              <a:noFill/>
              <a:ln w="19050" cap="rnd">
                <a:solidFill>
                  <a:schemeClr val="tx1"/>
                </a:solidFill>
                <a:prstDash val="solid"/>
                <a:round/>
                <a:headEnd type="arrow"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93" name="TextBox 192">
              <a:extLst>
                <a:ext uri="{FF2B5EF4-FFF2-40B4-BE49-F238E27FC236}">
                  <a16:creationId xmlns:a16="http://schemas.microsoft.com/office/drawing/2014/main" id="{767B77B9-1686-4EB7-A986-1642D9D8DD6A}"/>
                </a:ext>
              </a:extLst>
            </p:cNvPr>
            <p:cNvSpPr txBox="1"/>
            <p:nvPr/>
          </p:nvSpPr>
          <p:spPr>
            <a:xfrm>
              <a:off x="1972645" y="2966967"/>
              <a:ext cx="411331" cy="307777"/>
            </a:xfrm>
            <a:prstGeom prst="rect">
              <a:avLst/>
            </a:prstGeom>
            <a:noFill/>
          </p:spPr>
          <p:txBody>
            <a:bodyPr wrap="none" lIns="45720" tIns="45720" rIns="45720" bIns="45720" rtlCol="0">
              <a:spAutoFit/>
            </a:bodyPr>
            <a:lstStyle/>
            <a:p>
              <a:pPr algn="ctr"/>
              <a:r>
                <a:rPr lang="en-US" sz="1400" dirty="0"/>
                <a:t>ERP</a:t>
              </a:r>
            </a:p>
          </p:txBody>
        </p:sp>
        <p:grpSp>
          <p:nvGrpSpPr>
            <p:cNvPr id="194" name="DB Icon">
              <a:extLst>
                <a:ext uri="{FF2B5EF4-FFF2-40B4-BE49-F238E27FC236}">
                  <a16:creationId xmlns:a16="http://schemas.microsoft.com/office/drawing/2014/main" id="{3D43A159-F83E-4BCA-B3C9-D681A49DCE1A}"/>
                </a:ext>
              </a:extLst>
            </p:cNvPr>
            <p:cNvGrpSpPr>
              <a:grpSpLocks noChangeAspect="1"/>
            </p:cNvGrpSpPr>
            <p:nvPr/>
          </p:nvGrpSpPr>
          <p:grpSpPr bwMode="auto">
            <a:xfrm>
              <a:off x="1981363" y="3947690"/>
              <a:ext cx="393895" cy="457200"/>
              <a:chOff x="3287" y="2634"/>
              <a:chExt cx="392" cy="455"/>
            </a:xfrm>
          </p:grpSpPr>
          <p:sp>
            <p:nvSpPr>
              <p:cNvPr id="195" name="Oval 5">
                <a:extLst>
                  <a:ext uri="{FF2B5EF4-FFF2-40B4-BE49-F238E27FC236}">
                    <a16:creationId xmlns:a16="http://schemas.microsoft.com/office/drawing/2014/main" id="{33FCEF1E-8211-48E1-9097-CF8A8ABEEB6A}"/>
                  </a:ext>
                </a:extLst>
              </p:cNvPr>
              <p:cNvSpPr>
                <a:spLocks noChangeArrowheads="1"/>
              </p:cNvSpPr>
              <p:nvPr/>
            </p:nvSpPr>
            <p:spPr bwMode="auto">
              <a:xfrm>
                <a:off x="3287" y="2634"/>
                <a:ext cx="392" cy="121"/>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96" name="Freeform 6">
                <a:extLst>
                  <a:ext uri="{FF2B5EF4-FFF2-40B4-BE49-F238E27FC236}">
                    <a16:creationId xmlns:a16="http://schemas.microsoft.com/office/drawing/2014/main" id="{03EE5CC6-F6D2-44B1-BFA9-3B8875B4356C}"/>
                  </a:ext>
                </a:extLst>
              </p:cNvPr>
              <p:cNvSpPr>
                <a:spLocks/>
              </p:cNvSpPr>
              <p:nvPr/>
            </p:nvSpPr>
            <p:spPr bwMode="auto">
              <a:xfrm>
                <a:off x="3287" y="2804"/>
                <a:ext cx="392" cy="62"/>
              </a:xfrm>
              <a:custGeom>
                <a:avLst/>
                <a:gdLst>
                  <a:gd name="T0" fmla="*/ 0 w 286"/>
                  <a:gd name="T1" fmla="*/ 0 h 45"/>
                  <a:gd name="T2" fmla="*/ 143 w 286"/>
                  <a:gd name="T3" fmla="*/ 45 h 45"/>
                  <a:gd name="T4" fmla="*/ 286 w 286"/>
                  <a:gd name="T5" fmla="*/ 0 h 45"/>
                </a:gdLst>
                <a:ahLst/>
                <a:cxnLst>
                  <a:cxn ang="0">
                    <a:pos x="T0" y="T1"/>
                  </a:cxn>
                  <a:cxn ang="0">
                    <a:pos x="T2" y="T3"/>
                  </a:cxn>
                  <a:cxn ang="0">
                    <a:pos x="T4" y="T5"/>
                  </a:cxn>
                </a:cxnLst>
                <a:rect l="0" t="0" r="r" b="b"/>
                <a:pathLst>
                  <a:path w="286" h="45">
                    <a:moveTo>
                      <a:pt x="0" y="0"/>
                    </a:moveTo>
                    <a:cubicBezTo>
                      <a:pt x="0" y="25"/>
                      <a:pt x="64" y="45"/>
                      <a:pt x="143" y="45"/>
                    </a:cubicBezTo>
                    <a:cubicBezTo>
                      <a:pt x="222" y="45"/>
                      <a:pt x="286" y="25"/>
                      <a:pt x="286"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97" name="Freeform 7">
                <a:extLst>
                  <a:ext uri="{FF2B5EF4-FFF2-40B4-BE49-F238E27FC236}">
                    <a16:creationId xmlns:a16="http://schemas.microsoft.com/office/drawing/2014/main" id="{F1308BFB-DCF1-4B63-9C0D-0CD8287D3322}"/>
                  </a:ext>
                </a:extLst>
              </p:cNvPr>
              <p:cNvSpPr>
                <a:spLocks/>
              </p:cNvSpPr>
              <p:nvPr/>
            </p:nvSpPr>
            <p:spPr bwMode="auto">
              <a:xfrm>
                <a:off x="3287" y="2915"/>
                <a:ext cx="392" cy="57"/>
              </a:xfrm>
              <a:custGeom>
                <a:avLst/>
                <a:gdLst>
                  <a:gd name="T0" fmla="*/ 0 w 286"/>
                  <a:gd name="T1" fmla="*/ 0 h 42"/>
                  <a:gd name="T2" fmla="*/ 143 w 286"/>
                  <a:gd name="T3" fmla="*/ 42 h 42"/>
                  <a:gd name="T4" fmla="*/ 286 w 286"/>
                  <a:gd name="T5" fmla="*/ 0 h 42"/>
                </a:gdLst>
                <a:ahLst/>
                <a:cxnLst>
                  <a:cxn ang="0">
                    <a:pos x="T0" y="T1"/>
                  </a:cxn>
                  <a:cxn ang="0">
                    <a:pos x="T2" y="T3"/>
                  </a:cxn>
                  <a:cxn ang="0">
                    <a:pos x="T4" y="T5"/>
                  </a:cxn>
                </a:cxnLst>
                <a:rect l="0" t="0" r="r" b="b"/>
                <a:pathLst>
                  <a:path w="286" h="42">
                    <a:moveTo>
                      <a:pt x="0" y="0"/>
                    </a:moveTo>
                    <a:cubicBezTo>
                      <a:pt x="0" y="23"/>
                      <a:pt x="64" y="42"/>
                      <a:pt x="143" y="42"/>
                    </a:cubicBezTo>
                    <a:cubicBezTo>
                      <a:pt x="222" y="42"/>
                      <a:pt x="286" y="23"/>
                      <a:pt x="286"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98" name="Freeform 8">
                <a:extLst>
                  <a:ext uri="{FF2B5EF4-FFF2-40B4-BE49-F238E27FC236}">
                    <a16:creationId xmlns:a16="http://schemas.microsoft.com/office/drawing/2014/main" id="{3E001AB8-F809-4F16-9408-932F2810B6F9}"/>
                  </a:ext>
                </a:extLst>
              </p:cNvPr>
              <p:cNvSpPr>
                <a:spLocks/>
              </p:cNvSpPr>
              <p:nvPr/>
            </p:nvSpPr>
            <p:spPr bwMode="auto">
              <a:xfrm>
                <a:off x="3287" y="2694"/>
                <a:ext cx="392" cy="395"/>
              </a:xfrm>
              <a:custGeom>
                <a:avLst/>
                <a:gdLst>
                  <a:gd name="T0" fmla="*/ 286 w 286"/>
                  <a:gd name="T1" fmla="*/ 0 h 290"/>
                  <a:gd name="T2" fmla="*/ 286 w 286"/>
                  <a:gd name="T3" fmla="*/ 246 h 290"/>
                  <a:gd name="T4" fmla="*/ 143 w 286"/>
                  <a:gd name="T5" fmla="*/ 290 h 290"/>
                  <a:gd name="T6" fmla="*/ 0 w 286"/>
                  <a:gd name="T7" fmla="*/ 246 h 290"/>
                  <a:gd name="T8" fmla="*/ 0 w 286"/>
                  <a:gd name="T9" fmla="*/ 0 h 290"/>
                </a:gdLst>
                <a:ahLst/>
                <a:cxnLst>
                  <a:cxn ang="0">
                    <a:pos x="T0" y="T1"/>
                  </a:cxn>
                  <a:cxn ang="0">
                    <a:pos x="T2" y="T3"/>
                  </a:cxn>
                  <a:cxn ang="0">
                    <a:pos x="T4" y="T5"/>
                  </a:cxn>
                  <a:cxn ang="0">
                    <a:pos x="T6" y="T7"/>
                  </a:cxn>
                  <a:cxn ang="0">
                    <a:pos x="T8" y="T9"/>
                  </a:cxn>
                </a:cxnLst>
                <a:rect l="0" t="0" r="r" b="b"/>
                <a:pathLst>
                  <a:path w="286" h="290">
                    <a:moveTo>
                      <a:pt x="286" y="0"/>
                    </a:moveTo>
                    <a:cubicBezTo>
                      <a:pt x="286" y="246"/>
                      <a:pt x="286" y="246"/>
                      <a:pt x="286" y="246"/>
                    </a:cubicBezTo>
                    <a:cubicBezTo>
                      <a:pt x="286" y="270"/>
                      <a:pt x="222" y="290"/>
                      <a:pt x="143" y="290"/>
                    </a:cubicBezTo>
                    <a:cubicBezTo>
                      <a:pt x="64" y="290"/>
                      <a:pt x="0" y="270"/>
                      <a:pt x="0" y="246"/>
                    </a:cubicBezTo>
                    <a:cubicBezTo>
                      <a:pt x="0" y="0"/>
                      <a:pt x="0" y="0"/>
                      <a:pt x="0" y="0"/>
                    </a:cubicBezTo>
                  </a:path>
                </a:pathLst>
              </a:cu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199" name="Oval 9">
                <a:extLst>
                  <a:ext uri="{FF2B5EF4-FFF2-40B4-BE49-F238E27FC236}">
                    <a16:creationId xmlns:a16="http://schemas.microsoft.com/office/drawing/2014/main" id="{1013C460-708A-4BA7-B638-26E3E0ACC3F4}"/>
                  </a:ext>
                </a:extLst>
              </p:cNvPr>
              <p:cNvSpPr>
                <a:spLocks noChangeArrowheads="1"/>
              </p:cNvSpPr>
              <p:nvPr/>
            </p:nvSpPr>
            <p:spPr bwMode="auto">
              <a:xfrm>
                <a:off x="3610" y="2772"/>
                <a:ext cx="33" cy="36"/>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200" name="Oval 10">
                <a:extLst>
                  <a:ext uri="{FF2B5EF4-FFF2-40B4-BE49-F238E27FC236}">
                    <a16:creationId xmlns:a16="http://schemas.microsoft.com/office/drawing/2014/main" id="{7A45BB15-CECA-4BCF-A581-B717F30F93FD}"/>
                  </a:ext>
                </a:extLst>
              </p:cNvPr>
              <p:cNvSpPr>
                <a:spLocks noChangeArrowheads="1"/>
              </p:cNvSpPr>
              <p:nvPr/>
            </p:nvSpPr>
            <p:spPr bwMode="auto">
              <a:xfrm>
                <a:off x="3610" y="2886"/>
                <a:ext cx="33" cy="37"/>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sp>
            <p:nvSpPr>
              <p:cNvPr id="201" name="Oval 11">
                <a:extLst>
                  <a:ext uri="{FF2B5EF4-FFF2-40B4-BE49-F238E27FC236}">
                    <a16:creationId xmlns:a16="http://schemas.microsoft.com/office/drawing/2014/main" id="{C743F213-058C-41AC-892F-303FAC8D6383}"/>
                  </a:ext>
                </a:extLst>
              </p:cNvPr>
              <p:cNvSpPr>
                <a:spLocks noChangeArrowheads="1"/>
              </p:cNvSpPr>
              <p:nvPr/>
            </p:nvSpPr>
            <p:spPr bwMode="auto">
              <a:xfrm>
                <a:off x="3610" y="2999"/>
                <a:ext cx="33" cy="33"/>
              </a:xfrm>
              <a:prstGeom prst="ellipse">
                <a:avLst/>
              </a:prstGeom>
              <a:grpFill/>
              <a:ln w="19050" cap="rnd">
                <a:solidFill>
                  <a:schemeClr val="tx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Arial"/>
                </a:endParaRPr>
              </a:p>
            </p:txBody>
          </p:sp>
        </p:grpSp>
        <p:cxnSp>
          <p:nvCxnSpPr>
            <p:cNvPr id="203" name="Straight Connector 202">
              <a:extLst>
                <a:ext uri="{FF2B5EF4-FFF2-40B4-BE49-F238E27FC236}">
                  <a16:creationId xmlns:a16="http://schemas.microsoft.com/office/drawing/2014/main" id="{A0CA6301-6EFE-46E2-90E6-6F13676B00C4}"/>
                </a:ext>
              </a:extLst>
            </p:cNvPr>
            <p:cNvCxnSpPr>
              <a:cxnSpLocks/>
              <a:stCxn id="188" idx="2"/>
              <a:endCxn id="195" idx="0"/>
            </p:cNvCxnSpPr>
            <p:nvPr/>
          </p:nvCxnSpPr>
          <p:spPr>
            <a:xfrm>
              <a:off x="2178310" y="3786579"/>
              <a:ext cx="1" cy="161111"/>
            </a:xfrm>
            <a:prstGeom prst="line">
              <a:avLst/>
            </a:prstGeom>
            <a:ln w="19050"/>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5251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5" presetClass="path" presetSubtype="0" decel="100000" fill="hold" nodeType="withEffect">
                                  <p:stCondLst>
                                    <p:cond delay="0"/>
                                  </p:stCondLst>
                                  <p:childTnLst>
                                    <p:animMotion origin="layout" path="M 3.05556E-6 -3.33333E-6 L 3.05556E-6 0.01513 " pathEditMode="relative" rAng="0" ptsTypes="AA">
                                      <p:cBhvr>
                                        <p:cTn id="9" dur="500" spd="-100000" fill="hold"/>
                                        <p:tgtEl>
                                          <p:spTgt spid="19"/>
                                        </p:tgtEl>
                                        <p:attrNameLst>
                                          <p:attrName>ppt_x</p:attrName>
                                          <p:attrName>ppt_y</p:attrName>
                                        </p:attrNameLst>
                                      </p:cBhvr>
                                      <p:rCtr x="0" y="741"/>
                                    </p:animMotion>
                                  </p:childTnLst>
                                </p:cTn>
                              </p:par>
                              <p:par>
                                <p:cTn id="10" presetID="10" presetClass="entr" presetSubtype="0" fill="hold" nodeType="withEffect">
                                  <p:stCondLst>
                                    <p:cond delay="2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35" presetClass="path" presetSubtype="0" decel="100000" fill="hold" nodeType="withEffect">
                                  <p:stCondLst>
                                    <p:cond delay="200"/>
                                  </p:stCondLst>
                                  <p:childTnLst>
                                    <p:animMotion origin="layout" path="M 3.05556E-6 -3.33333E-6 L 3.05556E-6 0.01513 " pathEditMode="relative" rAng="0" ptsTypes="AA">
                                      <p:cBhvr>
                                        <p:cTn id="14" dur="500" spd="-100000" fill="hold"/>
                                        <p:tgtEl>
                                          <p:spTgt spid="20"/>
                                        </p:tgtEl>
                                        <p:attrNameLst>
                                          <p:attrName>ppt_x</p:attrName>
                                          <p:attrName>ppt_y</p:attrName>
                                        </p:attrNameLst>
                                      </p:cBhvr>
                                      <p:rCtr x="0" y="741"/>
                                    </p:animMotion>
                                  </p:childTnLst>
                                </p:cTn>
                              </p:par>
                              <p:par>
                                <p:cTn id="15" presetID="10" presetClass="entr" presetSubtype="0" fill="hold" nodeType="withEffect">
                                  <p:stCondLst>
                                    <p:cond delay="4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35" presetClass="path" presetSubtype="0" decel="100000" fill="hold" nodeType="withEffect">
                                  <p:stCondLst>
                                    <p:cond delay="400"/>
                                  </p:stCondLst>
                                  <p:childTnLst>
                                    <p:animMotion origin="layout" path="M 3.05556E-6 -3.33333E-6 L 3.05556E-6 0.01513 " pathEditMode="relative" rAng="0" ptsTypes="AA">
                                      <p:cBhvr>
                                        <p:cTn id="19" dur="500" spd="-100000" fill="hold"/>
                                        <p:tgtEl>
                                          <p:spTgt spid="21"/>
                                        </p:tgtEl>
                                        <p:attrNameLst>
                                          <p:attrName>ppt_x</p:attrName>
                                          <p:attrName>ppt_y</p:attrName>
                                        </p:attrNameLst>
                                      </p:cBhvr>
                                      <p:rCtr x="0" y="741"/>
                                    </p:animMotion>
                                  </p:childTnLst>
                                </p:cTn>
                              </p:par>
                              <p:par>
                                <p:cTn id="20" presetID="10" presetClass="entr" presetSubtype="0" fill="hold" nodeType="withEffect">
                                  <p:stCondLst>
                                    <p:cond delay="6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35" presetClass="path" presetSubtype="0" decel="100000" fill="hold" nodeType="withEffect">
                                  <p:stCondLst>
                                    <p:cond delay="600"/>
                                  </p:stCondLst>
                                  <p:childTnLst>
                                    <p:animMotion origin="layout" path="M 3.05556E-6 -3.33333E-6 L 3.05556E-6 0.01513 " pathEditMode="relative" rAng="0" ptsTypes="AA">
                                      <p:cBhvr>
                                        <p:cTn id="24" dur="500" spd="-100000" fill="hold"/>
                                        <p:tgtEl>
                                          <p:spTgt spid="22"/>
                                        </p:tgtEl>
                                        <p:attrNameLst>
                                          <p:attrName>ppt_x</p:attrName>
                                          <p:attrName>ppt_y</p:attrName>
                                        </p:attrNameLst>
                                      </p:cBhvr>
                                      <p:rCtr x="0" y="741"/>
                                    </p:animMotion>
                                  </p:childTnLst>
                                </p:cTn>
                              </p:par>
                              <p:par>
                                <p:cTn id="25" presetID="10" presetClass="entr" presetSubtype="0" fill="hold" nodeType="withEffect">
                                  <p:stCondLst>
                                    <p:cond delay="8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35" presetClass="path" presetSubtype="0" decel="100000" fill="hold" nodeType="withEffect">
                                  <p:stCondLst>
                                    <p:cond delay="800"/>
                                  </p:stCondLst>
                                  <p:childTnLst>
                                    <p:animMotion origin="layout" path="M 3.05556E-6 -3.33333E-6 L 3.05556E-6 0.01513 " pathEditMode="relative" rAng="0" ptsTypes="AA">
                                      <p:cBhvr>
                                        <p:cTn id="29" dur="500" spd="-100000" fill="hold"/>
                                        <p:tgtEl>
                                          <p:spTgt spid="23"/>
                                        </p:tgtEl>
                                        <p:attrNameLst>
                                          <p:attrName>ppt_x</p:attrName>
                                          <p:attrName>ppt_y</p:attrName>
                                        </p:attrNameLst>
                                      </p:cBhvr>
                                      <p:rCtr x="0" y="741"/>
                                    </p:animMotion>
                                  </p:childTnLst>
                                </p:cTn>
                              </p:par>
                            </p:childTnLst>
                          </p:cTn>
                        </p:par>
                        <p:par>
                          <p:cTn id="30" fill="hold">
                            <p:stCondLst>
                              <p:cond delay="13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35" presetClass="path" presetSubtype="0" decel="100000" fill="hold" nodeType="withEffect">
                                  <p:stCondLst>
                                    <p:cond delay="0"/>
                                  </p:stCondLst>
                                  <p:childTnLst>
                                    <p:animMotion origin="layout" path="M 5E-6 1.23457E-6 L 5E-6 0.01512 " pathEditMode="relative" rAng="0" ptsTypes="AA">
                                      <p:cBhvr>
                                        <p:cTn id="35" dur="500" spd="-100000" fill="hold"/>
                                        <p:tgtEl>
                                          <p:spTgt spid="36"/>
                                        </p:tgtEl>
                                        <p:attrNameLst>
                                          <p:attrName>ppt_x</p:attrName>
                                          <p:attrName>ppt_y</p:attrName>
                                        </p:attrNameLst>
                                      </p:cBhvr>
                                      <p:rCtr x="0" y="741"/>
                                    </p:animMotion>
                                  </p:childTnLst>
                                </p:cTn>
                              </p:par>
                              <p:par>
                                <p:cTn id="36" presetID="10" presetClass="entr" presetSubtype="0" fill="hold" grpId="0" nodeType="withEffect">
                                  <p:stCondLst>
                                    <p:cond delay="2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35" presetClass="path" presetSubtype="0" decel="100000" fill="hold" grpId="1" nodeType="withEffect">
                                  <p:stCondLst>
                                    <p:cond delay="200"/>
                                  </p:stCondLst>
                                  <p:childTnLst>
                                    <p:animMotion origin="layout" path="M -3.88889E-6 2.96296E-6 L 0.00764 2.96296E-6 " pathEditMode="relative" rAng="0" ptsTypes="AA">
                                      <p:cBhvr>
                                        <p:cTn id="40" dur="500" spd="-100000" fill="hold"/>
                                        <p:tgtEl>
                                          <p:spTgt spid="10"/>
                                        </p:tgtEl>
                                        <p:attrNameLst>
                                          <p:attrName>ppt_x</p:attrName>
                                          <p:attrName>ppt_y</p:attrName>
                                        </p:attrNameLst>
                                      </p:cBhvr>
                                      <p:rCtr x="38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theme/theme1.xml><?xml version="1.0" encoding="utf-8"?>
<a:theme xmlns:a="http://schemas.openxmlformats.org/drawingml/2006/main" name="DeckTemplate-AWS">
  <a:themeElements>
    <a:clrScheme name="Custom 8">
      <a:dk1>
        <a:srgbClr val="232F3E"/>
      </a:dk1>
      <a:lt1>
        <a:srgbClr val="FFFFFF"/>
      </a:lt1>
      <a:dk2>
        <a:srgbClr val="232F3E"/>
      </a:dk2>
      <a:lt2>
        <a:srgbClr val="F8F8F8"/>
      </a:lt2>
      <a:accent1>
        <a:srgbClr val="FF9900"/>
      </a:accent1>
      <a:accent2>
        <a:srgbClr val="00A1C9"/>
      </a:accent2>
      <a:accent3>
        <a:srgbClr val="007DBC"/>
      </a:accent3>
      <a:accent4>
        <a:srgbClr val="69AF34"/>
      </a:accent4>
      <a:accent5>
        <a:srgbClr val="EB5F07"/>
      </a:accent5>
      <a:accent6>
        <a:srgbClr val="545B64"/>
      </a:accent6>
      <a:hlink>
        <a:srgbClr val="00A1C9"/>
      </a:hlink>
      <a:folHlink>
        <a:srgbClr val="00A1C9"/>
      </a:folHlink>
    </a:clrScheme>
    <a:fontScheme name="Amazon Ember">
      <a:majorFont>
        <a:latin typeface="Amazon Ember"/>
        <a:ea typeface=""/>
        <a:cs typeface=""/>
      </a:majorFont>
      <a:minorFont>
        <a:latin typeface="Amazon Emb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WS_Deck_Template.potx" id="{956C5B2E-0233-4212-9383-50A039694C0C}" vid="{0176EEA5-D87D-4097-B356-86DC884F45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E5967C385E4944A85B53CDA4FB9925" ma:contentTypeVersion="1" ma:contentTypeDescription="Create a new document." ma:contentTypeScope="" ma:versionID="9e8533873cfe322c9f7fd9eec411927a">
  <xsd:schema xmlns:xsd="http://www.w3.org/2001/XMLSchema" xmlns:xs="http://www.w3.org/2001/XMLSchema" xmlns:p="http://schemas.microsoft.com/office/2006/metadata/properties" xmlns:ns2="9ec3c1bb-bfa7-41e5-967d-22dc5577aaec" targetNamespace="http://schemas.microsoft.com/office/2006/metadata/properties" ma:root="true" ma:fieldsID="183987a84ab22a063f6fdf579ca3f35a" ns2:_="">
    <xsd:import namespace="9ec3c1bb-bfa7-41e5-967d-22dc5577aae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c3c1bb-bfa7-41e5-967d-22dc5577aae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97C89A-FD0C-431E-81F6-90225B937683}">
  <ds:schemaRefs>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http://purl.org/dc/dcmitype/"/>
    <ds:schemaRef ds:uri="http://schemas.openxmlformats.org/package/2006/metadata/core-properties"/>
    <ds:schemaRef ds:uri="9ec3c1bb-bfa7-41e5-967d-22dc5577aaec"/>
    <ds:schemaRef ds:uri="http://purl.org/dc/terms/"/>
  </ds:schemaRefs>
</ds:datastoreItem>
</file>

<file path=customXml/itemProps2.xml><?xml version="1.0" encoding="utf-8"?>
<ds:datastoreItem xmlns:ds="http://schemas.openxmlformats.org/officeDocument/2006/customXml" ds:itemID="{705B35A6-8B52-46A5-AE45-B98C6459DC10}">
  <ds:schemaRefs>
    <ds:schemaRef ds:uri="http://schemas.microsoft.com/sharepoint/v3/contenttype/forms"/>
  </ds:schemaRefs>
</ds:datastoreItem>
</file>

<file path=customXml/itemProps3.xml><?xml version="1.0" encoding="utf-8"?>
<ds:datastoreItem xmlns:ds="http://schemas.openxmlformats.org/officeDocument/2006/customXml" ds:itemID="{19AB1F30-07A6-46CB-8049-CE627D4066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c3c1bb-bfa7-41e5-967d-22dc5577aa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DeckTemplate_AWS</Template>
  <TotalTime>47841</TotalTime>
  <Words>2240</Words>
  <Application>Microsoft Macintosh PowerPoint</Application>
  <PresentationFormat>On-screen Show (16:9)</PresentationFormat>
  <Paragraphs>700</Paragraphs>
  <Slides>51</Slides>
  <Notes>43</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Amazon Ember</vt:lpstr>
      <vt:lpstr>Amazon Ember Heavy</vt:lpstr>
      <vt:lpstr>Amazon Ember Light</vt:lpstr>
      <vt:lpstr>Amazon Ember Regular</vt:lpstr>
      <vt:lpstr>AmazonEmber</vt:lpstr>
      <vt:lpstr>Arial</vt:lpstr>
      <vt:lpstr>Helvetica Light</vt:lpstr>
      <vt:lpstr>Roboto</vt:lpstr>
      <vt:lpstr>DeckTemplate-AWS</vt:lpstr>
      <vt:lpstr>PowerPoint Presentation</vt:lpstr>
      <vt:lpstr>Agenda</vt:lpstr>
      <vt:lpstr>Cloud Computing has become the new normal</vt:lpstr>
      <vt:lpstr>The AWS Cloud</vt:lpstr>
      <vt:lpstr>AWS Global Infrastructure</vt:lpstr>
      <vt:lpstr>AWS Pace of Innovation</vt:lpstr>
      <vt:lpstr>PowerPoint Presentation</vt:lpstr>
      <vt:lpstr>PowerPoint Presentation</vt:lpstr>
      <vt:lpstr>Traditional Application Requirements</vt:lpstr>
      <vt:lpstr>Modern application requirements</vt:lpstr>
      <vt:lpstr>3 Key Drivers for this Evolution</vt:lpstr>
      <vt:lpstr>PowerPoint Presentation</vt:lpstr>
      <vt:lpstr>Things with  purpose</vt:lpstr>
      <vt:lpstr>Things with  Purpose</vt:lpstr>
      <vt:lpstr>PowerPoint Presentation</vt:lpstr>
      <vt:lpstr>Data models and common use cases</vt:lpstr>
      <vt:lpstr>Relational</vt:lpstr>
      <vt:lpstr>Relational</vt:lpstr>
      <vt:lpstr>Relational</vt:lpstr>
      <vt:lpstr>Columnar</vt:lpstr>
      <vt:lpstr>Key-value</vt:lpstr>
      <vt:lpstr>Key-value</vt:lpstr>
      <vt:lpstr>Document</vt:lpstr>
      <vt:lpstr>Document</vt:lpstr>
      <vt:lpstr>In-memory</vt:lpstr>
      <vt:lpstr>In-memory</vt:lpstr>
      <vt:lpstr>Graph</vt:lpstr>
      <vt:lpstr>Graph</vt:lpstr>
      <vt:lpstr>Data models and common use cases</vt:lpstr>
      <vt:lpstr>Purpose-built databases example: Airbnb </vt:lpstr>
      <vt:lpstr>Purpose-built databases example: Expedia </vt:lpstr>
      <vt:lpstr>Benefits of purpose-built databases</vt:lpstr>
      <vt:lpstr>So what happens to the relational database?</vt:lpstr>
      <vt:lpstr>Old-Guard Commercial Databases</vt:lpstr>
      <vt:lpstr>Moving to Open Source Database Engines</vt:lpstr>
      <vt:lpstr>Moving to Open Source Database Engines</vt:lpstr>
      <vt:lpstr>Amazon Aurora</vt:lpstr>
      <vt:lpstr>Amazon Aurora—High Performance Scale out to millions of reads per second</vt:lpstr>
      <vt:lpstr>Aurora Serverless On-demand, auto-scaling database for applications with variable workloads</vt:lpstr>
      <vt:lpstr>Aurora Multi-Master (Preview) First relational database to scale out reads and writes across multiple data centers</vt:lpstr>
      <vt:lpstr>Customer success: Legacy databases to Aurora</vt:lpstr>
      <vt:lpstr>Aurora: Fastest Growing Service in AWS History</vt:lpstr>
      <vt:lpstr>Amazon RDS Managed relational database service with a choice of popular database engines</vt:lpstr>
      <vt:lpstr>Hundreds of Thousands of Customers Use Amazon RDS</vt:lpstr>
      <vt:lpstr>PowerPoint Presentation</vt:lpstr>
      <vt:lpstr>PowerPoint Presentation</vt:lpstr>
      <vt:lpstr>PowerPoint Presentation</vt:lpstr>
      <vt:lpstr>Aurora Challenge</vt:lpstr>
      <vt:lpstr>Additional resources</vt:lpstr>
      <vt:lpstr>PowerPoint Presentation</vt:lpstr>
      <vt:lpstr>Thank you!</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Lawrence Weber</cp:lastModifiedBy>
  <cp:revision>1218</cp:revision>
  <cp:lastPrinted>2018-10-31T22:49:38Z</cp:lastPrinted>
  <dcterms:created xsi:type="dcterms:W3CDTF">2016-06-17T18:22:10Z</dcterms:created>
  <dcterms:modified xsi:type="dcterms:W3CDTF">2018-10-31T22:50:50Z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0x010100A6E5967C385E4944A85B53CDA4FB9925</vt:lpwstr>
  </property>
</Properties>
</file>